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3" r:id="rId2"/>
  </p:sldMasterIdLst>
  <p:notesMasterIdLst>
    <p:notesMasterId r:id="rId59"/>
  </p:notesMasterIdLst>
  <p:sldIdLst>
    <p:sldId id="258" r:id="rId3"/>
    <p:sldId id="2956" r:id="rId4"/>
    <p:sldId id="2903" r:id="rId5"/>
    <p:sldId id="3001" r:id="rId6"/>
    <p:sldId id="3006" r:id="rId7"/>
    <p:sldId id="3032" r:id="rId8"/>
    <p:sldId id="2965" r:id="rId9"/>
    <p:sldId id="3033" r:id="rId10"/>
    <p:sldId id="2972" r:id="rId11"/>
    <p:sldId id="2980" r:id="rId12"/>
    <p:sldId id="2979" r:id="rId13"/>
    <p:sldId id="3013" r:id="rId14"/>
    <p:sldId id="2983" r:id="rId15"/>
    <p:sldId id="2984" r:id="rId16"/>
    <p:sldId id="2985" r:id="rId17"/>
    <p:sldId id="2986" r:id="rId18"/>
    <p:sldId id="2987" r:id="rId19"/>
    <p:sldId id="2988" r:id="rId20"/>
    <p:sldId id="2989" r:id="rId21"/>
    <p:sldId id="2959" r:id="rId22"/>
    <p:sldId id="2990" r:id="rId23"/>
    <p:sldId id="2998" r:id="rId24"/>
    <p:sldId id="3003" r:id="rId25"/>
    <p:sldId id="2912" r:id="rId26"/>
    <p:sldId id="2981" r:id="rId27"/>
    <p:sldId id="2999" r:id="rId28"/>
    <p:sldId id="3014" r:id="rId29"/>
    <p:sldId id="3018" r:id="rId30"/>
    <p:sldId id="2992" r:id="rId31"/>
    <p:sldId id="2993" r:id="rId32"/>
    <p:sldId id="2973" r:id="rId33"/>
    <p:sldId id="3019" r:id="rId34"/>
    <p:sldId id="3004" r:id="rId35"/>
    <p:sldId id="2994" r:id="rId36"/>
    <p:sldId id="2995" r:id="rId37"/>
    <p:sldId id="2996" r:id="rId38"/>
    <p:sldId id="2997" r:id="rId39"/>
    <p:sldId id="2957" r:id="rId40"/>
    <p:sldId id="3024" r:id="rId41"/>
    <p:sldId id="3025" r:id="rId42"/>
    <p:sldId id="3028" r:id="rId43"/>
    <p:sldId id="2960" r:id="rId44"/>
    <p:sldId id="3026" r:id="rId45"/>
    <p:sldId id="2934" r:id="rId46"/>
    <p:sldId id="3023" r:id="rId47"/>
    <p:sldId id="2958" r:id="rId48"/>
    <p:sldId id="3029" r:id="rId49"/>
    <p:sldId id="3008" r:id="rId50"/>
    <p:sldId id="3034" r:id="rId51"/>
    <p:sldId id="3035" r:id="rId52"/>
    <p:sldId id="3011" r:id="rId53"/>
    <p:sldId id="3012" r:id="rId54"/>
    <p:sldId id="3010" r:id="rId55"/>
    <p:sldId id="2946" r:id="rId56"/>
    <p:sldId id="2915" r:id="rId57"/>
    <p:sldId id="355"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7273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a:srgbClr val="D4D4D4"/>
    <a:srgbClr val="A7A7A7"/>
    <a:srgbClr val="FF490E"/>
    <a:srgbClr val="002169"/>
    <a:srgbClr val="4F4F4F"/>
    <a:srgbClr val="F6F6F6"/>
    <a:srgbClr val="040404"/>
    <a:srgbClr val="DDDDDD"/>
    <a:srgbClr val="009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272730"/>
        </a:fontRef>
        <a:srgbClr val="2727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E9FF"/>
          </a:solidFill>
        </a:fill>
      </a:tcStyle>
    </a:wholeTbl>
    <a:band2H>
      <a:tcTxStyle/>
      <a:tcStyle>
        <a:tcBdr/>
        <a:fill>
          <a:solidFill>
            <a:srgbClr val="EAF4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272730"/>
        </a:fontRef>
        <a:srgbClr val="2727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A"/>
          </a:solidFill>
        </a:fill>
      </a:tcStyle>
    </a:wholeTbl>
    <a:band2H>
      <a:tcTxStyle/>
      <a:tcStyle>
        <a:tcBdr/>
        <a:fill>
          <a:solidFill>
            <a:srgbClr val="E6EA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272730"/>
        </a:fontRef>
        <a:srgbClr val="2727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F8F0"/>
          </a:solidFill>
        </a:fill>
      </a:tcStyle>
    </a:wholeTbl>
    <a:band2H>
      <a:tcTxStyle/>
      <a:tcStyle>
        <a:tcBdr/>
        <a:fill>
          <a:solidFill>
            <a:srgbClr val="E6FC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272730"/>
        </a:fontRef>
        <a:srgbClr val="27273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72730"/>
        </a:fontRef>
        <a:srgbClr val="272730"/>
      </a:tcTxStyle>
      <a:tcStyle>
        <a:tcBdr>
          <a:left>
            <a:ln w="12700" cap="flat">
              <a:noFill/>
              <a:miter lim="400000"/>
            </a:ln>
          </a:left>
          <a:right>
            <a:ln w="12700" cap="flat">
              <a:noFill/>
              <a:miter lim="400000"/>
            </a:ln>
          </a:right>
          <a:top>
            <a:ln w="50800" cap="flat">
              <a:solidFill>
                <a:srgbClr val="272730"/>
              </a:solidFill>
              <a:prstDash val="solid"/>
              <a:round/>
            </a:ln>
          </a:top>
          <a:bottom>
            <a:ln w="25400" cap="flat">
              <a:solidFill>
                <a:srgbClr val="27273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272730"/>
              </a:solidFill>
              <a:prstDash val="solid"/>
              <a:round/>
            </a:ln>
          </a:top>
          <a:bottom>
            <a:ln w="25400" cap="flat">
              <a:solidFill>
                <a:srgbClr val="27273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272730"/>
        </a:fontRef>
        <a:srgbClr val="27273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7273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7273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7273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3"/>
    <p:restoredTop sz="94719"/>
  </p:normalViewPr>
  <p:slideViewPr>
    <p:cSldViewPr snapToGrid="0">
      <p:cViewPr varScale="1">
        <p:scale>
          <a:sx n="53" d="100"/>
          <a:sy n="53" d="100"/>
        </p:scale>
        <p:origin x="474" y="120"/>
      </p:cViewPr>
      <p:guideLst/>
    </p:cSldViewPr>
  </p:slideViewPr>
  <p:notesTextViewPr>
    <p:cViewPr>
      <p:scale>
        <a:sx n="1" d="1"/>
        <a:sy n="1" d="1"/>
      </p:scale>
      <p:origin x="0" y="0"/>
    </p:cViewPr>
  </p:notesTextViewPr>
  <p:gridSpacing cx="76200" cy="76200"/>
</p:viewP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OCTOBER 2, 2022"/>
          <p:cNvSpPr txBox="1">
            <a:spLocks noGrp="1"/>
          </p:cNvSpPr>
          <p:nvPr>
            <p:ph type="body" idx="22"/>
          </p:nvPr>
        </p:nvSpPr>
        <p:spPr>
          <a:prstGeom prst="rect">
            <a:avLst/>
          </a:prstGeom>
        </p:spPr>
        <p:txBody>
          <a:bodyPr/>
          <a:lstStyle/>
          <a:p>
            <a:r>
              <a:rPr lang="en-US" dirty="0">
                <a:latin typeface="Inter" panose="02000503000000020004" pitchFamily="2" charset="0"/>
                <a:ea typeface="Inter" panose="02000503000000020004" pitchFamily="2" charset="0"/>
                <a:cs typeface="Inter" panose="02000503000000020004" pitchFamily="2" charset="0"/>
              </a:rPr>
              <a:t>February</a:t>
            </a:r>
            <a:r>
              <a:rPr dirty="0">
                <a:latin typeface="Inter" panose="02000503000000020004" pitchFamily="2" charset="0"/>
                <a:ea typeface="Inter" panose="02000503000000020004" pitchFamily="2" charset="0"/>
                <a:cs typeface="Inter" panose="02000503000000020004" pitchFamily="2" charset="0"/>
              </a:rPr>
              <a:t> 202</a:t>
            </a:r>
            <a:r>
              <a:rPr lang="en-US" dirty="0">
                <a:latin typeface="Inter" panose="02000503000000020004" pitchFamily="2" charset="0"/>
                <a:ea typeface="Inter" panose="02000503000000020004" pitchFamily="2" charset="0"/>
                <a:cs typeface="Inter" panose="02000503000000020004" pitchFamily="2" charset="0"/>
              </a:rPr>
              <a:t>4</a:t>
            </a:r>
            <a:endParaRPr dirty="0">
              <a:latin typeface="Inter" panose="02000503000000020004" pitchFamily="2" charset="0"/>
              <a:ea typeface="Inter" panose="02000503000000020004" pitchFamily="2" charset="0"/>
              <a:cs typeface="Inter" panose="02000503000000020004" pitchFamily="2" charset="0"/>
            </a:endParaRPr>
          </a:p>
        </p:txBody>
      </p:sp>
      <p:sp>
        <p:nvSpPr>
          <p:cNvPr id="659" name="Independence. No Regrets."/>
          <p:cNvSpPr txBox="1">
            <a:spLocks noGrp="1"/>
          </p:cNvSpPr>
          <p:nvPr>
            <p:ph type="body" idx="24"/>
          </p:nvPr>
        </p:nvSpPr>
        <p:spPr>
          <a:xfrm>
            <a:off x="2044126" y="4927199"/>
            <a:ext cx="19111250" cy="2033646"/>
          </a:xfrm>
          <a:prstGeom prst="rect">
            <a:avLst/>
          </a:prstGeom>
        </p:spPr>
        <p:txBody>
          <a:bodyPr>
            <a:noAutofit/>
          </a:bodyPr>
          <a:lstStyle/>
          <a:p>
            <a:pPr>
              <a:lnSpc>
                <a:spcPct val="100000"/>
              </a:lnSpc>
            </a:pPr>
            <a:r>
              <a:rPr lang="en-US" dirty="0"/>
              <a:t>On the Other Side</a:t>
            </a:r>
            <a:endParaRPr dirty="0"/>
          </a:p>
        </p:txBody>
      </p:sp>
      <p:sp>
        <p:nvSpPr>
          <p:cNvPr id="4" name="Christopher Sandman  Vice President, Creative, Orion">
            <a:extLst>
              <a:ext uri="{FF2B5EF4-FFF2-40B4-BE49-F238E27FC236}">
                <a16:creationId xmlns:a16="http://schemas.microsoft.com/office/drawing/2014/main" id="{66FE9A1C-9467-1644-FA83-433A0E9FD5FF}"/>
              </a:ext>
            </a:extLst>
          </p:cNvPr>
          <p:cNvSpPr txBox="1"/>
          <p:nvPr/>
        </p:nvSpPr>
        <p:spPr>
          <a:xfrm>
            <a:off x="2044126" y="8704511"/>
            <a:ext cx="19111250" cy="1105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l" defTabSz="825500">
              <a:spcBef>
                <a:spcPts val="1000"/>
              </a:spcBef>
              <a:defRPr sz="2800" b="1">
                <a:solidFill>
                  <a:srgbClr val="4F4F59"/>
                </a:solidFill>
                <a:latin typeface="+mj-lt"/>
                <a:ea typeface="+mj-ea"/>
                <a:cs typeface="+mj-cs"/>
                <a:sym typeface="Helvetica"/>
              </a:defRPr>
            </a:pPr>
            <a:r>
              <a:rPr lang="en-US" sz="2500" dirty="0">
                <a:latin typeface="Inter" panose="02000503000000020004" pitchFamily="2" charset="0"/>
                <a:ea typeface="Inter" panose="02000503000000020004" pitchFamily="2" charset="0"/>
                <a:cs typeface="Inter" panose="02000503000000020004" pitchFamily="2" charset="0"/>
              </a:rPr>
              <a:t>Tim Holland, CFA</a:t>
            </a:r>
            <a:br>
              <a:rPr sz="2500" dirty="0">
                <a:latin typeface="Inter" panose="02000503000000020004" pitchFamily="2" charset="0"/>
                <a:ea typeface="Inter" panose="02000503000000020004" pitchFamily="2" charset="0"/>
                <a:cs typeface="Inter" panose="02000503000000020004" pitchFamily="2" charset="0"/>
              </a:rPr>
            </a:br>
            <a:r>
              <a:rPr lang="en-US" sz="2500" b="0" dirty="0">
                <a:latin typeface="Inter" panose="02000503000000020004" pitchFamily="2" charset="0"/>
                <a:ea typeface="Inter" panose="02000503000000020004" pitchFamily="2" charset="0"/>
                <a:cs typeface="Inter" panose="02000503000000020004" pitchFamily="2" charset="0"/>
              </a:rPr>
              <a:t>Chief Investment Officer</a:t>
            </a:r>
          </a:p>
          <a:p>
            <a:pPr algn="l" defTabSz="825500">
              <a:spcBef>
                <a:spcPts val="1000"/>
              </a:spcBef>
              <a:defRPr sz="2800" b="1">
                <a:solidFill>
                  <a:srgbClr val="4F4F59"/>
                </a:solidFill>
                <a:latin typeface="+mj-lt"/>
                <a:ea typeface="+mj-ea"/>
                <a:cs typeface="+mj-cs"/>
                <a:sym typeface="Helvetica"/>
              </a:defRPr>
            </a:pPr>
            <a:r>
              <a:rPr lang="en-US" sz="2500" b="0" dirty="0">
                <a:latin typeface="Inter" panose="02000503000000020004" pitchFamily="2" charset="0"/>
                <a:ea typeface="Inter" panose="02000503000000020004" pitchFamily="2" charset="0"/>
                <a:cs typeface="Inter" panose="02000503000000020004" pitchFamily="2" charset="0"/>
              </a:rPr>
              <a:t>Orion OCIO</a:t>
            </a:r>
          </a:p>
          <a:p>
            <a:pPr algn="l" defTabSz="825500">
              <a:defRPr sz="2800" b="1">
                <a:solidFill>
                  <a:srgbClr val="4F4F59"/>
                </a:solidFill>
                <a:latin typeface="+mj-lt"/>
                <a:ea typeface="+mj-ea"/>
                <a:cs typeface="+mj-cs"/>
                <a:sym typeface="Helvetica"/>
              </a:defRPr>
            </a:pPr>
            <a:endParaRPr sz="2500" b="0" i="1" dirty="0">
              <a:latin typeface="Inter" panose="02000503000000020004" pitchFamily="2" charset="0"/>
              <a:ea typeface="Inter" panose="02000503000000020004" pitchFamily="2" charset="0"/>
              <a:cs typeface="Inter" panose="02000503000000020004" pitchFamily="2" charset="0"/>
            </a:endParaRPr>
          </a:p>
        </p:txBody>
      </p:sp>
      <p:sp>
        <p:nvSpPr>
          <p:cNvPr id="5" name="Independence. No Regrets.">
            <a:extLst>
              <a:ext uri="{FF2B5EF4-FFF2-40B4-BE49-F238E27FC236}">
                <a16:creationId xmlns:a16="http://schemas.microsoft.com/office/drawing/2014/main" id="{280EF0A6-B972-808A-A853-1B63C77543D1}"/>
              </a:ext>
            </a:extLst>
          </p:cNvPr>
          <p:cNvSpPr txBox="1">
            <a:spLocks/>
          </p:cNvSpPr>
          <p:nvPr/>
        </p:nvSpPr>
        <p:spPr>
          <a:xfrm>
            <a:off x="2044126" y="7183609"/>
            <a:ext cx="18698316" cy="972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1828800" latinLnBrk="0">
              <a:lnSpc>
                <a:spcPct val="90000"/>
              </a:lnSpc>
              <a:spcBef>
                <a:spcPts val="0"/>
              </a:spcBef>
              <a:spcAft>
                <a:spcPts val="0"/>
              </a:spcAft>
              <a:buClr>
                <a:srgbClr val="0091F9"/>
              </a:buClr>
              <a:buSzTx/>
              <a:buFont typeface="Arial" panose="020B0604020202020204" pitchFamily="34" charset="0"/>
              <a:buNone/>
              <a:tabLst/>
              <a:defRPr sz="7000" b="0" i="0" u="none" strike="noStrike" cap="none" spc="0" baseline="0">
                <a:solidFill>
                  <a:srgbClr val="272730"/>
                </a:solidFill>
                <a:uFillTx/>
                <a:latin typeface="Inter Bold"/>
                <a:ea typeface="Inter Bold"/>
                <a:cs typeface="Inter Bold"/>
                <a:sym typeface="Inter Bold"/>
              </a:defRPr>
            </a:lvl1pPr>
            <a:lvl2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2pPr>
            <a:lvl3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3pPr>
            <a:lvl4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4pPr>
            <a:lvl5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5pPr>
            <a:lvl6pPr marL="2996931"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6pPr>
            <a:lvl7pPr marL="3454091"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7pPr>
            <a:lvl8pPr marL="3911249"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8pPr>
            <a:lvl9pPr marL="4368407"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9pPr>
          </a:lstStyle>
          <a:p>
            <a:pPr hangingPunct="1"/>
            <a:r>
              <a:rPr lang="en-US" sz="4000" dirty="0">
                <a:solidFill>
                  <a:srgbClr val="4F4F4F"/>
                </a:solidFill>
                <a:latin typeface="Inter" panose="02000503000000020004" pitchFamily="2" charset="0"/>
                <a:ea typeface="Inter" panose="02000503000000020004" pitchFamily="2" charset="0"/>
                <a:cs typeface="Inter" panose="02000503000000020004" pitchFamily="2" charset="0"/>
              </a:rPr>
              <a:t>Markets and the economy in a post-rate hiking world</a:t>
            </a:r>
          </a:p>
        </p:txBody>
      </p:sp>
      <p:sp>
        <p:nvSpPr>
          <p:cNvPr id="3" name="Rectangle">
            <a:extLst>
              <a:ext uri="{FF2B5EF4-FFF2-40B4-BE49-F238E27FC236}">
                <a16:creationId xmlns:a16="http://schemas.microsoft.com/office/drawing/2014/main" id="{A2B5915D-0F52-0587-6B3F-5350901E8CB4}"/>
              </a:ext>
            </a:extLst>
          </p:cNvPr>
          <p:cNvSpPr/>
          <p:nvPr/>
        </p:nvSpPr>
        <p:spPr>
          <a:xfrm>
            <a:off x="2044126" y="6581614"/>
            <a:ext cx="1831084" cy="101602"/>
          </a:xfrm>
          <a:prstGeom prst="rect">
            <a:avLst/>
          </a:prstGeom>
          <a:gradFill>
            <a:gsLst>
              <a:gs pos="0">
                <a:schemeClr val="accent2"/>
              </a:gs>
              <a:gs pos="100000">
                <a:schemeClr val="accent3"/>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x background">
            <a:extLst>
              <a:ext uri="{FF2B5EF4-FFF2-40B4-BE49-F238E27FC236}">
                <a16:creationId xmlns:a16="http://schemas.microsoft.com/office/drawing/2014/main" id="{DFFFD81B-F599-CB10-2C5F-D91E7BAC3EDA}"/>
              </a:ext>
            </a:extLst>
          </p:cNvPr>
          <p:cNvSpPr/>
          <p:nvPr/>
        </p:nvSpPr>
        <p:spPr>
          <a:xfrm>
            <a:off x="12711237" y="34773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3" name="box background">
            <a:extLst>
              <a:ext uri="{FF2B5EF4-FFF2-40B4-BE49-F238E27FC236}">
                <a16:creationId xmlns:a16="http://schemas.microsoft.com/office/drawing/2014/main" id="{F03A9302-2164-005C-6382-7317A5A47BA1}"/>
              </a:ext>
            </a:extLst>
          </p:cNvPr>
          <p:cNvSpPr/>
          <p:nvPr/>
        </p:nvSpPr>
        <p:spPr>
          <a:xfrm>
            <a:off x="2037776" y="34773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November was a Month to Remember!</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10</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0" name="Rectangle 9">
            <a:extLst>
              <a:ext uri="{FF2B5EF4-FFF2-40B4-BE49-F238E27FC236}">
                <a16:creationId xmlns:a16="http://schemas.microsoft.com/office/drawing/2014/main" id="{BBC70A88-12A4-15CE-B204-28D2AB84496F}"/>
              </a:ext>
            </a:extLst>
          </p:cNvPr>
          <p:cNvSpPr/>
          <p:nvPr/>
        </p:nvSpPr>
        <p:spPr>
          <a:xfrm>
            <a:off x="3122908" y="4433781"/>
            <a:ext cx="5199682" cy="387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sp>
        <p:nvSpPr>
          <p:cNvPr id="13" name="Rectangle 12">
            <a:extLst>
              <a:ext uri="{FF2B5EF4-FFF2-40B4-BE49-F238E27FC236}">
                <a16:creationId xmlns:a16="http://schemas.microsoft.com/office/drawing/2014/main" id="{0208E22C-6D9A-8BD0-3C95-80904DACDAEB}"/>
              </a:ext>
            </a:extLst>
          </p:cNvPr>
          <p:cNvSpPr/>
          <p:nvPr/>
        </p:nvSpPr>
        <p:spPr>
          <a:xfrm>
            <a:off x="13855178" y="4403004"/>
            <a:ext cx="5903033" cy="41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8AE3EFA9-3675-C8E4-E11D-D060C5D4CAE9}"/>
              </a:ext>
            </a:extLst>
          </p:cNvPr>
          <p:cNvPicPr>
            <a:picLocks noChangeAspect="1"/>
          </p:cNvPicPr>
          <p:nvPr/>
        </p:nvPicPr>
        <p:blipFill>
          <a:blip r:embed="rId3"/>
          <a:stretch>
            <a:fillRect/>
          </a:stretch>
        </p:blipFill>
        <p:spPr>
          <a:xfrm>
            <a:off x="13115979" y="4643050"/>
            <a:ext cx="9516189" cy="5344299"/>
          </a:xfrm>
          <a:prstGeom prst="rect">
            <a:avLst/>
          </a:prstGeom>
        </p:spPr>
      </p:pic>
      <p:sp>
        <p:nvSpPr>
          <p:cNvPr id="5" name="TextBox 4">
            <a:extLst>
              <a:ext uri="{FF2B5EF4-FFF2-40B4-BE49-F238E27FC236}">
                <a16:creationId xmlns:a16="http://schemas.microsoft.com/office/drawing/2014/main" id="{3AF9901A-C785-E7D7-8B2C-2312B35A7A99}"/>
              </a:ext>
            </a:extLst>
          </p:cNvPr>
          <p:cNvSpPr txBox="1"/>
          <p:nvPr/>
        </p:nvSpPr>
        <p:spPr>
          <a:xfrm>
            <a:off x="12363450" y="3559467"/>
            <a:ext cx="11274931"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Bloomberg US Aggregate Bond Index:  Monthly Returns</a:t>
            </a: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10 Best and 10 Worst Months for Bonds</a:t>
            </a:r>
          </a:p>
        </p:txBody>
      </p:sp>
      <p:pic>
        <p:nvPicPr>
          <p:cNvPr id="6" name="Picture 5">
            <a:extLst>
              <a:ext uri="{FF2B5EF4-FFF2-40B4-BE49-F238E27FC236}">
                <a16:creationId xmlns:a16="http://schemas.microsoft.com/office/drawing/2014/main" id="{E380E84C-CEC2-4B0A-BFD4-6B0C15077450}"/>
              </a:ext>
            </a:extLst>
          </p:cNvPr>
          <p:cNvPicPr>
            <a:picLocks noChangeAspect="1"/>
          </p:cNvPicPr>
          <p:nvPr/>
        </p:nvPicPr>
        <p:blipFill>
          <a:blip r:embed="rId4"/>
          <a:stretch>
            <a:fillRect/>
          </a:stretch>
        </p:blipFill>
        <p:spPr>
          <a:xfrm>
            <a:off x="13918156" y="8610600"/>
            <a:ext cx="606451" cy="1400949"/>
          </a:xfrm>
          <a:prstGeom prst="rect">
            <a:avLst/>
          </a:prstGeom>
        </p:spPr>
      </p:pic>
      <p:pic>
        <p:nvPicPr>
          <p:cNvPr id="16" name="Picture 15">
            <a:extLst>
              <a:ext uri="{FF2B5EF4-FFF2-40B4-BE49-F238E27FC236}">
                <a16:creationId xmlns:a16="http://schemas.microsoft.com/office/drawing/2014/main" id="{4CCE8035-CFB5-7B83-AFBC-6FABF68C88A9}"/>
              </a:ext>
            </a:extLst>
          </p:cNvPr>
          <p:cNvPicPr>
            <a:picLocks noChangeAspect="1"/>
          </p:cNvPicPr>
          <p:nvPr/>
        </p:nvPicPr>
        <p:blipFill>
          <a:blip r:embed="rId5"/>
          <a:stretch>
            <a:fillRect/>
          </a:stretch>
        </p:blipFill>
        <p:spPr>
          <a:xfrm>
            <a:off x="2313401" y="4462279"/>
            <a:ext cx="9788595" cy="5466704"/>
          </a:xfrm>
          <a:prstGeom prst="rect">
            <a:avLst/>
          </a:prstGeom>
        </p:spPr>
      </p:pic>
      <p:pic>
        <p:nvPicPr>
          <p:cNvPr id="12" name="Picture 11">
            <a:extLst>
              <a:ext uri="{FF2B5EF4-FFF2-40B4-BE49-F238E27FC236}">
                <a16:creationId xmlns:a16="http://schemas.microsoft.com/office/drawing/2014/main" id="{253F867B-8C3D-5C2B-1715-5370D91883AD}"/>
              </a:ext>
            </a:extLst>
          </p:cNvPr>
          <p:cNvPicPr>
            <a:picLocks noChangeAspect="1"/>
          </p:cNvPicPr>
          <p:nvPr/>
        </p:nvPicPr>
        <p:blipFill>
          <a:blip r:embed="rId4"/>
          <a:stretch>
            <a:fillRect/>
          </a:stretch>
        </p:blipFill>
        <p:spPr>
          <a:xfrm>
            <a:off x="5838939" y="8624500"/>
            <a:ext cx="606451" cy="1400949"/>
          </a:xfrm>
          <a:prstGeom prst="rect">
            <a:avLst/>
          </a:prstGeom>
        </p:spPr>
      </p:pic>
      <p:sp>
        <p:nvSpPr>
          <p:cNvPr id="19" name="TextBox 18">
            <a:extLst>
              <a:ext uri="{FF2B5EF4-FFF2-40B4-BE49-F238E27FC236}">
                <a16:creationId xmlns:a16="http://schemas.microsoft.com/office/drawing/2014/main" id="{7AA0B3D3-4D03-1E02-21EE-F3199A46043B}"/>
              </a:ext>
            </a:extLst>
          </p:cNvPr>
          <p:cNvSpPr txBox="1"/>
          <p:nvPr/>
        </p:nvSpPr>
        <p:spPr>
          <a:xfrm>
            <a:off x="1841048" y="3657673"/>
            <a:ext cx="11274931"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S&amp;P 500 Index:  Monthly Returns</a:t>
            </a: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10 Best and 10 Worst Months for Stocks</a:t>
            </a:r>
          </a:p>
        </p:txBody>
      </p:sp>
      <p:pic>
        <p:nvPicPr>
          <p:cNvPr id="15" name="Picture 14">
            <a:extLst>
              <a:ext uri="{FF2B5EF4-FFF2-40B4-BE49-F238E27FC236}">
                <a16:creationId xmlns:a16="http://schemas.microsoft.com/office/drawing/2014/main" id="{528B111F-9733-79AD-B148-394009539E5C}"/>
              </a:ext>
            </a:extLst>
          </p:cNvPr>
          <p:cNvPicPr>
            <a:picLocks noChangeAspect="1"/>
          </p:cNvPicPr>
          <p:nvPr/>
        </p:nvPicPr>
        <p:blipFill>
          <a:blip r:embed="rId6"/>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27071844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x background">
            <a:extLst>
              <a:ext uri="{FF2B5EF4-FFF2-40B4-BE49-F238E27FC236}">
                <a16:creationId xmlns:a16="http://schemas.microsoft.com/office/drawing/2014/main" id="{DFFFD81B-F599-CB10-2C5F-D91E7BAC3EDA}"/>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3" name="box background">
            <a:extLst>
              <a:ext uri="{FF2B5EF4-FFF2-40B4-BE49-F238E27FC236}">
                <a16:creationId xmlns:a16="http://schemas.microsoft.com/office/drawing/2014/main" id="{F03A9302-2164-005C-6382-7317A5A47BA1}"/>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What a Great Year for Risk Assets!</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11</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0" name="Rectangle 9">
            <a:extLst>
              <a:ext uri="{FF2B5EF4-FFF2-40B4-BE49-F238E27FC236}">
                <a16:creationId xmlns:a16="http://schemas.microsoft.com/office/drawing/2014/main" id="{BBC70A88-12A4-15CE-B204-28D2AB84496F}"/>
              </a:ext>
            </a:extLst>
          </p:cNvPr>
          <p:cNvSpPr/>
          <p:nvPr/>
        </p:nvSpPr>
        <p:spPr>
          <a:xfrm>
            <a:off x="3122908" y="3976581"/>
            <a:ext cx="5199682" cy="387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sp>
        <p:nvSpPr>
          <p:cNvPr id="13" name="Rectangle 12">
            <a:extLst>
              <a:ext uri="{FF2B5EF4-FFF2-40B4-BE49-F238E27FC236}">
                <a16:creationId xmlns:a16="http://schemas.microsoft.com/office/drawing/2014/main" id="{0208E22C-6D9A-8BD0-3C95-80904DACDAEB}"/>
              </a:ext>
            </a:extLst>
          </p:cNvPr>
          <p:cNvSpPr/>
          <p:nvPr/>
        </p:nvSpPr>
        <p:spPr>
          <a:xfrm>
            <a:off x="13855178" y="3945804"/>
            <a:ext cx="5903033" cy="41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58C6BB8A-B683-AF14-6B4B-F0C5958FE564}"/>
              </a:ext>
            </a:extLst>
          </p:cNvPr>
          <p:cNvPicPr>
            <a:picLocks noChangeAspect="1"/>
          </p:cNvPicPr>
          <p:nvPr/>
        </p:nvPicPr>
        <p:blipFill>
          <a:blip r:embed="rId3"/>
          <a:stretch>
            <a:fillRect/>
          </a:stretch>
        </p:blipFill>
        <p:spPr>
          <a:xfrm>
            <a:off x="2368334" y="3607850"/>
            <a:ext cx="20338019" cy="5358848"/>
          </a:xfrm>
          <a:prstGeom prst="rect">
            <a:avLst/>
          </a:prstGeom>
        </p:spPr>
      </p:pic>
      <p:sp>
        <p:nvSpPr>
          <p:cNvPr id="5" name="TextBox 4">
            <a:extLst>
              <a:ext uri="{FF2B5EF4-FFF2-40B4-BE49-F238E27FC236}">
                <a16:creationId xmlns:a16="http://schemas.microsoft.com/office/drawing/2014/main" id="{09C4C608-260A-7161-2124-B3BB3059C501}"/>
              </a:ext>
            </a:extLst>
          </p:cNvPr>
          <p:cNvSpPr txBox="1"/>
          <p:nvPr/>
        </p:nvSpPr>
        <p:spPr>
          <a:xfrm>
            <a:off x="9532268" y="4363771"/>
            <a:ext cx="173799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26.3%</a:t>
            </a:r>
          </a:p>
        </p:txBody>
      </p:sp>
      <p:sp>
        <p:nvSpPr>
          <p:cNvPr id="6" name="TextBox 5">
            <a:extLst>
              <a:ext uri="{FF2B5EF4-FFF2-40B4-BE49-F238E27FC236}">
                <a16:creationId xmlns:a16="http://schemas.microsoft.com/office/drawing/2014/main" id="{C542E611-D25E-595F-5D43-7E497586FEAF}"/>
              </a:ext>
            </a:extLst>
          </p:cNvPr>
          <p:cNvSpPr txBox="1"/>
          <p:nvPr/>
        </p:nvSpPr>
        <p:spPr>
          <a:xfrm>
            <a:off x="20455807" y="4363771"/>
            <a:ext cx="155985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5.5%</a:t>
            </a:r>
          </a:p>
        </p:txBody>
      </p:sp>
      <p:pic>
        <p:nvPicPr>
          <p:cNvPr id="7" name="Picture 6">
            <a:extLst>
              <a:ext uri="{FF2B5EF4-FFF2-40B4-BE49-F238E27FC236}">
                <a16:creationId xmlns:a16="http://schemas.microsoft.com/office/drawing/2014/main" id="{A4389F48-9B7F-32C0-72B2-AF091B937741}"/>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3489474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12</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6445805" cy="2057384"/>
          </a:xfrm>
        </p:spPr>
        <p:txBody>
          <a:bodyPr/>
          <a:lstStyle/>
          <a:p>
            <a:pPr>
              <a:lnSpc>
                <a:spcPct val="100000"/>
              </a:lnSpc>
            </a:pPr>
            <a:r>
              <a:rPr lang="en-US" sz="7000" dirty="0"/>
              <a:t>What drove performance in Q4?</a:t>
            </a:r>
          </a:p>
        </p:txBody>
      </p:sp>
    </p:spTree>
    <p:extLst>
      <p:ext uri="{BB962C8B-B14F-4D97-AF65-F5344CB8AC3E}">
        <p14:creationId xmlns:p14="http://schemas.microsoft.com/office/powerpoint/2010/main" val="42800539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Sentiment was Bearish early in Q4</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13</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ECE71A3D-7293-9C5B-53EC-F3FC9783C26E}"/>
              </a:ext>
            </a:extLst>
          </p:cNvPr>
          <p:cNvPicPr>
            <a:picLocks noChangeAspect="1"/>
          </p:cNvPicPr>
          <p:nvPr/>
        </p:nvPicPr>
        <p:blipFill>
          <a:blip r:embed="rId3"/>
          <a:stretch>
            <a:fillRect/>
          </a:stretch>
        </p:blipFill>
        <p:spPr>
          <a:xfrm>
            <a:off x="2796081" y="2815667"/>
            <a:ext cx="15025443" cy="8373311"/>
          </a:xfrm>
          <a:prstGeom prst="rect">
            <a:avLst/>
          </a:prstGeom>
        </p:spPr>
      </p:pic>
      <p:sp>
        <p:nvSpPr>
          <p:cNvPr id="5" name="Oval 4">
            <a:extLst>
              <a:ext uri="{FF2B5EF4-FFF2-40B4-BE49-F238E27FC236}">
                <a16:creationId xmlns:a16="http://schemas.microsoft.com/office/drawing/2014/main" id="{DDEC7705-D99C-EDE9-5F72-AF25732E86B3}"/>
              </a:ext>
            </a:extLst>
          </p:cNvPr>
          <p:cNvSpPr/>
          <p:nvPr/>
        </p:nvSpPr>
        <p:spPr>
          <a:xfrm>
            <a:off x="16831786" y="7663197"/>
            <a:ext cx="527540" cy="471924"/>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Oval 5">
            <a:extLst>
              <a:ext uri="{FF2B5EF4-FFF2-40B4-BE49-F238E27FC236}">
                <a16:creationId xmlns:a16="http://schemas.microsoft.com/office/drawing/2014/main" id="{A0D34F3B-84A8-497C-7D8A-BB574F5120EB}"/>
              </a:ext>
            </a:extLst>
          </p:cNvPr>
          <p:cNvSpPr/>
          <p:nvPr/>
        </p:nvSpPr>
        <p:spPr>
          <a:xfrm>
            <a:off x="15645966" y="7899159"/>
            <a:ext cx="527540" cy="471924"/>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7" name="Oval 6">
            <a:extLst>
              <a:ext uri="{FF2B5EF4-FFF2-40B4-BE49-F238E27FC236}">
                <a16:creationId xmlns:a16="http://schemas.microsoft.com/office/drawing/2014/main" id="{3CB07C77-AF13-96EC-E992-5E52F56265DB}"/>
              </a:ext>
            </a:extLst>
          </p:cNvPr>
          <p:cNvSpPr/>
          <p:nvPr/>
        </p:nvSpPr>
        <p:spPr>
          <a:xfrm>
            <a:off x="14160066" y="7191273"/>
            <a:ext cx="527540" cy="471924"/>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pic>
        <p:nvPicPr>
          <p:cNvPr id="4" name="Picture 3">
            <a:extLst>
              <a:ext uri="{FF2B5EF4-FFF2-40B4-BE49-F238E27FC236}">
                <a16:creationId xmlns:a16="http://schemas.microsoft.com/office/drawing/2014/main" id="{2389BE20-728F-C7CE-02A6-A97FB79AA5D0}"/>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30303107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Valuations were Reasonable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14</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72A79CC2-106F-F1FB-A16B-A2E1A137F629}"/>
              </a:ext>
            </a:extLst>
          </p:cNvPr>
          <p:cNvPicPr>
            <a:picLocks noChangeAspect="1"/>
          </p:cNvPicPr>
          <p:nvPr/>
        </p:nvPicPr>
        <p:blipFill>
          <a:blip r:embed="rId3"/>
          <a:stretch>
            <a:fillRect/>
          </a:stretch>
        </p:blipFill>
        <p:spPr>
          <a:xfrm>
            <a:off x="2700919" y="2837894"/>
            <a:ext cx="15215767" cy="8328857"/>
          </a:xfrm>
          <a:prstGeom prst="rect">
            <a:avLst/>
          </a:prstGeom>
        </p:spPr>
      </p:pic>
      <p:sp>
        <p:nvSpPr>
          <p:cNvPr id="6" name="Oval 5">
            <a:extLst>
              <a:ext uri="{FF2B5EF4-FFF2-40B4-BE49-F238E27FC236}">
                <a16:creationId xmlns:a16="http://schemas.microsoft.com/office/drawing/2014/main" id="{B1FF7F4E-5EF0-27E6-A79C-0D693795C4EA}"/>
              </a:ext>
            </a:extLst>
          </p:cNvPr>
          <p:cNvSpPr/>
          <p:nvPr/>
        </p:nvSpPr>
        <p:spPr>
          <a:xfrm>
            <a:off x="17023374" y="8139447"/>
            <a:ext cx="527540" cy="471924"/>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grpSp>
        <p:nvGrpSpPr>
          <p:cNvPr id="7" name="Group 6">
            <a:extLst>
              <a:ext uri="{FF2B5EF4-FFF2-40B4-BE49-F238E27FC236}">
                <a16:creationId xmlns:a16="http://schemas.microsoft.com/office/drawing/2014/main" id="{CD5F611F-46A6-CBB2-EEFF-DE275389225C}"/>
              </a:ext>
            </a:extLst>
          </p:cNvPr>
          <p:cNvGrpSpPr/>
          <p:nvPr/>
        </p:nvGrpSpPr>
        <p:grpSpPr>
          <a:xfrm>
            <a:off x="9730899" y="12677556"/>
            <a:ext cx="2222607" cy="318036"/>
            <a:chOff x="9071191" y="12883502"/>
            <a:chExt cx="2222607" cy="318036"/>
          </a:xfrm>
        </p:grpSpPr>
        <p:sp>
          <p:nvSpPr>
            <p:cNvPr id="8" name="Rectangle 7">
              <a:extLst>
                <a:ext uri="{FF2B5EF4-FFF2-40B4-BE49-F238E27FC236}">
                  <a16:creationId xmlns:a16="http://schemas.microsoft.com/office/drawing/2014/main" id="{063F738D-6DB0-D7FF-27E8-8897E28092D5}"/>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3" name="TextBox 12">
              <a:extLst>
                <a:ext uri="{FF2B5EF4-FFF2-40B4-BE49-F238E27FC236}">
                  <a16:creationId xmlns:a16="http://schemas.microsoft.com/office/drawing/2014/main" id="{01264AEF-90BC-6EAB-8081-952CFC46B331}"/>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4" name="Picture 3">
            <a:extLst>
              <a:ext uri="{FF2B5EF4-FFF2-40B4-BE49-F238E27FC236}">
                <a16:creationId xmlns:a16="http://schemas.microsoft.com/office/drawing/2014/main" id="{5ACC06F0-0CF5-81AE-FE32-766DB7D476DB}"/>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702361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Importantly, Bond Yields Peaked</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15</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4" name="Picture 3">
            <a:extLst>
              <a:ext uri="{FF2B5EF4-FFF2-40B4-BE49-F238E27FC236}">
                <a16:creationId xmlns:a16="http://schemas.microsoft.com/office/drawing/2014/main" id="{66CB843D-6645-0090-DE34-B15F16E1A397}"/>
              </a:ext>
            </a:extLst>
          </p:cNvPr>
          <p:cNvPicPr>
            <a:picLocks noChangeAspect="1"/>
          </p:cNvPicPr>
          <p:nvPr/>
        </p:nvPicPr>
        <p:blipFill>
          <a:blip r:embed="rId3"/>
          <a:stretch>
            <a:fillRect/>
          </a:stretch>
        </p:blipFill>
        <p:spPr>
          <a:xfrm>
            <a:off x="2965247" y="2931439"/>
            <a:ext cx="14687112" cy="8141768"/>
          </a:xfrm>
          <a:prstGeom prst="rect">
            <a:avLst/>
          </a:prstGeom>
        </p:spPr>
      </p:pic>
      <p:grpSp>
        <p:nvGrpSpPr>
          <p:cNvPr id="5" name="Group 4">
            <a:extLst>
              <a:ext uri="{FF2B5EF4-FFF2-40B4-BE49-F238E27FC236}">
                <a16:creationId xmlns:a16="http://schemas.microsoft.com/office/drawing/2014/main" id="{6D60616D-9721-F316-B322-1E8A870133F7}"/>
              </a:ext>
            </a:extLst>
          </p:cNvPr>
          <p:cNvGrpSpPr/>
          <p:nvPr/>
        </p:nvGrpSpPr>
        <p:grpSpPr>
          <a:xfrm>
            <a:off x="9654699" y="12677556"/>
            <a:ext cx="2222607" cy="318036"/>
            <a:chOff x="9071191" y="12883502"/>
            <a:chExt cx="2222607" cy="318036"/>
          </a:xfrm>
        </p:grpSpPr>
        <p:sp>
          <p:nvSpPr>
            <p:cNvPr id="6" name="Rectangle 5">
              <a:extLst>
                <a:ext uri="{FF2B5EF4-FFF2-40B4-BE49-F238E27FC236}">
                  <a16:creationId xmlns:a16="http://schemas.microsoft.com/office/drawing/2014/main" id="{882F9D02-458E-9C6D-1FF1-D295816E2963}"/>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6BE403DF-E746-D44B-3C66-DB871307BA62}"/>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3" name="Picture 2">
            <a:extLst>
              <a:ext uri="{FF2B5EF4-FFF2-40B4-BE49-F238E27FC236}">
                <a16:creationId xmlns:a16="http://schemas.microsoft.com/office/drawing/2014/main" id="{C5D53DF0-BEE0-4F5D-6D23-A9EAAB901A14}"/>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284888590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x background">
            <a:extLst>
              <a:ext uri="{FF2B5EF4-FFF2-40B4-BE49-F238E27FC236}">
                <a16:creationId xmlns:a16="http://schemas.microsoft.com/office/drawing/2014/main" id="{DFFFD81B-F599-CB10-2C5F-D91E7BAC3EDA}"/>
              </a:ext>
            </a:extLst>
          </p:cNvPr>
          <p:cNvSpPr/>
          <p:nvPr/>
        </p:nvSpPr>
        <p:spPr>
          <a:xfrm>
            <a:off x="12711237" y="31725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3" name="box background">
            <a:extLst>
              <a:ext uri="{FF2B5EF4-FFF2-40B4-BE49-F238E27FC236}">
                <a16:creationId xmlns:a16="http://schemas.microsoft.com/office/drawing/2014/main" id="{F03A9302-2164-005C-6382-7317A5A47BA1}"/>
              </a:ext>
            </a:extLst>
          </p:cNvPr>
          <p:cNvSpPr/>
          <p:nvPr/>
        </p:nvSpPr>
        <p:spPr>
          <a:xfrm>
            <a:off x="2037776" y="31725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Then Earnings Kicked In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16</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0" name="Rectangle 9">
            <a:extLst>
              <a:ext uri="{FF2B5EF4-FFF2-40B4-BE49-F238E27FC236}">
                <a16:creationId xmlns:a16="http://schemas.microsoft.com/office/drawing/2014/main" id="{BBC70A88-12A4-15CE-B204-28D2AB84496F}"/>
              </a:ext>
            </a:extLst>
          </p:cNvPr>
          <p:cNvSpPr/>
          <p:nvPr/>
        </p:nvSpPr>
        <p:spPr>
          <a:xfrm>
            <a:off x="3122908" y="4128981"/>
            <a:ext cx="5199682" cy="387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sp>
        <p:nvSpPr>
          <p:cNvPr id="13" name="Rectangle 12">
            <a:extLst>
              <a:ext uri="{FF2B5EF4-FFF2-40B4-BE49-F238E27FC236}">
                <a16:creationId xmlns:a16="http://schemas.microsoft.com/office/drawing/2014/main" id="{0208E22C-6D9A-8BD0-3C95-80904DACDAEB}"/>
              </a:ext>
            </a:extLst>
          </p:cNvPr>
          <p:cNvSpPr/>
          <p:nvPr/>
        </p:nvSpPr>
        <p:spPr>
          <a:xfrm>
            <a:off x="13855178" y="4098204"/>
            <a:ext cx="5903033" cy="41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5B9126C9-82CF-4893-7713-11CD9C3175B6}"/>
              </a:ext>
            </a:extLst>
          </p:cNvPr>
          <p:cNvPicPr>
            <a:picLocks noChangeAspect="1"/>
          </p:cNvPicPr>
          <p:nvPr/>
        </p:nvPicPr>
        <p:blipFill>
          <a:blip r:embed="rId3"/>
          <a:stretch>
            <a:fillRect/>
          </a:stretch>
        </p:blipFill>
        <p:spPr>
          <a:xfrm>
            <a:off x="2197666" y="3663696"/>
            <a:ext cx="9994334" cy="5548326"/>
          </a:xfrm>
          <a:prstGeom prst="rect">
            <a:avLst/>
          </a:prstGeom>
        </p:spPr>
      </p:pic>
      <p:sp>
        <p:nvSpPr>
          <p:cNvPr id="5" name="TextBox 4">
            <a:extLst>
              <a:ext uri="{FF2B5EF4-FFF2-40B4-BE49-F238E27FC236}">
                <a16:creationId xmlns:a16="http://schemas.microsoft.com/office/drawing/2014/main" id="{DCB99EB5-2253-AC09-0D8E-7D8252195E72}"/>
              </a:ext>
            </a:extLst>
          </p:cNvPr>
          <p:cNvSpPr txBox="1"/>
          <p:nvPr/>
        </p:nvSpPr>
        <p:spPr>
          <a:xfrm>
            <a:off x="12684908" y="3386305"/>
            <a:ext cx="10413598"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40404"/>
                </a:solidFill>
                <a:effectLst/>
                <a:uLnTx/>
                <a:uFillTx/>
                <a:latin typeface="Inter" panose="02000503000000020004" pitchFamily="2" charset="0"/>
                <a:ea typeface="Inter" panose="02000503000000020004" pitchFamily="2" charset="0"/>
                <a:sym typeface="Helvetica Neue"/>
              </a:rPr>
              <a:t>S&amp;P 500 Earnings Beat Rate</a:t>
            </a:r>
            <a:endParaRPr kumimoji="0" lang="en-US" sz="2600" b="1" i="0" u="none" strike="noStrike" kern="0" cap="none" spc="0" normalizeH="0" baseline="0" noProof="0" dirty="0">
              <a:ln>
                <a:noFill/>
              </a:ln>
              <a:solidFill>
                <a:srgbClr val="040404"/>
              </a:solidFill>
              <a:effectLst/>
              <a:uLnTx/>
              <a:uFillTx/>
              <a:latin typeface="Inter" panose="02000503000000020004" pitchFamily="2" charset="0"/>
              <a:ea typeface="Inter" panose="02000503000000020004" pitchFamily="2" charset="0"/>
              <a:sym typeface="Helvetica Neue"/>
            </a:endParaRPr>
          </a:p>
        </p:txBody>
      </p:sp>
      <p:sp>
        <p:nvSpPr>
          <p:cNvPr id="6" name="TextBox 5">
            <a:extLst>
              <a:ext uri="{FF2B5EF4-FFF2-40B4-BE49-F238E27FC236}">
                <a16:creationId xmlns:a16="http://schemas.microsoft.com/office/drawing/2014/main" id="{DA3670A1-9E4F-42DD-9372-1A4F07B6E6B9}"/>
              </a:ext>
            </a:extLst>
          </p:cNvPr>
          <p:cNvSpPr txBox="1"/>
          <p:nvPr/>
        </p:nvSpPr>
        <p:spPr>
          <a:xfrm>
            <a:off x="12759886" y="3824961"/>
            <a:ext cx="1032567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0404"/>
                </a:solidFill>
                <a:effectLst/>
                <a:uLnTx/>
                <a:uFillTx/>
                <a:latin typeface="Inter" panose="02000503000000020004" pitchFamily="2" charset="0"/>
                <a:ea typeface="Inter" panose="02000503000000020004" pitchFamily="2" charset="0"/>
                <a:cs typeface="Inter" panose="02000503000000020004" pitchFamily="2" charset="0"/>
                <a:sym typeface="Helvetica Neue"/>
              </a:rPr>
              <a:t>% of S&amp;P 500 companies reporting positive EPS surprises</a:t>
            </a:r>
            <a:endParaRPr kumimoji="0" lang="en-US" sz="2000" b="0" i="0" u="none" strike="noStrike" kern="0" cap="none" spc="0" normalizeH="0" baseline="0" noProof="0" dirty="0">
              <a:ln>
                <a:noFill/>
              </a:ln>
              <a:solidFill>
                <a:srgbClr val="040404"/>
              </a:solidFill>
              <a:effectLst/>
              <a:uLnTx/>
              <a:uFillTx/>
              <a:latin typeface="Inter" panose="02000503000000020004" pitchFamily="2" charset="0"/>
              <a:ea typeface="Inter" panose="02000503000000020004" pitchFamily="2" charset="0"/>
              <a:cs typeface="Inter" panose="02000503000000020004" pitchFamily="2" charset="0"/>
              <a:sym typeface="Helvetica Neue"/>
            </a:endParaRPr>
          </a:p>
        </p:txBody>
      </p:sp>
      <p:pic>
        <p:nvPicPr>
          <p:cNvPr id="7" name="Picture 6">
            <a:extLst>
              <a:ext uri="{FF2B5EF4-FFF2-40B4-BE49-F238E27FC236}">
                <a16:creationId xmlns:a16="http://schemas.microsoft.com/office/drawing/2014/main" id="{2B632EFA-89BE-8C92-9DD5-D6E724528762}"/>
              </a:ext>
            </a:extLst>
          </p:cNvPr>
          <p:cNvPicPr>
            <a:picLocks noChangeAspect="1"/>
          </p:cNvPicPr>
          <p:nvPr/>
        </p:nvPicPr>
        <p:blipFill>
          <a:blip r:embed="rId4"/>
          <a:stretch>
            <a:fillRect/>
          </a:stretch>
        </p:blipFill>
        <p:spPr>
          <a:xfrm>
            <a:off x="12815362" y="4394515"/>
            <a:ext cx="10154223" cy="5050272"/>
          </a:xfrm>
          <a:prstGeom prst="rect">
            <a:avLst/>
          </a:prstGeom>
        </p:spPr>
      </p:pic>
      <p:sp>
        <p:nvSpPr>
          <p:cNvPr id="12" name="TextBox 11">
            <a:extLst>
              <a:ext uri="{FF2B5EF4-FFF2-40B4-BE49-F238E27FC236}">
                <a16:creationId xmlns:a16="http://schemas.microsoft.com/office/drawing/2014/main" id="{F23DA3B4-82FE-1749-07EF-45C373BDC326}"/>
              </a:ext>
            </a:extLst>
          </p:cNvPr>
          <p:cNvSpPr txBox="1"/>
          <p:nvPr/>
        </p:nvSpPr>
        <p:spPr>
          <a:xfrm>
            <a:off x="14041881" y="9809325"/>
            <a:ext cx="7809379" cy="338554"/>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730"/>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3Q ’23 data through 11/28/2023 with 95% of S&amp;P 500 companies reporting</a:t>
            </a:r>
          </a:p>
        </p:txBody>
      </p:sp>
      <p:grpSp>
        <p:nvGrpSpPr>
          <p:cNvPr id="16" name="Group 15">
            <a:extLst>
              <a:ext uri="{FF2B5EF4-FFF2-40B4-BE49-F238E27FC236}">
                <a16:creationId xmlns:a16="http://schemas.microsoft.com/office/drawing/2014/main" id="{01465339-D522-A124-A20E-30A65186B6F6}"/>
              </a:ext>
            </a:extLst>
          </p:cNvPr>
          <p:cNvGrpSpPr/>
          <p:nvPr/>
        </p:nvGrpSpPr>
        <p:grpSpPr>
          <a:xfrm>
            <a:off x="11409881" y="11009861"/>
            <a:ext cx="2222607" cy="318036"/>
            <a:chOff x="9071191" y="12883502"/>
            <a:chExt cx="2222607" cy="318036"/>
          </a:xfrm>
        </p:grpSpPr>
        <p:sp>
          <p:nvSpPr>
            <p:cNvPr id="19" name="Rectangle 18">
              <a:extLst>
                <a:ext uri="{FF2B5EF4-FFF2-40B4-BE49-F238E27FC236}">
                  <a16:creationId xmlns:a16="http://schemas.microsoft.com/office/drawing/2014/main" id="{1F0559A6-40DB-1576-DD1B-E602F594B8EA}"/>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20" name="TextBox 19">
              <a:extLst>
                <a:ext uri="{FF2B5EF4-FFF2-40B4-BE49-F238E27FC236}">
                  <a16:creationId xmlns:a16="http://schemas.microsoft.com/office/drawing/2014/main" id="{76AC6D01-B887-562A-6674-EFDCCDA2C87E}"/>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8" name="Picture 7">
            <a:extLst>
              <a:ext uri="{FF2B5EF4-FFF2-40B4-BE49-F238E27FC236}">
                <a16:creationId xmlns:a16="http://schemas.microsoft.com/office/drawing/2014/main" id="{E14BD355-5AF1-98B4-1A29-55F65908391A}"/>
              </a:ext>
            </a:extLst>
          </p:cNvPr>
          <p:cNvPicPr>
            <a:picLocks noChangeAspect="1"/>
          </p:cNvPicPr>
          <p:nvPr/>
        </p:nvPicPr>
        <p:blipFill>
          <a:blip r:embed="rId5"/>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36779278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x background">
            <a:extLst>
              <a:ext uri="{FF2B5EF4-FFF2-40B4-BE49-F238E27FC236}">
                <a16:creationId xmlns:a16="http://schemas.microsoft.com/office/drawing/2014/main" id="{DFFFD81B-F599-CB10-2C5F-D91E7BAC3EDA}"/>
              </a:ext>
            </a:extLst>
          </p:cNvPr>
          <p:cNvSpPr/>
          <p:nvPr/>
        </p:nvSpPr>
        <p:spPr>
          <a:xfrm>
            <a:off x="12711237" y="322974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3" name="box background">
            <a:extLst>
              <a:ext uri="{FF2B5EF4-FFF2-40B4-BE49-F238E27FC236}">
                <a16:creationId xmlns:a16="http://schemas.microsoft.com/office/drawing/2014/main" id="{F03A9302-2164-005C-6382-7317A5A47BA1}"/>
              </a:ext>
            </a:extLst>
          </p:cNvPr>
          <p:cNvSpPr/>
          <p:nvPr/>
        </p:nvSpPr>
        <p:spPr>
          <a:xfrm>
            <a:off x="2037776" y="322974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Inflation Continued to Move Lower</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17</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0" name="Rectangle 9">
            <a:extLst>
              <a:ext uri="{FF2B5EF4-FFF2-40B4-BE49-F238E27FC236}">
                <a16:creationId xmlns:a16="http://schemas.microsoft.com/office/drawing/2014/main" id="{BBC70A88-12A4-15CE-B204-28D2AB84496F}"/>
              </a:ext>
            </a:extLst>
          </p:cNvPr>
          <p:cNvSpPr/>
          <p:nvPr/>
        </p:nvSpPr>
        <p:spPr>
          <a:xfrm>
            <a:off x="3122908" y="4186131"/>
            <a:ext cx="5199682" cy="387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sp>
        <p:nvSpPr>
          <p:cNvPr id="13" name="Rectangle 12">
            <a:extLst>
              <a:ext uri="{FF2B5EF4-FFF2-40B4-BE49-F238E27FC236}">
                <a16:creationId xmlns:a16="http://schemas.microsoft.com/office/drawing/2014/main" id="{0208E22C-6D9A-8BD0-3C95-80904DACDAEB}"/>
              </a:ext>
            </a:extLst>
          </p:cNvPr>
          <p:cNvSpPr/>
          <p:nvPr/>
        </p:nvSpPr>
        <p:spPr>
          <a:xfrm>
            <a:off x="13855178" y="4155354"/>
            <a:ext cx="5903033" cy="41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17" name="Picture 16">
            <a:extLst>
              <a:ext uri="{FF2B5EF4-FFF2-40B4-BE49-F238E27FC236}">
                <a16:creationId xmlns:a16="http://schemas.microsoft.com/office/drawing/2014/main" id="{AF674B9C-4BCF-FC12-A8CC-8D1658CA852D}"/>
              </a:ext>
            </a:extLst>
          </p:cNvPr>
          <p:cNvPicPr>
            <a:picLocks noChangeAspect="1"/>
          </p:cNvPicPr>
          <p:nvPr/>
        </p:nvPicPr>
        <p:blipFill>
          <a:blip r:embed="rId3"/>
          <a:stretch>
            <a:fillRect/>
          </a:stretch>
        </p:blipFill>
        <p:spPr>
          <a:xfrm>
            <a:off x="2313401" y="3881035"/>
            <a:ext cx="9743450" cy="5406426"/>
          </a:xfrm>
          <a:prstGeom prst="rect">
            <a:avLst/>
          </a:prstGeom>
        </p:spPr>
      </p:pic>
      <p:pic>
        <p:nvPicPr>
          <p:cNvPr id="18" name="Picture 17">
            <a:extLst>
              <a:ext uri="{FF2B5EF4-FFF2-40B4-BE49-F238E27FC236}">
                <a16:creationId xmlns:a16="http://schemas.microsoft.com/office/drawing/2014/main" id="{11EFFAC1-FCE8-F24F-5E52-6A927614DD80}"/>
              </a:ext>
            </a:extLst>
          </p:cNvPr>
          <p:cNvPicPr>
            <a:picLocks noChangeAspect="1"/>
          </p:cNvPicPr>
          <p:nvPr/>
        </p:nvPicPr>
        <p:blipFill>
          <a:blip r:embed="rId4"/>
          <a:stretch>
            <a:fillRect/>
          </a:stretch>
        </p:blipFill>
        <p:spPr>
          <a:xfrm>
            <a:off x="13035314" y="3881035"/>
            <a:ext cx="9711848" cy="5406426"/>
          </a:xfrm>
          <a:prstGeom prst="rect">
            <a:avLst/>
          </a:prstGeom>
        </p:spPr>
      </p:pic>
      <p:grpSp>
        <p:nvGrpSpPr>
          <p:cNvPr id="4" name="Group 3">
            <a:extLst>
              <a:ext uri="{FF2B5EF4-FFF2-40B4-BE49-F238E27FC236}">
                <a16:creationId xmlns:a16="http://schemas.microsoft.com/office/drawing/2014/main" id="{8B2E395D-739F-8ECC-0562-034740B4E517}"/>
              </a:ext>
            </a:extLst>
          </p:cNvPr>
          <p:cNvGrpSpPr/>
          <p:nvPr/>
        </p:nvGrpSpPr>
        <p:grpSpPr>
          <a:xfrm>
            <a:off x="11409881" y="11009861"/>
            <a:ext cx="2222607" cy="318036"/>
            <a:chOff x="9071191" y="12883502"/>
            <a:chExt cx="2222607" cy="318036"/>
          </a:xfrm>
        </p:grpSpPr>
        <p:sp>
          <p:nvSpPr>
            <p:cNvPr id="5" name="Rectangle 4">
              <a:extLst>
                <a:ext uri="{FF2B5EF4-FFF2-40B4-BE49-F238E27FC236}">
                  <a16:creationId xmlns:a16="http://schemas.microsoft.com/office/drawing/2014/main" id="{9941320A-13F1-6FDB-0CFD-DB1ABC6F0370}"/>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TextBox 5">
              <a:extLst>
                <a:ext uri="{FF2B5EF4-FFF2-40B4-BE49-F238E27FC236}">
                  <a16:creationId xmlns:a16="http://schemas.microsoft.com/office/drawing/2014/main" id="{84D24BC1-5B8D-CB12-D36B-539A0640B732}"/>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7" name="Picture 6">
            <a:extLst>
              <a:ext uri="{FF2B5EF4-FFF2-40B4-BE49-F238E27FC236}">
                <a16:creationId xmlns:a16="http://schemas.microsoft.com/office/drawing/2014/main" id="{A8C57EE6-4D83-B01D-AFA7-7BA2FC5063C4}"/>
              </a:ext>
            </a:extLst>
          </p:cNvPr>
          <p:cNvPicPr>
            <a:picLocks noChangeAspect="1"/>
          </p:cNvPicPr>
          <p:nvPr/>
        </p:nvPicPr>
        <p:blipFill>
          <a:blip r:embed="rId5"/>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74451771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x background">
            <a:extLst>
              <a:ext uri="{FF2B5EF4-FFF2-40B4-BE49-F238E27FC236}">
                <a16:creationId xmlns:a16="http://schemas.microsoft.com/office/drawing/2014/main" id="{DFFFD81B-F599-CB10-2C5F-D91E7BAC3EDA}"/>
              </a:ext>
            </a:extLst>
          </p:cNvPr>
          <p:cNvSpPr/>
          <p:nvPr/>
        </p:nvSpPr>
        <p:spPr>
          <a:xfrm>
            <a:off x="12711237" y="338214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3" name="box background">
            <a:extLst>
              <a:ext uri="{FF2B5EF4-FFF2-40B4-BE49-F238E27FC236}">
                <a16:creationId xmlns:a16="http://schemas.microsoft.com/office/drawing/2014/main" id="{F03A9302-2164-005C-6382-7317A5A47BA1}"/>
              </a:ext>
            </a:extLst>
          </p:cNvPr>
          <p:cNvSpPr/>
          <p:nvPr/>
        </p:nvSpPr>
        <p:spPr>
          <a:xfrm>
            <a:off x="2037776" y="338214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Setting Up The Fed To Conclude the Rate Hiking Cycle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18</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0" name="Rectangle 9">
            <a:extLst>
              <a:ext uri="{FF2B5EF4-FFF2-40B4-BE49-F238E27FC236}">
                <a16:creationId xmlns:a16="http://schemas.microsoft.com/office/drawing/2014/main" id="{BBC70A88-12A4-15CE-B204-28D2AB84496F}"/>
              </a:ext>
            </a:extLst>
          </p:cNvPr>
          <p:cNvSpPr/>
          <p:nvPr/>
        </p:nvSpPr>
        <p:spPr>
          <a:xfrm>
            <a:off x="3122908" y="4338531"/>
            <a:ext cx="5199682" cy="387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sp>
        <p:nvSpPr>
          <p:cNvPr id="13" name="Rectangle 12">
            <a:extLst>
              <a:ext uri="{FF2B5EF4-FFF2-40B4-BE49-F238E27FC236}">
                <a16:creationId xmlns:a16="http://schemas.microsoft.com/office/drawing/2014/main" id="{0208E22C-6D9A-8BD0-3C95-80904DACDAEB}"/>
              </a:ext>
            </a:extLst>
          </p:cNvPr>
          <p:cNvSpPr/>
          <p:nvPr/>
        </p:nvSpPr>
        <p:spPr>
          <a:xfrm>
            <a:off x="13855178" y="4307754"/>
            <a:ext cx="5903033" cy="41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5" name="Picture 4">
            <a:extLst>
              <a:ext uri="{FF2B5EF4-FFF2-40B4-BE49-F238E27FC236}">
                <a16:creationId xmlns:a16="http://schemas.microsoft.com/office/drawing/2014/main" id="{CF86C8E9-6C48-7146-21BF-CCA6EF6ABA6A}"/>
              </a:ext>
            </a:extLst>
          </p:cNvPr>
          <p:cNvPicPr>
            <a:picLocks noChangeAspect="1"/>
          </p:cNvPicPr>
          <p:nvPr/>
        </p:nvPicPr>
        <p:blipFill>
          <a:blip r:embed="rId3"/>
          <a:stretch>
            <a:fillRect/>
          </a:stretch>
        </p:blipFill>
        <p:spPr>
          <a:xfrm>
            <a:off x="13005051" y="3946398"/>
            <a:ext cx="9749883" cy="5436571"/>
          </a:xfrm>
          <a:prstGeom prst="rect">
            <a:avLst/>
          </a:prstGeom>
        </p:spPr>
      </p:pic>
      <p:pic>
        <p:nvPicPr>
          <p:cNvPr id="6" name="Picture 5">
            <a:extLst>
              <a:ext uri="{FF2B5EF4-FFF2-40B4-BE49-F238E27FC236}">
                <a16:creationId xmlns:a16="http://schemas.microsoft.com/office/drawing/2014/main" id="{69A8F71A-040D-D39B-70E0-ED29C01A80CD}"/>
              </a:ext>
            </a:extLst>
          </p:cNvPr>
          <p:cNvPicPr>
            <a:picLocks noChangeAspect="1"/>
          </p:cNvPicPr>
          <p:nvPr/>
        </p:nvPicPr>
        <p:blipFill>
          <a:blip r:embed="rId4"/>
          <a:stretch>
            <a:fillRect/>
          </a:stretch>
        </p:blipFill>
        <p:spPr>
          <a:xfrm>
            <a:off x="2960015" y="3663004"/>
            <a:ext cx="8603335" cy="6029688"/>
          </a:xfrm>
          <a:prstGeom prst="rect">
            <a:avLst/>
          </a:prstGeom>
        </p:spPr>
      </p:pic>
      <p:grpSp>
        <p:nvGrpSpPr>
          <p:cNvPr id="7" name="Group 6">
            <a:extLst>
              <a:ext uri="{FF2B5EF4-FFF2-40B4-BE49-F238E27FC236}">
                <a16:creationId xmlns:a16="http://schemas.microsoft.com/office/drawing/2014/main" id="{C4691767-0CAD-7904-1EEA-2AD85718C441}"/>
              </a:ext>
            </a:extLst>
          </p:cNvPr>
          <p:cNvGrpSpPr/>
          <p:nvPr/>
        </p:nvGrpSpPr>
        <p:grpSpPr>
          <a:xfrm>
            <a:off x="11388249" y="11145856"/>
            <a:ext cx="2222607" cy="318036"/>
            <a:chOff x="9071191" y="12883502"/>
            <a:chExt cx="2222607" cy="318036"/>
          </a:xfrm>
        </p:grpSpPr>
        <p:sp>
          <p:nvSpPr>
            <p:cNvPr id="12" name="Rectangle 11">
              <a:extLst>
                <a:ext uri="{FF2B5EF4-FFF2-40B4-BE49-F238E27FC236}">
                  <a16:creationId xmlns:a16="http://schemas.microsoft.com/office/drawing/2014/main" id="{615E0241-F49F-046E-2ADB-8E6A94FB030D}"/>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6" name="TextBox 15">
              <a:extLst>
                <a:ext uri="{FF2B5EF4-FFF2-40B4-BE49-F238E27FC236}">
                  <a16:creationId xmlns:a16="http://schemas.microsoft.com/office/drawing/2014/main" id="{389ACD34-10E2-6B83-4F10-9897FA75985E}"/>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4" name="Picture 3">
            <a:extLst>
              <a:ext uri="{FF2B5EF4-FFF2-40B4-BE49-F238E27FC236}">
                <a16:creationId xmlns:a16="http://schemas.microsoft.com/office/drawing/2014/main" id="{D2317BB1-C1AA-EDB0-3950-BF2F111638CE}"/>
              </a:ext>
            </a:extLst>
          </p:cNvPr>
          <p:cNvPicPr>
            <a:picLocks noChangeAspect="1"/>
          </p:cNvPicPr>
          <p:nvPr/>
        </p:nvPicPr>
        <p:blipFill>
          <a:blip r:embed="rId5"/>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36040168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 Importantly – Pivot to Rate Cuts in ‘24</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19</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4BA1A3D8-A719-16F9-9CBB-BF729E5A0420}"/>
              </a:ext>
            </a:extLst>
          </p:cNvPr>
          <p:cNvPicPr>
            <a:picLocks noChangeAspect="1"/>
          </p:cNvPicPr>
          <p:nvPr/>
        </p:nvPicPr>
        <p:blipFill>
          <a:blip r:embed="rId3"/>
          <a:stretch>
            <a:fillRect/>
          </a:stretch>
        </p:blipFill>
        <p:spPr>
          <a:xfrm>
            <a:off x="5804170" y="2189337"/>
            <a:ext cx="8667750" cy="9613744"/>
          </a:xfrm>
          <a:prstGeom prst="rect">
            <a:avLst/>
          </a:prstGeom>
        </p:spPr>
      </p:pic>
      <p:pic>
        <p:nvPicPr>
          <p:cNvPr id="4" name="Picture 3">
            <a:extLst>
              <a:ext uri="{FF2B5EF4-FFF2-40B4-BE49-F238E27FC236}">
                <a16:creationId xmlns:a16="http://schemas.microsoft.com/office/drawing/2014/main" id="{078DD79C-F154-61D8-9E94-BB0C79676267}"/>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3034502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2" name="Google Shape;692;p8"/>
          <p:cNvSpPr txBox="1">
            <a:spLocks noGrp="1"/>
          </p:cNvSpPr>
          <p:nvPr>
            <p:ph type="title"/>
          </p:nvPr>
        </p:nvSpPr>
        <p:spPr/>
        <p:txBody>
          <a:bodyPr>
            <a:normAutofit/>
          </a:bodyPr>
          <a:lstStyle/>
          <a:p>
            <a:pPr>
              <a:lnSpc>
                <a:spcPct val="100000"/>
              </a:lnSpc>
            </a:pPr>
            <a:r>
              <a:rPr lang="en-US" sz="5600" dirty="0"/>
              <a:t>What We are Going to Cover</a:t>
            </a:r>
          </a:p>
        </p:txBody>
      </p:sp>
      <p:sp>
        <p:nvSpPr>
          <p:cNvPr id="3" name="Text Placeholder 2">
            <a:extLst>
              <a:ext uri="{FF2B5EF4-FFF2-40B4-BE49-F238E27FC236}">
                <a16:creationId xmlns:a16="http://schemas.microsoft.com/office/drawing/2014/main" id="{004C574E-5307-45E2-39FF-5BA472FBA76E}"/>
              </a:ext>
            </a:extLst>
          </p:cNvPr>
          <p:cNvSpPr>
            <a:spLocks noGrp="1"/>
          </p:cNvSpPr>
          <p:nvPr>
            <p:ph type="body" idx="21"/>
          </p:nvPr>
        </p:nvSpPr>
        <p:spPr>
          <a:xfrm>
            <a:off x="2050476" y="2578853"/>
            <a:ext cx="20295748" cy="9303722"/>
          </a:xfrm>
        </p:spPr>
        <p:txBody>
          <a:bodyPr/>
          <a:lstStyle/>
          <a:p>
            <a:pPr marL="403225" indent="-403225" defTabSz="914400" rtl="0" hangingPunct="0">
              <a:lnSpc>
                <a:spcPct val="120000"/>
              </a:lnSpc>
              <a:spcBef>
                <a:spcPts val="1800"/>
              </a:spcBef>
              <a:buClr>
                <a:schemeClr val="accent2"/>
              </a:buClr>
              <a:buSzPct val="80000"/>
              <a:buFontTx/>
              <a:buChar char="•"/>
              <a:defRPr sz="2000">
                <a:solidFill>
                  <a:srgbClr val="535353"/>
                </a:solidFill>
                <a:latin typeface="Inter Regular"/>
                <a:ea typeface="Inter Regular"/>
                <a:cs typeface="Inter Regular"/>
                <a:sym typeface="Inter Regular"/>
              </a:defRPr>
            </a:pPr>
            <a:r>
              <a:rPr lang="en-US" sz="3200" dirty="0">
                <a:solidFill>
                  <a:schemeClr val="tx1"/>
                </a:solidFill>
                <a:latin typeface="Inter Regular"/>
                <a:ea typeface="Inter Regular"/>
              </a:rPr>
              <a:t>A look back at 2023</a:t>
            </a:r>
          </a:p>
          <a:p>
            <a:pPr marL="403225" indent="-403225" defTabSz="914400" rtl="0" hangingPunct="0">
              <a:lnSpc>
                <a:spcPct val="120000"/>
              </a:lnSpc>
              <a:spcBef>
                <a:spcPts val="1800"/>
              </a:spcBef>
              <a:buClr>
                <a:schemeClr val="accent2"/>
              </a:buClr>
              <a:buSzPct val="80000"/>
              <a:buFontTx/>
              <a:buChar char="•"/>
              <a:defRPr sz="2000">
                <a:solidFill>
                  <a:srgbClr val="535353"/>
                </a:solidFill>
                <a:latin typeface="Inter Regular"/>
                <a:ea typeface="Inter Regular"/>
                <a:cs typeface="Inter Regular"/>
                <a:sym typeface="Inter Regular"/>
              </a:defRPr>
            </a:pPr>
            <a:r>
              <a:rPr lang="en-US" sz="3200" dirty="0">
                <a:solidFill>
                  <a:schemeClr val="tx1"/>
                </a:solidFill>
                <a:latin typeface="Inter Regular"/>
                <a:ea typeface="Inter Regular"/>
              </a:rPr>
              <a:t>What drove performance in Q4?</a:t>
            </a:r>
          </a:p>
          <a:p>
            <a:pPr marL="403225" indent="-403225" defTabSz="914400" rtl="0" hangingPunct="0">
              <a:lnSpc>
                <a:spcPct val="120000"/>
              </a:lnSpc>
              <a:spcBef>
                <a:spcPts val="1800"/>
              </a:spcBef>
              <a:buClr>
                <a:schemeClr val="accent2"/>
              </a:buClr>
              <a:buSzPct val="80000"/>
              <a:buFontTx/>
              <a:buChar char="•"/>
              <a:defRPr sz="2000">
                <a:solidFill>
                  <a:srgbClr val="535353"/>
                </a:solidFill>
                <a:latin typeface="Inter Regular"/>
                <a:ea typeface="Inter Regular"/>
                <a:cs typeface="Inter Regular"/>
                <a:sym typeface="Inter Regular"/>
              </a:defRPr>
            </a:pPr>
            <a:r>
              <a:rPr lang="en-US" sz="3200" dirty="0">
                <a:solidFill>
                  <a:schemeClr val="tx1"/>
                </a:solidFill>
                <a:latin typeface="Inter Regular"/>
                <a:ea typeface="Inter Regular"/>
              </a:rPr>
              <a:t>Peering over the mountain… markets and the economy in a post-rate hiking world</a:t>
            </a:r>
          </a:p>
          <a:p>
            <a:pPr marL="403225" indent="-403225" defTabSz="914400" rtl="0" hangingPunct="0">
              <a:lnSpc>
                <a:spcPct val="120000"/>
              </a:lnSpc>
              <a:spcBef>
                <a:spcPts val="1800"/>
              </a:spcBef>
              <a:buClr>
                <a:schemeClr val="accent2"/>
              </a:buClr>
              <a:buSzPct val="80000"/>
              <a:buFontTx/>
              <a:buChar char="•"/>
              <a:defRPr sz="2000">
                <a:solidFill>
                  <a:srgbClr val="535353"/>
                </a:solidFill>
                <a:latin typeface="Inter Regular"/>
                <a:ea typeface="Inter Regular"/>
                <a:cs typeface="Inter Regular"/>
                <a:sym typeface="Inter Regular"/>
              </a:defRPr>
            </a:pPr>
            <a:r>
              <a:rPr lang="en-US" sz="3200" dirty="0">
                <a:solidFill>
                  <a:schemeClr val="tx1"/>
                </a:solidFill>
                <a:latin typeface="Inter Regular"/>
                <a:ea typeface="Inter Regular"/>
              </a:rPr>
              <a:t>What ails China?</a:t>
            </a:r>
          </a:p>
          <a:p>
            <a:pPr marL="403225" indent="-403225" defTabSz="914400" rtl="0" hangingPunct="0">
              <a:lnSpc>
                <a:spcPct val="120000"/>
              </a:lnSpc>
              <a:spcBef>
                <a:spcPts val="1800"/>
              </a:spcBef>
              <a:buClr>
                <a:schemeClr val="accent2"/>
              </a:buClr>
              <a:buSzPct val="80000"/>
              <a:buFontTx/>
              <a:buChar char="•"/>
              <a:defRPr sz="2000">
                <a:solidFill>
                  <a:srgbClr val="535353"/>
                </a:solidFill>
                <a:latin typeface="Inter Regular"/>
                <a:ea typeface="Inter Regular"/>
                <a:cs typeface="Inter Regular"/>
                <a:sym typeface="Inter Regular"/>
              </a:defRPr>
            </a:pPr>
            <a:r>
              <a:rPr lang="en-US" sz="3200" dirty="0">
                <a:solidFill>
                  <a:schemeClr val="tx1"/>
                </a:solidFill>
                <a:latin typeface="Inter Regular"/>
                <a:ea typeface="Inter Regular"/>
              </a:rPr>
              <a:t>Geopolitics, energy, and the election</a:t>
            </a:r>
          </a:p>
          <a:p>
            <a:endParaRPr lang="en-US" dirty="0">
              <a:solidFill>
                <a:schemeClr val="tx1"/>
              </a:solidFill>
            </a:endParaRPr>
          </a:p>
        </p:txBody>
      </p:sp>
      <p:sp>
        <p:nvSpPr>
          <p:cNvPr id="9" name="Slide Number">
            <a:extLst>
              <a:ext uri="{FF2B5EF4-FFF2-40B4-BE49-F238E27FC236}">
                <a16:creationId xmlns:a16="http://schemas.microsoft.com/office/drawing/2014/main" id="{7E9EB3E5-91AC-545A-5294-FAD972C2DC36}"/>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10" name="TextBox 9">
            <a:extLst>
              <a:ext uri="{FF2B5EF4-FFF2-40B4-BE49-F238E27FC236}">
                <a16:creationId xmlns:a16="http://schemas.microsoft.com/office/drawing/2014/main" id="{B7D6A7C1-C870-26AE-AAE9-2488B7C7D1C0}"/>
              </a:ext>
            </a:extLst>
          </p:cNvPr>
          <p:cNvSpPr txBox="1"/>
          <p:nvPr/>
        </p:nvSpPr>
        <p:spPr>
          <a:xfrm>
            <a:off x="16946086" y="12888101"/>
            <a:ext cx="4873271" cy="276999"/>
          </a:xfrm>
          <a:prstGeom prst="rect">
            <a:avLst/>
          </a:prstGeom>
          <a:noFill/>
        </p:spPr>
        <p:txBody>
          <a:bodyPr wrap="square" rtlCol="0">
            <a:spAutoFit/>
          </a:bodyPr>
          <a:lstStyle/>
          <a:p>
            <a:pPr marL="0" marR="0" lvl="0" indent="0" algn="r" defTabSz="2438337"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endParaRPr>
          </a:p>
        </p:txBody>
      </p:sp>
      <p:sp>
        <p:nvSpPr>
          <p:cNvPr id="2" name="TextBox 1">
            <a:extLst>
              <a:ext uri="{FF2B5EF4-FFF2-40B4-BE49-F238E27FC236}">
                <a16:creationId xmlns:a16="http://schemas.microsoft.com/office/drawing/2014/main" id="{3C19FB8E-6B15-3371-8F16-F7DD38D6DB01}"/>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Tree>
    <p:extLst>
      <p:ext uri="{BB962C8B-B14F-4D97-AF65-F5344CB8AC3E}">
        <p14:creationId xmlns:p14="http://schemas.microsoft.com/office/powerpoint/2010/main" val="31745758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20</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8146590" cy="2057384"/>
          </a:xfrm>
        </p:spPr>
        <p:txBody>
          <a:bodyPr/>
          <a:lstStyle/>
          <a:p>
            <a:pPr>
              <a:lnSpc>
                <a:spcPct val="100000"/>
              </a:lnSpc>
            </a:pPr>
            <a:r>
              <a:rPr lang="en-US" sz="7000" dirty="0"/>
              <a:t>What do markets look like in a post-rate hiking world?</a:t>
            </a:r>
          </a:p>
        </p:txBody>
      </p:sp>
    </p:spTree>
    <p:extLst>
      <p:ext uri="{BB962C8B-B14F-4D97-AF65-F5344CB8AC3E}">
        <p14:creationId xmlns:p14="http://schemas.microsoft.com/office/powerpoint/2010/main" val="4488885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Markets are Pricing in Six Cuts Starting In March</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21</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5" name="Picture 4">
            <a:extLst>
              <a:ext uri="{FF2B5EF4-FFF2-40B4-BE49-F238E27FC236}">
                <a16:creationId xmlns:a16="http://schemas.microsoft.com/office/drawing/2014/main" id="{09694CB7-A731-9DC3-56AA-77702BB2A37C}"/>
              </a:ext>
            </a:extLst>
          </p:cNvPr>
          <p:cNvPicPr>
            <a:picLocks noChangeAspect="1"/>
          </p:cNvPicPr>
          <p:nvPr/>
        </p:nvPicPr>
        <p:blipFill>
          <a:blip r:embed="rId3"/>
          <a:stretch>
            <a:fillRect/>
          </a:stretch>
        </p:blipFill>
        <p:spPr>
          <a:xfrm>
            <a:off x="3395029" y="2905866"/>
            <a:ext cx="13827547" cy="8192913"/>
          </a:xfrm>
          <a:prstGeom prst="rect">
            <a:avLst/>
          </a:prstGeom>
        </p:spPr>
      </p:pic>
      <p:pic>
        <p:nvPicPr>
          <p:cNvPr id="3" name="Picture 2">
            <a:extLst>
              <a:ext uri="{FF2B5EF4-FFF2-40B4-BE49-F238E27FC236}">
                <a16:creationId xmlns:a16="http://schemas.microsoft.com/office/drawing/2014/main" id="{E233925A-9E23-6DE5-D372-B878978EF344}"/>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29115820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200" dirty="0"/>
              <a:t>What Can We Expect on the Other Side for Stocks?</a:t>
            </a:r>
            <a:endParaRPr lang="en-US" sz="52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22</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5" name="TextBox 14">
            <a:extLst>
              <a:ext uri="{FF2B5EF4-FFF2-40B4-BE49-F238E27FC236}">
                <a16:creationId xmlns:a16="http://schemas.microsoft.com/office/drawing/2014/main" id="{342F8D4D-CB86-8A3B-1AF3-AAADABA144EE}"/>
              </a:ext>
            </a:extLst>
          </p:cNvPr>
          <p:cNvSpPr txBox="1"/>
          <p:nvPr/>
        </p:nvSpPr>
        <p:spPr>
          <a:xfrm>
            <a:off x="4036425" y="4171290"/>
            <a:ext cx="1265493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0404"/>
                </a:solidFill>
                <a:effectLst/>
                <a:uLnTx/>
                <a:uFillTx/>
                <a:latin typeface="Inter" panose="02000503000000020004" pitchFamily="2" charset="0"/>
                <a:ea typeface="Inter" panose="02000503000000020004" pitchFamily="2" charset="0"/>
                <a:sym typeface="Helvetica Neue"/>
              </a:rPr>
              <a:t>S&amp;P 500 Following Past Interest Rate Hike Cycles</a:t>
            </a:r>
            <a:endParaRPr kumimoji="0" lang="en-US" sz="2800" b="1" i="0" u="none" strike="noStrike" kern="0" cap="none" spc="0" normalizeH="0" baseline="0" noProof="0" dirty="0">
              <a:ln>
                <a:noFill/>
              </a:ln>
              <a:solidFill>
                <a:srgbClr val="040404"/>
              </a:solidFill>
              <a:effectLst/>
              <a:uLnTx/>
              <a:uFillTx/>
              <a:latin typeface="Inter" panose="02000503000000020004" pitchFamily="2" charset="0"/>
              <a:ea typeface="Inter" panose="02000503000000020004" pitchFamily="2" charset="0"/>
              <a:sym typeface="Helvetica Neue"/>
            </a:endParaRPr>
          </a:p>
        </p:txBody>
      </p:sp>
      <p:sp>
        <p:nvSpPr>
          <p:cNvPr id="16" name="TextBox 15">
            <a:extLst>
              <a:ext uri="{FF2B5EF4-FFF2-40B4-BE49-F238E27FC236}">
                <a16:creationId xmlns:a16="http://schemas.microsoft.com/office/drawing/2014/main" id="{F929A266-3467-4019-40B5-59D4D9C00AFC}"/>
              </a:ext>
            </a:extLst>
          </p:cNvPr>
          <p:cNvSpPr txBox="1"/>
          <p:nvPr/>
        </p:nvSpPr>
        <p:spPr>
          <a:xfrm>
            <a:off x="8079302" y="11169059"/>
            <a:ext cx="10339932" cy="338554"/>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730"/>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Performance measured on a total return and monthly basis.  2023 return calculated through 12/31/2023.</a:t>
            </a:r>
          </a:p>
        </p:txBody>
      </p:sp>
      <p:grpSp>
        <p:nvGrpSpPr>
          <p:cNvPr id="17" name="Group 16">
            <a:extLst>
              <a:ext uri="{FF2B5EF4-FFF2-40B4-BE49-F238E27FC236}">
                <a16:creationId xmlns:a16="http://schemas.microsoft.com/office/drawing/2014/main" id="{49C80EE9-6F2C-7201-954D-188ABEE3B42C}"/>
              </a:ext>
            </a:extLst>
          </p:cNvPr>
          <p:cNvGrpSpPr/>
          <p:nvPr/>
        </p:nvGrpSpPr>
        <p:grpSpPr>
          <a:xfrm>
            <a:off x="2373405" y="5098098"/>
            <a:ext cx="15980974" cy="4113914"/>
            <a:chOff x="2373405" y="5906990"/>
            <a:chExt cx="15980974" cy="4113914"/>
          </a:xfrm>
        </p:grpSpPr>
        <p:pic>
          <p:nvPicPr>
            <p:cNvPr id="19" name="Picture 18">
              <a:extLst>
                <a:ext uri="{FF2B5EF4-FFF2-40B4-BE49-F238E27FC236}">
                  <a16:creationId xmlns:a16="http://schemas.microsoft.com/office/drawing/2014/main" id="{9D2A600E-AAAE-021E-1816-C18F530ED7DF}"/>
                </a:ext>
              </a:extLst>
            </p:cNvPr>
            <p:cNvPicPr>
              <a:picLocks noChangeAspect="1"/>
            </p:cNvPicPr>
            <p:nvPr/>
          </p:nvPicPr>
          <p:blipFill>
            <a:blip r:embed="rId3"/>
            <a:stretch>
              <a:fillRect/>
            </a:stretch>
          </p:blipFill>
          <p:spPr>
            <a:xfrm>
              <a:off x="2373405" y="5906990"/>
              <a:ext cx="15980974" cy="4113914"/>
            </a:xfrm>
            <a:prstGeom prst="rect">
              <a:avLst/>
            </a:prstGeom>
          </p:spPr>
        </p:pic>
        <p:sp>
          <p:nvSpPr>
            <p:cNvPr id="20" name="Oval 19">
              <a:extLst>
                <a:ext uri="{FF2B5EF4-FFF2-40B4-BE49-F238E27FC236}">
                  <a16:creationId xmlns:a16="http://schemas.microsoft.com/office/drawing/2014/main" id="{79BBFE89-E3FE-747A-D610-7A2675C6B939}"/>
                </a:ext>
              </a:extLst>
            </p:cNvPr>
            <p:cNvSpPr/>
            <p:nvPr/>
          </p:nvSpPr>
          <p:spPr>
            <a:xfrm>
              <a:off x="12640235" y="9515345"/>
              <a:ext cx="358589" cy="304800"/>
            </a:xfrm>
            <a:prstGeom prst="ellipse">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grpSp>
      <p:pic>
        <p:nvPicPr>
          <p:cNvPr id="3" name="Picture 2">
            <a:extLst>
              <a:ext uri="{FF2B5EF4-FFF2-40B4-BE49-F238E27FC236}">
                <a16:creationId xmlns:a16="http://schemas.microsoft.com/office/drawing/2014/main" id="{4BC59430-D62C-7738-3827-1C6D8DDD62D3}"/>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4501156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What Can We Expect on the Other Side for Bonds?</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23</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00733D7B-D73E-1377-0A09-3D59B1058FC9}"/>
              </a:ext>
            </a:extLst>
          </p:cNvPr>
          <p:cNvPicPr>
            <a:picLocks noChangeAspect="1"/>
          </p:cNvPicPr>
          <p:nvPr/>
        </p:nvPicPr>
        <p:blipFill>
          <a:blip r:embed="rId3"/>
          <a:stretch>
            <a:fillRect/>
          </a:stretch>
        </p:blipFill>
        <p:spPr>
          <a:xfrm>
            <a:off x="2263829" y="4836204"/>
            <a:ext cx="16089946" cy="4460579"/>
          </a:xfrm>
          <a:prstGeom prst="rect">
            <a:avLst/>
          </a:prstGeom>
        </p:spPr>
      </p:pic>
      <p:sp>
        <p:nvSpPr>
          <p:cNvPr id="5" name="TextBox 4">
            <a:extLst>
              <a:ext uri="{FF2B5EF4-FFF2-40B4-BE49-F238E27FC236}">
                <a16:creationId xmlns:a16="http://schemas.microsoft.com/office/drawing/2014/main" id="{3D201CDE-4E5A-2C73-8355-F9F3F3D0B99F}"/>
              </a:ext>
            </a:extLst>
          </p:cNvPr>
          <p:cNvSpPr txBox="1"/>
          <p:nvPr/>
        </p:nvSpPr>
        <p:spPr>
          <a:xfrm>
            <a:off x="3981335" y="3945052"/>
            <a:ext cx="1265493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438338">
              <a:defRPr/>
            </a:pPr>
            <a:r>
              <a:rPr lang="en-US" sz="2800" b="1" kern="1200" dirty="0" err="1">
                <a:solidFill>
                  <a:srgbClr val="040404"/>
                </a:solidFill>
                <a:latin typeface="Inter" panose="02000503000000020004" pitchFamily="2" charset="0"/>
                <a:ea typeface="Inter" panose="02000503000000020004" pitchFamily="2" charset="0"/>
              </a:rPr>
              <a:t>BBAgg</a:t>
            </a:r>
            <a:r>
              <a:rPr lang="en-US" sz="2800" b="1" kern="1200" dirty="0">
                <a:solidFill>
                  <a:srgbClr val="040404"/>
                </a:solidFill>
                <a:latin typeface="Inter" panose="02000503000000020004" pitchFamily="2" charset="0"/>
                <a:ea typeface="Inter" panose="02000503000000020004" pitchFamily="2" charset="0"/>
              </a:rPr>
              <a:t> Following Past Interest Rate Hike Cycles</a:t>
            </a:r>
            <a:endParaRPr lang="en-US" sz="2800" b="1" dirty="0">
              <a:solidFill>
                <a:srgbClr val="040404"/>
              </a:solidFill>
              <a:latin typeface="Inter" panose="02000503000000020004" pitchFamily="2" charset="0"/>
              <a:ea typeface="Inter" panose="02000503000000020004" pitchFamily="2" charset="0"/>
            </a:endParaRPr>
          </a:p>
        </p:txBody>
      </p:sp>
      <p:sp>
        <p:nvSpPr>
          <p:cNvPr id="6" name="TextBox 5">
            <a:extLst>
              <a:ext uri="{FF2B5EF4-FFF2-40B4-BE49-F238E27FC236}">
                <a16:creationId xmlns:a16="http://schemas.microsoft.com/office/drawing/2014/main" id="{E20ECA32-07CC-BA40-952B-0AB513891AF2}"/>
              </a:ext>
            </a:extLst>
          </p:cNvPr>
          <p:cNvSpPr txBox="1"/>
          <p:nvPr/>
        </p:nvSpPr>
        <p:spPr>
          <a:xfrm>
            <a:off x="8014448" y="11343380"/>
            <a:ext cx="10339932" cy="338554"/>
          </a:xfrm>
          <a:prstGeom prst="rect">
            <a:avLst/>
          </a:prstGeom>
          <a:noFill/>
        </p:spPr>
        <p:txBody>
          <a:bodyPr wrap="square" rtlCol="0">
            <a:spAutoFit/>
          </a:bodyPr>
          <a:lstStyle/>
          <a:p>
            <a:pPr lvl="0" algn="r" defTabSz="1828800" hangingPunct="1">
              <a:defRPr/>
            </a:pPr>
            <a:r>
              <a:rPr lang="en-US" sz="1600" kern="1200" dirty="0">
                <a:solidFill>
                  <a:schemeClr val="tx1"/>
                </a:solidFill>
                <a:latin typeface="Inter Medium" panose="020B0502030000000004" pitchFamily="34" charset="0"/>
                <a:ea typeface="Inter Medium" panose="020B0502030000000004" pitchFamily="34" charset="0"/>
                <a:cs typeface="Inter Medium" panose="020B0502030000000004" pitchFamily="34" charset="0"/>
                <a:sym typeface="Arial"/>
              </a:rPr>
              <a:t>Performance measured on a total return and monthly basis.  2023 return calculated through 12/31/2023.</a:t>
            </a:r>
            <a:endParaRPr kumimoji="0" lang="en-US" sz="1600" b="0" i="0" u="none" strike="noStrike" kern="1200" cap="none" spc="0" normalizeH="0" baseline="0" noProof="0" dirty="0">
              <a:ln>
                <a:noFill/>
              </a:ln>
              <a:solidFill>
                <a:schemeClr val="tx1"/>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endParaRPr>
          </a:p>
        </p:txBody>
      </p:sp>
      <p:pic>
        <p:nvPicPr>
          <p:cNvPr id="4" name="Picture 3">
            <a:extLst>
              <a:ext uri="{FF2B5EF4-FFF2-40B4-BE49-F238E27FC236}">
                <a16:creationId xmlns:a16="http://schemas.microsoft.com/office/drawing/2014/main" id="{4201C2A6-E930-DC9B-1BD4-282D7A730683}"/>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60152856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2034517" y="732223"/>
            <a:ext cx="20308450" cy="2057384"/>
          </a:xfrm>
        </p:spPr>
        <p:txBody>
          <a:bodyPr anchor="t">
            <a:normAutofit/>
          </a:bodyPr>
          <a:lstStyle/>
          <a:p>
            <a:r>
              <a:rPr lang="en-US" sz="5600" dirty="0"/>
              <a:t>Bull Markets Tend to Really Run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24</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18" name="box background">
            <a:extLst>
              <a:ext uri="{FF2B5EF4-FFF2-40B4-BE49-F238E27FC236}">
                <a16:creationId xmlns:a16="http://schemas.microsoft.com/office/drawing/2014/main" id="{B289E1D5-48DB-DC55-480A-180D75702A19}"/>
              </a:ext>
            </a:extLst>
          </p:cNvPr>
          <p:cNvSpPr/>
          <p:nvPr/>
        </p:nvSpPr>
        <p:spPr>
          <a:xfrm>
            <a:off x="2037777" y="4120004"/>
            <a:ext cx="16656624" cy="7687885"/>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4">
            <a:extLst>
              <a:ext uri="{FF2B5EF4-FFF2-40B4-BE49-F238E27FC236}">
                <a16:creationId xmlns:a16="http://schemas.microsoft.com/office/drawing/2014/main" id="{E9EC0F3A-5ADB-BC18-1448-846CF2D605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776" y="4120004"/>
            <a:ext cx="14919274" cy="76878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EF6EA8-962F-DFB6-5AF5-E2D0B3B4A038}"/>
              </a:ext>
            </a:extLst>
          </p:cNvPr>
          <p:cNvSpPr txBox="1"/>
          <p:nvPr/>
        </p:nvSpPr>
        <p:spPr>
          <a:xfrm>
            <a:off x="16313173" y="9178182"/>
            <a:ext cx="2194102"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2022 - 2023</a:t>
            </a:r>
          </a:p>
        </p:txBody>
      </p:sp>
      <p:sp>
        <p:nvSpPr>
          <p:cNvPr id="11" name="Where does it come from?…">
            <a:extLst>
              <a:ext uri="{FF2B5EF4-FFF2-40B4-BE49-F238E27FC236}">
                <a16:creationId xmlns:a16="http://schemas.microsoft.com/office/drawing/2014/main" id="{E057A13A-81C9-8598-3370-B86A4C0395A8}"/>
              </a:ext>
            </a:extLst>
          </p:cNvPr>
          <p:cNvSpPr txBox="1">
            <a:spLocks/>
          </p:cNvSpPr>
          <p:nvPr/>
        </p:nvSpPr>
        <p:spPr>
          <a:xfrm>
            <a:off x="2037776" y="2320815"/>
            <a:ext cx="19781582" cy="3431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1pPr>
            <a:lvl2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2pPr>
            <a:lvl3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3pPr>
            <a:lvl4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4pPr>
            <a:lvl5pPr marL="0" marR="0" indent="0" algn="l" defTabSz="1828636" latinLnBrk="0">
              <a:lnSpc>
                <a:spcPct val="150000"/>
              </a:lnSpc>
              <a:spcBef>
                <a:spcPts val="2000"/>
              </a:spcBef>
              <a:spcAft>
                <a:spcPts val="0"/>
              </a:spcAft>
              <a:buClr>
                <a:srgbClr val="0091F9"/>
              </a:buClr>
              <a:buSzTx/>
              <a:buFont typeface="Arial" panose="020B0604020202020204" pitchFamily="34" charset="0"/>
              <a:buNone/>
              <a:tabLst/>
              <a:defRPr sz="2800" b="0" i="0" u="none" strike="noStrike" cap="none" spc="0" baseline="0">
                <a:solidFill>
                  <a:schemeClr val="bg2"/>
                </a:solidFill>
                <a:uFillTx/>
                <a:latin typeface="Inter" panose="02000503000000020004" pitchFamily="2" charset="0"/>
                <a:ea typeface="Inter" panose="02000503000000020004" pitchFamily="2" charset="0"/>
                <a:cs typeface="Roboto Regular"/>
                <a:sym typeface="Roboto Regular"/>
              </a:defRPr>
            </a:lvl5pPr>
            <a:lvl6pPr marL="2996931"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6pPr>
            <a:lvl7pPr marL="3454091"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7pPr>
            <a:lvl8pPr marL="3911249"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8pPr>
            <a:lvl9pPr marL="4368407" marR="0" indent="-711137" algn="l" defTabSz="1828636" latinLnBrk="0">
              <a:lnSpc>
                <a:spcPct val="150000"/>
              </a:lnSpc>
              <a:spcBef>
                <a:spcPts val="2000"/>
              </a:spcBef>
              <a:spcAft>
                <a:spcPts val="0"/>
              </a:spcAft>
              <a:buClrTx/>
              <a:buSzPct val="100000"/>
              <a:buFontTx/>
              <a:buChar char="•"/>
              <a:tabLst/>
              <a:defRPr sz="5600" b="0" i="0" u="none" strike="noStrike" cap="none" spc="0" baseline="0">
                <a:solidFill>
                  <a:srgbClr val="000000"/>
                </a:solidFill>
                <a:uFillTx/>
                <a:latin typeface="Roboto Regular"/>
                <a:ea typeface="Roboto Regular"/>
                <a:cs typeface="Roboto Regular"/>
                <a:sym typeface="Roboto Regular"/>
              </a:defRPr>
            </a:lvl9pPr>
          </a:lstStyle>
          <a:p>
            <a:pPr marL="457200" marR="0" lvl="0" indent="-457200" algn="l" defTabSz="457200" rtl="0" eaLnBrk="1" fontAlgn="auto" latinLnBrk="0" hangingPunct="0">
              <a:lnSpc>
                <a:spcPct val="120000"/>
              </a:lnSpc>
              <a:spcBef>
                <a:spcPts val="900"/>
              </a:spcBef>
              <a:spcAft>
                <a:spcPts val="0"/>
              </a:spcAft>
              <a:buClr>
                <a:srgbClr val="0091F9"/>
              </a:buClr>
              <a:buSzPct val="80000"/>
              <a:buFont typeface="Arial" panose="020B0604020202020204" pitchFamily="34" charset="0"/>
              <a:buChar char="•"/>
              <a:tabLst/>
              <a:defRPr sz="2000">
                <a:solidFill>
                  <a:srgbClr val="535353"/>
                </a:solidFill>
                <a:latin typeface="Inter Regular"/>
                <a:ea typeface="Inter Regular"/>
                <a:cs typeface="Inter Regular"/>
                <a:sym typeface="Inter Regular"/>
              </a:defRPr>
            </a:pPr>
            <a:r>
              <a:rPr kumimoji="0" lang="en-US" sz="3200" b="0" i="0" u="none" strike="noStrike" kern="0" cap="none" spc="0" normalizeH="0" baseline="0" noProof="0" dirty="0">
                <a:ln>
                  <a:noFill/>
                </a:ln>
                <a:solidFill>
                  <a:srgbClr val="A7A7A7">
                    <a:lumMod val="50000"/>
                  </a:srgbClr>
                </a:solidFill>
                <a:effectLst/>
                <a:uLnTx/>
                <a:uFillTx/>
                <a:latin typeface="Inter Regular"/>
                <a:ea typeface="Inter Regular"/>
                <a:cs typeface="Inter" panose="02000503000000020004" pitchFamily="2" charset="0"/>
                <a:sym typeface="Inter Regular"/>
              </a:rPr>
              <a:t>Since 1928, S&amp;P 500 </a:t>
            </a:r>
            <a:r>
              <a:rPr kumimoji="0" lang="en-US" sz="3200" b="1" i="0" u="sng" strike="noStrike" kern="0" cap="none" spc="0" normalizeH="0" baseline="0" noProof="0" dirty="0">
                <a:ln>
                  <a:noFill/>
                </a:ln>
                <a:solidFill>
                  <a:srgbClr val="A7A7A7">
                    <a:lumMod val="50000"/>
                  </a:srgbClr>
                </a:solidFill>
                <a:effectLst/>
                <a:uLnTx/>
                <a:uFillTx/>
                <a:latin typeface="Inter Semi Bold" panose="02000503000000020004" pitchFamily="2" charset="0"/>
                <a:ea typeface="Inter Semi Bold" panose="02000503000000020004" pitchFamily="2" charset="0"/>
                <a:cs typeface="Inter Semi Bold" panose="02000503000000020004" pitchFamily="2" charset="0"/>
                <a:sym typeface="Inter Regular"/>
              </a:rPr>
              <a:t>bull markets have lasted 1,011 days</a:t>
            </a:r>
            <a:r>
              <a:rPr kumimoji="0" lang="en-US" sz="3200" b="1" i="0" u="none" strike="noStrike" kern="0" cap="none" spc="0" normalizeH="0" baseline="0" noProof="0" dirty="0">
                <a:ln>
                  <a:noFill/>
                </a:ln>
                <a:solidFill>
                  <a:srgbClr val="A7A7A7">
                    <a:lumMod val="50000"/>
                  </a:srgbClr>
                </a:solidFill>
                <a:effectLst/>
                <a:uLnTx/>
                <a:uFillTx/>
                <a:latin typeface="Inter Semi Bold" panose="02000503000000020004" pitchFamily="2" charset="0"/>
                <a:ea typeface="Inter Semi Bold" panose="02000503000000020004" pitchFamily="2" charset="0"/>
                <a:cs typeface="Inter Semi Bold" panose="02000503000000020004" pitchFamily="2" charset="0"/>
                <a:sym typeface="Inter Regular"/>
              </a:rPr>
              <a:t> </a:t>
            </a:r>
            <a:r>
              <a:rPr kumimoji="0" lang="en-US" sz="3200" b="0" i="0" u="none" strike="noStrike" kern="0" cap="none" spc="0" normalizeH="0" baseline="0" noProof="0" dirty="0">
                <a:ln>
                  <a:noFill/>
                </a:ln>
                <a:solidFill>
                  <a:srgbClr val="A7A7A7">
                    <a:lumMod val="50000"/>
                  </a:srgbClr>
                </a:solidFill>
                <a:effectLst/>
                <a:uLnTx/>
                <a:uFillTx/>
                <a:latin typeface="Inter Regular"/>
                <a:ea typeface="Inter Regular"/>
                <a:cs typeface="Inter" panose="02000503000000020004" pitchFamily="2" charset="0"/>
                <a:sym typeface="Inter Regular"/>
              </a:rPr>
              <a:t>compared to 286 days for bear markets</a:t>
            </a:r>
          </a:p>
          <a:p>
            <a:pPr marL="457200" marR="0" lvl="0" indent="-457200" algn="l" defTabSz="457200" rtl="0" eaLnBrk="1" fontAlgn="auto" latinLnBrk="0" hangingPunct="0">
              <a:lnSpc>
                <a:spcPct val="120000"/>
              </a:lnSpc>
              <a:spcBef>
                <a:spcPts val="900"/>
              </a:spcBef>
              <a:spcAft>
                <a:spcPts val="0"/>
              </a:spcAft>
              <a:buClr>
                <a:srgbClr val="0091F9"/>
              </a:buClr>
              <a:buSzPct val="80000"/>
              <a:buFont typeface="Arial" panose="020B0604020202020204" pitchFamily="34" charset="0"/>
              <a:buChar char="•"/>
              <a:tabLst/>
              <a:defRPr sz="2000">
                <a:solidFill>
                  <a:srgbClr val="535353"/>
                </a:solidFill>
                <a:latin typeface="Inter Regular"/>
                <a:ea typeface="Inter Regular"/>
                <a:cs typeface="Inter Regular"/>
                <a:sym typeface="Inter Regular"/>
              </a:defRPr>
            </a:pPr>
            <a:r>
              <a:rPr kumimoji="0" lang="en-US" sz="3200" b="0" i="0" u="none" strike="noStrike" kern="0" cap="none" spc="0" normalizeH="0" baseline="0" noProof="0" dirty="0">
                <a:ln>
                  <a:noFill/>
                </a:ln>
                <a:solidFill>
                  <a:srgbClr val="A7A7A7">
                    <a:lumMod val="50000"/>
                  </a:srgbClr>
                </a:solidFill>
                <a:effectLst/>
                <a:uLnTx/>
                <a:uFillTx/>
                <a:latin typeface="Inter Regular"/>
                <a:ea typeface="Inter Regular"/>
                <a:cs typeface="Inter" panose="02000503000000020004" pitchFamily="2" charset="0"/>
                <a:sym typeface="Inter Regular"/>
              </a:rPr>
              <a:t>The S&amp;P 500 has returned </a:t>
            </a:r>
            <a:r>
              <a:rPr kumimoji="0" lang="en-US" sz="3200" b="1" i="0" u="sng" strike="noStrike" kern="0" cap="none" spc="0" normalizeH="0" baseline="0" noProof="0" dirty="0">
                <a:ln>
                  <a:noFill/>
                </a:ln>
                <a:solidFill>
                  <a:srgbClr val="A7A7A7">
                    <a:lumMod val="50000"/>
                  </a:srgbClr>
                </a:solidFill>
                <a:effectLst/>
                <a:uLnTx/>
                <a:uFillTx/>
                <a:latin typeface="Inter Semi Bold" panose="02000503000000020004" pitchFamily="2" charset="0"/>
                <a:ea typeface="Inter Semi Bold" panose="02000503000000020004" pitchFamily="2" charset="0"/>
                <a:cs typeface="Inter Semi Bold" panose="02000503000000020004" pitchFamily="2" charset="0"/>
                <a:sym typeface="Inter Regular"/>
              </a:rPr>
              <a:t>+178% on average</a:t>
            </a:r>
            <a:r>
              <a:rPr kumimoji="0" lang="en-US" sz="3200" b="1" i="0" u="none" strike="noStrike" kern="0" cap="none" spc="0" normalizeH="0" baseline="0" noProof="0" dirty="0">
                <a:ln>
                  <a:noFill/>
                </a:ln>
                <a:solidFill>
                  <a:srgbClr val="A7A7A7">
                    <a:lumMod val="50000"/>
                  </a:srgbClr>
                </a:solidFill>
                <a:effectLst/>
                <a:uLnTx/>
                <a:uFillTx/>
                <a:latin typeface="Inter Semi Bold" panose="02000503000000020004" pitchFamily="2" charset="0"/>
                <a:ea typeface="Inter Semi Bold" panose="02000503000000020004" pitchFamily="2" charset="0"/>
                <a:cs typeface="Inter Semi Bold" panose="02000503000000020004" pitchFamily="2" charset="0"/>
                <a:sym typeface="Inter Regular"/>
              </a:rPr>
              <a:t> </a:t>
            </a:r>
            <a:r>
              <a:rPr kumimoji="0" lang="en-US" sz="3200" b="0" i="0" u="none" strike="noStrike" kern="0" cap="none" spc="0" normalizeH="0" baseline="0" noProof="0" dirty="0">
                <a:ln>
                  <a:noFill/>
                </a:ln>
                <a:solidFill>
                  <a:srgbClr val="A7A7A7">
                    <a:lumMod val="50000"/>
                  </a:srgbClr>
                </a:solidFill>
                <a:effectLst/>
                <a:uLnTx/>
                <a:uFillTx/>
                <a:latin typeface="Inter Regular"/>
                <a:ea typeface="Inter Regular"/>
                <a:cs typeface="Inter" panose="02000503000000020004" pitchFamily="2" charset="0"/>
                <a:sym typeface="Inter Regular"/>
              </a:rPr>
              <a:t>during bull markets</a:t>
            </a:r>
          </a:p>
          <a:p>
            <a:pPr marL="201613" marR="0" lvl="0" indent="-201613" algn="l" defTabSz="457200" rtl="0" eaLnBrk="1" fontAlgn="auto" latinLnBrk="0" hangingPunct="0">
              <a:lnSpc>
                <a:spcPct val="120000"/>
              </a:lnSpc>
              <a:spcBef>
                <a:spcPts val="900"/>
              </a:spcBef>
              <a:spcAft>
                <a:spcPts val="0"/>
              </a:spcAft>
              <a:buClr>
                <a:srgbClr val="0091F9"/>
              </a:buClr>
              <a:buSzPct val="80000"/>
              <a:buFontTx/>
              <a:buChar char="•"/>
              <a:tabLst/>
              <a:defRPr sz="2000">
                <a:solidFill>
                  <a:srgbClr val="535353"/>
                </a:solidFill>
                <a:latin typeface="Inter Regular"/>
                <a:ea typeface="Inter Regular"/>
                <a:cs typeface="Inter Regular"/>
                <a:sym typeface="Inter Regular"/>
              </a:defRPr>
            </a:pPr>
            <a:endParaRPr kumimoji="0" lang="en-US" sz="1600" b="0" i="0" u="none" strike="noStrike" kern="0" cap="none" spc="0" normalizeH="0" baseline="0" noProof="0" dirty="0">
              <a:ln>
                <a:noFill/>
              </a:ln>
              <a:solidFill>
                <a:srgbClr val="A7A7A7">
                  <a:lumMod val="50000"/>
                </a:srgbClr>
              </a:solidFill>
              <a:effectLst/>
              <a:uLnTx/>
              <a:uFillTx/>
              <a:latin typeface="Inter Regular"/>
              <a:ea typeface="Inter Regular"/>
              <a:cs typeface="Inter Regular"/>
              <a:sym typeface="Inter Bold"/>
            </a:endParaRPr>
          </a:p>
        </p:txBody>
      </p:sp>
      <p:sp>
        <p:nvSpPr>
          <p:cNvPr id="4" name="Oval 3">
            <a:extLst>
              <a:ext uri="{FF2B5EF4-FFF2-40B4-BE49-F238E27FC236}">
                <a16:creationId xmlns:a16="http://schemas.microsoft.com/office/drawing/2014/main" id="{E20E5B1B-809F-4760-1D5F-E48A6543C5A5}"/>
              </a:ext>
            </a:extLst>
          </p:cNvPr>
          <p:cNvSpPr/>
          <p:nvPr/>
        </p:nvSpPr>
        <p:spPr>
          <a:xfrm>
            <a:off x="15801333" y="9035306"/>
            <a:ext cx="649427" cy="636973"/>
          </a:xfrm>
          <a:prstGeom prst="ellipse">
            <a:avLst/>
          </a:prstGeom>
          <a:noFill/>
          <a:ln w="4445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72730"/>
              </a:solidFill>
              <a:effectLst/>
              <a:uLnTx/>
              <a:uFillTx/>
              <a:latin typeface="Helvetica Neue"/>
              <a:sym typeface="Helvetica Neue"/>
            </a:endParaRPr>
          </a:p>
        </p:txBody>
      </p:sp>
      <p:pic>
        <p:nvPicPr>
          <p:cNvPr id="5" name="Picture 4">
            <a:extLst>
              <a:ext uri="{FF2B5EF4-FFF2-40B4-BE49-F238E27FC236}">
                <a16:creationId xmlns:a16="http://schemas.microsoft.com/office/drawing/2014/main" id="{7C1654BA-7954-FA10-25BC-1CCF43F06D31}"/>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3647138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It’s Not Just About the “Magnificent Seven” Anymore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25</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pSp>
        <p:nvGrpSpPr>
          <p:cNvPr id="3" name="Group 2">
            <a:extLst>
              <a:ext uri="{FF2B5EF4-FFF2-40B4-BE49-F238E27FC236}">
                <a16:creationId xmlns:a16="http://schemas.microsoft.com/office/drawing/2014/main" id="{CD580B5C-B3C0-382F-5708-0374C33EC581}"/>
              </a:ext>
            </a:extLst>
          </p:cNvPr>
          <p:cNvGrpSpPr/>
          <p:nvPr/>
        </p:nvGrpSpPr>
        <p:grpSpPr>
          <a:xfrm>
            <a:off x="8576192" y="5977897"/>
            <a:ext cx="9394185" cy="5152123"/>
            <a:chOff x="8576192" y="5977897"/>
            <a:chExt cx="9394185" cy="5152123"/>
          </a:xfrm>
        </p:grpSpPr>
        <p:pic>
          <p:nvPicPr>
            <p:cNvPr id="5" name="Picture 4">
              <a:extLst>
                <a:ext uri="{FF2B5EF4-FFF2-40B4-BE49-F238E27FC236}">
                  <a16:creationId xmlns:a16="http://schemas.microsoft.com/office/drawing/2014/main" id="{747CB7ED-D50E-0BDD-4106-A7B4D50D2AEA}"/>
                </a:ext>
              </a:extLst>
            </p:cNvPr>
            <p:cNvPicPr>
              <a:picLocks noChangeAspect="1"/>
            </p:cNvPicPr>
            <p:nvPr/>
          </p:nvPicPr>
          <p:blipFill>
            <a:blip r:embed="rId3"/>
            <a:stretch>
              <a:fillRect/>
            </a:stretch>
          </p:blipFill>
          <p:spPr>
            <a:xfrm>
              <a:off x="8576192" y="5977897"/>
              <a:ext cx="9394185" cy="5152123"/>
            </a:xfrm>
            <a:prstGeom prst="rect">
              <a:avLst/>
            </a:prstGeom>
          </p:spPr>
        </p:pic>
        <p:sp>
          <p:nvSpPr>
            <p:cNvPr id="6" name="TextBox 5">
              <a:extLst>
                <a:ext uri="{FF2B5EF4-FFF2-40B4-BE49-F238E27FC236}">
                  <a16:creationId xmlns:a16="http://schemas.microsoft.com/office/drawing/2014/main" id="{9E1D0AB6-E720-D2CA-FE71-30A56ACBB4AA}"/>
                </a:ext>
              </a:extLst>
            </p:cNvPr>
            <p:cNvSpPr txBox="1"/>
            <p:nvPr/>
          </p:nvSpPr>
          <p:spPr>
            <a:xfrm>
              <a:off x="14401801" y="10102056"/>
              <a:ext cx="344658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rPr>
                <a:t>+25% since 10/27 low</a:t>
              </a:r>
            </a:p>
          </p:txBody>
        </p:sp>
        <p:sp>
          <p:nvSpPr>
            <p:cNvPr id="7" name="Oval 6">
              <a:extLst>
                <a:ext uri="{FF2B5EF4-FFF2-40B4-BE49-F238E27FC236}">
                  <a16:creationId xmlns:a16="http://schemas.microsoft.com/office/drawing/2014/main" id="{FCAD8A84-E94A-A67C-3AF9-31922132F97F}"/>
                </a:ext>
              </a:extLst>
            </p:cNvPr>
            <p:cNvSpPr/>
            <p:nvPr/>
          </p:nvSpPr>
          <p:spPr>
            <a:xfrm>
              <a:off x="15861324" y="9701547"/>
              <a:ext cx="527540" cy="471924"/>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grpSp>
      <p:sp>
        <p:nvSpPr>
          <p:cNvPr id="8" name="TextBox 7">
            <a:extLst>
              <a:ext uri="{FF2B5EF4-FFF2-40B4-BE49-F238E27FC236}">
                <a16:creationId xmlns:a16="http://schemas.microsoft.com/office/drawing/2014/main" id="{3B5ED357-416D-1355-C001-0FA0DFCC0279}"/>
              </a:ext>
            </a:extLst>
          </p:cNvPr>
          <p:cNvSpPr txBox="1"/>
          <p:nvPr/>
        </p:nvSpPr>
        <p:spPr>
          <a:xfrm>
            <a:off x="10308803" y="3628136"/>
            <a:ext cx="641290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P/E Ratios (fwd):      S&amp;P 500: 21x</a:t>
            </a: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                                          Russell 2000:  15x</a:t>
            </a:r>
          </a:p>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endParaRP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In Q3, small caps reached their largest discount relative to large caps, since 2000</a:t>
            </a:r>
          </a:p>
        </p:txBody>
      </p:sp>
      <p:pic>
        <p:nvPicPr>
          <p:cNvPr id="13" name="Picture 12">
            <a:extLst>
              <a:ext uri="{FF2B5EF4-FFF2-40B4-BE49-F238E27FC236}">
                <a16:creationId xmlns:a16="http://schemas.microsoft.com/office/drawing/2014/main" id="{35F07E51-A032-DFE8-5842-78F50E23F32A}"/>
              </a:ext>
            </a:extLst>
          </p:cNvPr>
          <p:cNvPicPr>
            <a:picLocks noChangeAspect="1"/>
          </p:cNvPicPr>
          <p:nvPr/>
        </p:nvPicPr>
        <p:blipFill>
          <a:blip r:embed="rId4"/>
          <a:stretch>
            <a:fillRect/>
          </a:stretch>
        </p:blipFill>
        <p:spPr>
          <a:xfrm>
            <a:off x="2406212" y="3039794"/>
            <a:ext cx="5417661" cy="8467819"/>
          </a:xfrm>
          <a:prstGeom prst="rect">
            <a:avLst/>
          </a:prstGeom>
        </p:spPr>
      </p:pic>
      <p:pic>
        <p:nvPicPr>
          <p:cNvPr id="4" name="Picture 3">
            <a:extLst>
              <a:ext uri="{FF2B5EF4-FFF2-40B4-BE49-F238E27FC236}">
                <a16:creationId xmlns:a16="http://schemas.microsoft.com/office/drawing/2014/main" id="{9FE47326-6CBF-DEBE-6D99-6CB6CA4E4373}"/>
              </a:ext>
            </a:extLst>
          </p:cNvPr>
          <p:cNvPicPr>
            <a:picLocks noChangeAspect="1"/>
          </p:cNvPicPr>
          <p:nvPr/>
        </p:nvPicPr>
        <p:blipFill>
          <a:blip r:embed="rId5"/>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26893343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000" dirty="0"/>
              <a:t>Money Coming Off the Sidelines Would be a Boost</a:t>
            </a:r>
            <a:endParaRPr lang="en-US" sz="50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26</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A04ECCC3-426E-F628-2499-B2FBB449FCE3}"/>
              </a:ext>
            </a:extLst>
          </p:cNvPr>
          <p:cNvPicPr>
            <a:picLocks noChangeAspect="1"/>
          </p:cNvPicPr>
          <p:nvPr/>
        </p:nvPicPr>
        <p:blipFill>
          <a:blip r:embed="rId3"/>
          <a:stretch>
            <a:fillRect/>
          </a:stretch>
        </p:blipFill>
        <p:spPr>
          <a:xfrm>
            <a:off x="2758252" y="2865974"/>
            <a:ext cx="15101101" cy="8285182"/>
          </a:xfrm>
          <a:prstGeom prst="rect">
            <a:avLst/>
          </a:prstGeom>
        </p:spPr>
      </p:pic>
      <p:grpSp>
        <p:nvGrpSpPr>
          <p:cNvPr id="4" name="Group 3">
            <a:extLst>
              <a:ext uri="{FF2B5EF4-FFF2-40B4-BE49-F238E27FC236}">
                <a16:creationId xmlns:a16="http://schemas.microsoft.com/office/drawing/2014/main" id="{D2BD12E0-07A2-41B5-E026-ED0216CFEF24}"/>
              </a:ext>
            </a:extLst>
          </p:cNvPr>
          <p:cNvGrpSpPr/>
          <p:nvPr/>
        </p:nvGrpSpPr>
        <p:grpSpPr>
          <a:xfrm>
            <a:off x="9654699" y="12677556"/>
            <a:ext cx="2222607" cy="318036"/>
            <a:chOff x="9071191" y="12883502"/>
            <a:chExt cx="2222607" cy="318036"/>
          </a:xfrm>
        </p:grpSpPr>
        <p:sp>
          <p:nvSpPr>
            <p:cNvPr id="5" name="Rectangle 4">
              <a:extLst>
                <a:ext uri="{FF2B5EF4-FFF2-40B4-BE49-F238E27FC236}">
                  <a16:creationId xmlns:a16="http://schemas.microsoft.com/office/drawing/2014/main" id="{95A05E03-185E-FC64-7311-B833B929CA24}"/>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TextBox 5">
              <a:extLst>
                <a:ext uri="{FF2B5EF4-FFF2-40B4-BE49-F238E27FC236}">
                  <a16:creationId xmlns:a16="http://schemas.microsoft.com/office/drawing/2014/main" id="{68389458-BD4E-E54B-E168-84D21862CC42}"/>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7" name="Picture 6">
            <a:extLst>
              <a:ext uri="{FF2B5EF4-FFF2-40B4-BE49-F238E27FC236}">
                <a16:creationId xmlns:a16="http://schemas.microsoft.com/office/drawing/2014/main" id="{BDC966F2-D00F-8F34-02FA-A1911748A7F4}"/>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293881197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27</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6445805" cy="2057384"/>
          </a:xfrm>
        </p:spPr>
        <p:txBody>
          <a:bodyPr/>
          <a:lstStyle/>
          <a:p>
            <a:pPr>
              <a:lnSpc>
                <a:spcPct val="100000"/>
              </a:lnSpc>
            </a:pPr>
            <a:r>
              <a:rPr lang="en-US" sz="7000" dirty="0"/>
              <a:t>What does the economy look like in a post-rate hiking world?</a:t>
            </a:r>
          </a:p>
        </p:txBody>
      </p:sp>
    </p:spTree>
    <p:extLst>
      <p:ext uri="{BB962C8B-B14F-4D97-AF65-F5344CB8AC3E}">
        <p14:creationId xmlns:p14="http://schemas.microsoft.com/office/powerpoint/2010/main" val="176593449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“Recession” Fears are Subsiding</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28</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89CC2AC2-71F9-6F71-9528-D1AEA30AD9CA}"/>
              </a:ext>
            </a:extLst>
          </p:cNvPr>
          <p:cNvPicPr>
            <a:picLocks noChangeAspect="1"/>
          </p:cNvPicPr>
          <p:nvPr/>
        </p:nvPicPr>
        <p:blipFill>
          <a:blip r:embed="rId3"/>
          <a:stretch>
            <a:fillRect/>
          </a:stretch>
        </p:blipFill>
        <p:spPr>
          <a:xfrm>
            <a:off x="3086867" y="2643320"/>
            <a:ext cx="14443871" cy="8718006"/>
          </a:xfrm>
          <a:prstGeom prst="rect">
            <a:avLst/>
          </a:prstGeom>
        </p:spPr>
      </p:pic>
    </p:spTree>
    <p:extLst>
      <p:ext uri="{BB962C8B-B14F-4D97-AF65-F5344CB8AC3E}">
        <p14:creationId xmlns:p14="http://schemas.microsoft.com/office/powerpoint/2010/main" val="245843872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 US Economy Remains Strong</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29</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3F55A216-4B90-9FA0-CDA7-40CB23DE91AB}"/>
              </a:ext>
            </a:extLst>
          </p:cNvPr>
          <p:cNvPicPr>
            <a:picLocks noChangeAspect="1"/>
          </p:cNvPicPr>
          <p:nvPr/>
        </p:nvPicPr>
        <p:blipFill>
          <a:blip r:embed="rId3"/>
          <a:stretch>
            <a:fillRect/>
          </a:stretch>
        </p:blipFill>
        <p:spPr>
          <a:xfrm>
            <a:off x="2912259" y="2746570"/>
            <a:ext cx="14793087" cy="8222860"/>
          </a:xfrm>
          <a:prstGeom prst="rect">
            <a:avLst/>
          </a:prstGeom>
        </p:spPr>
      </p:pic>
      <p:sp>
        <p:nvSpPr>
          <p:cNvPr id="5" name="Oval 4">
            <a:extLst>
              <a:ext uri="{FF2B5EF4-FFF2-40B4-BE49-F238E27FC236}">
                <a16:creationId xmlns:a16="http://schemas.microsoft.com/office/drawing/2014/main" id="{5F1FB6E1-50F2-4570-2378-08D52C4D88C6}"/>
              </a:ext>
            </a:extLst>
          </p:cNvPr>
          <p:cNvSpPr/>
          <p:nvPr/>
        </p:nvSpPr>
        <p:spPr>
          <a:xfrm>
            <a:off x="16778262" y="5902035"/>
            <a:ext cx="740811" cy="768927"/>
          </a:xfrm>
          <a:prstGeom prst="ellipse">
            <a:avLst/>
          </a:prstGeom>
          <a:noFill/>
          <a:ln w="3492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272730"/>
              </a:solidFill>
              <a:effectLst/>
              <a:uFillTx/>
              <a:latin typeface="+mn-lt"/>
              <a:ea typeface="+mn-ea"/>
              <a:cs typeface="+mn-cs"/>
              <a:sym typeface="Helvetica Neue"/>
            </a:endParaRPr>
          </a:p>
        </p:txBody>
      </p:sp>
      <p:pic>
        <p:nvPicPr>
          <p:cNvPr id="4" name="Picture 3">
            <a:extLst>
              <a:ext uri="{FF2B5EF4-FFF2-40B4-BE49-F238E27FC236}">
                <a16:creationId xmlns:a16="http://schemas.microsoft.com/office/drawing/2014/main" id="{82D663CA-11F4-43B3-021D-744FADDBED27}"/>
              </a:ext>
            </a:extLst>
          </p:cNvPr>
          <p:cNvPicPr>
            <a:picLocks noChangeAspect="1"/>
          </p:cNvPicPr>
          <p:nvPr/>
        </p:nvPicPr>
        <p:blipFill>
          <a:blip r:embed="rId4"/>
          <a:stretch>
            <a:fillRect/>
          </a:stretch>
        </p:blipFill>
        <p:spPr>
          <a:xfrm>
            <a:off x="2037776" y="12599422"/>
            <a:ext cx="1243306" cy="655155"/>
          </a:xfrm>
          <a:prstGeom prst="rect">
            <a:avLst/>
          </a:prstGeom>
        </p:spPr>
      </p:pic>
      <p:sp>
        <p:nvSpPr>
          <p:cNvPr id="6" name="TextBox 5">
            <a:extLst>
              <a:ext uri="{FF2B5EF4-FFF2-40B4-BE49-F238E27FC236}">
                <a16:creationId xmlns:a16="http://schemas.microsoft.com/office/drawing/2014/main" id="{8C9D90DF-9617-DFA5-452A-73A0C72C3A46}"/>
              </a:ext>
            </a:extLst>
          </p:cNvPr>
          <p:cNvSpPr txBox="1"/>
          <p:nvPr/>
        </p:nvSpPr>
        <p:spPr>
          <a:xfrm>
            <a:off x="13317600" y="7222590"/>
            <a:ext cx="438774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272730"/>
                </a:solidFill>
                <a:effectLst/>
                <a:uFillTx/>
                <a:latin typeface="Inter" panose="02000503000000020004" pitchFamily="2" charset="0"/>
                <a:ea typeface="Inter" panose="02000503000000020004" pitchFamily="2" charset="0"/>
                <a:sym typeface="Helvetica Neue"/>
              </a:rPr>
              <a:t>1Q </a:t>
            </a:r>
            <a:r>
              <a:rPr kumimoji="0" lang="en-US" sz="2400" b="1" i="0" u="none" strike="noStrike" cap="none" spc="0" normalizeH="0" baseline="0" dirty="0" err="1">
                <a:ln>
                  <a:noFill/>
                </a:ln>
                <a:solidFill>
                  <a:srgbClr val="272730"/>
                </a:solidFill>
                <a:effectLst/>
                <a:uFillTx/>
                <a:latin typeface="Inter" panose="02000503000000020004" pitchFamily="2" charset="0"/>
                <a:ea typeface="Inter" panose="02000503000000020004" pitchFamily="2" charset="0"/>
                <a:sym typeface="Helvetica Neue"/>
              </a:rPr>
              <a:t>GDPNow</a:t>
            </a:r>
            <a:r>
              <a:rPr kumimoji="0" lang="en-US" sz="2400" b="1" i="0" u="none" strike="noStrike" cap="none" spc="0" normalizeH="0" baseline="0" dirty="0">
                <a:ln>
                  <a:noFill/>
                </a:ln>
                <a:solidFill>
                  <a:srgbClr val="272730"/>
                </a:solidFill>
                <a:effectLst/>
                <a:uFillTx/>
                <a:latin typeface="Inter" panose="02000503000000020004" pitchFamily="2" charset="0"/>
                <a:ea typeface="Inter" panose="02000503000000020004" pitchFamily="2" charset="0"/>
                <a:sym typeface="Helvetica Neue"/>
              </a:rPr>
              <a:t> Estimate:  3%</a:t>
            </a:r>
          </a:p>
        </p:txBody>
      </p:sp>
    </p:spTree>
    <p:extLst>
      <p:ext uri="{BB962C8B-B14F-4D97-AF65-F5344CB8AC3E}">
        <p14:creationId xmlns:p14="http://schemas.microsoft.com/office/powerpoint/2010/main" val="32611145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6445805" cy="2057384"/>
          </a:xfrm>
        </p:spPr>
        <p:txBody>
          <a:bodyPr/>
          <a:lstStyle/>
          <a:p>
            <a:pPr>
              <a:lnSpc>
                <a:spcPct val="100000"/>
              </a:lnSpc>
            </a:pPr>
            <a:r>
              <a:rPr lang="en-US" sz="7000" dirty="0"/>
              <a:t>A look back at 2023</a:t>
            </a:r>
          </a:p>
        </p:txBody>
      </p:sp>
    </p:spTree>
    <p:extLst>
      <p:ext uri="{BB962C8B-B14F-4D97-AF65-F5344CB8AC3E}">
        <p14:creationId xmlns:p14="http://schemas.microsoft.com/office/powerpoint/2010/main" val="35806070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As Does the US Labor Market </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30</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4" name="Picture 3">
            <a:extLst>
              <a:ext uri="{FF2B5EF4-FFF2-40B4-BE49-F238E27FC236}">
                <a16:creationId xmlns:a16="http://schemas.microsoft.com/office/drawing/2014/main" id="{0F32720E-7E78-3616-D751-CCC45FF2BE6D}"/>
              </a:ext>
            </a:extLst>
          </p:cNvPr>
          <p:cNvPicPr>
            <a:picLocks noChangeAspect="1"/>
          </p:cNvPicPr>
          <p:nvPr/>
        </p:nvPicPr>
        <p:blipFill>
          <a:blip r:embed="rId3"/>
          <a:stretch>
            <a:fillRect/>
          </a:stretch>
        </p:blipFill>
        <p:spPr>
          <a:xfrm>
            <a:off x="2785963" y="2733803"/>
            <a:ext cx="15045679" cy="8248393"/>
          </a:xfrm>
          <a:prstGeom prst="rect">
            <a:avLst/>
          </a:prstGeom>
        </p:spPr>
      </p:pic>
      <p:grpSp>
        <p:nvGrpSpPr>
          <p:cNvPr id="5" name="Group 4">
            <a:extLst>
              <a:ext uri="{FF2B5EF4-FFF2-40B4-BE49-F238E27FC236}">
                <a16:creationId xmlns:a16="http://schemas.microsoft.com/office/drawing/2014/main" id="{6709B807-527F-CD41-36F7-7654578D603F}"/>
              </a:ext>
            </a:extLst>
          </p:cNvPr>
          <p:cNvGrpSpPr/>
          <p:nvPr/>
        </p:nvGrpSpPr>
        <p:grpSpPr>
          <a:xfrm>
            <a:off x="9654699" y="12677556"/>
            <a:ext cx="2222607" cy="318036"/>
            <a:chOff x="9071191" y="12883502"/>
            <a:chExt cx="2222607" cy="318036"/>
          </a:xfrm>
        </p:grpSpPr>
        <p:sp>
          <p:nvSpPr>
            <p:cNvPr id="6" name="Rectangle 5">
              <a:extLst>
                <a:ext uri="{FF2B5EF4-FFF2-40B4-BE49-F238E27FC236}">
                  <a16:creationId xmlns:a16="http://schemas.microsoft.com/office/drawing/2014/main" id="{EB0005AB-DAFE-4176-E0F2-7493A7A2DBBF}"/>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33DD72EC-DA27-AFB2-8438-77DDBE4EF13F}"/>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3" name="Picture 2">
            <a:extLst>
              <a:ext uri="{FF2B5EF4-FFF2-40B4-BE49-F238E27FC236}">
                <a16:creationId xmlns:a16="http://schemas.microsoft.com/office/drawing/2014/main" id="{AD1300A2-95CB-3B14-B40F-B45046521F43}"/>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25122069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 Fed Can Cut Even if the Economy isn’t in Recession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31</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20950A7C-7E7C-C8B6-C3CD-52414DAE4CF6}"/>
              </a:ext>
            </a:extLst>
          </p:cNvPr>
          <p:cNvPicPr>
            <a:picLocks noChangeAspect="1"/>
          </p:cNvPicPr>
          <p:nvPr/>
        </p:nvPicPr>
        <p:blipFill>
          <a:blip r:embed="rId3"/>
          <a:stretch>
            <a:fillRect/>
          </a:stretch>
        </p:blipFill>
        <p:spPr>
          <a:xfrm>
            <a:off x="2586186" y="2789607"/>
            <a:ext cx="15434837" cy="8551157"/>
          </a:xfrm>
          <a:prstGeom prst="rect">
            <a:avLst/>
          </a:prstGeom>
        </p:spPr>
      </p:pic>
      <p:grpSp>
        <p:nvGrpSpPr>
          <p:cNvPr id="4" name="Group 3">
            <a:extLst>
              <a:ext uri="{FF2B5EF4-FFF2-40B4-BE49-F238E27FC236}">
                <a16:creationId xmlns:a16="http://schemas.microsoft.com/office/drawing/2014/main" id="{3922A5FB-25A5-1F41-C0E7-6E9B021D442F}"/>
              </a:ext>
            </a:extLst>
          </p:cNvPr>
          <p:cNvGrpSpPr/>
          <p:nvPr/>
        </p:nvGrpSpPr>
        <p:grpSpPr>
          <a:xfrm>
            <a:off x="9654699" y="12677556"/>
            <a:ext cx="2222607" cy="318036"/>
            <a:chOff x="9071191" y="12883502"/>
            <a:chExt cx="2222607" cy="318036"/>
          </a:xfrm>
        </p:grpSpPr>
        <p:sp>
          <p:nvSpPr>
            <p:cNvPr id="5" name="Rectangle 4">
              <a:extLst>
                <a:ext uri="{FF2B5EF4-FFF2-40B4-BE49-F238E27FC236}">
                  <a16:creationId xmlns:a16="http://schemas.microsoft.com/office/drawing/2014/main" id="{D7B23BBB-708E-1E05-CA56-3A4277BAF7DC}"/>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TextBox 5">
              <a:extLst>
                <a:ext uri="{FF2B5EF4-FFF2-40B4-BE49-F238E27FC236}">
                  <a16:creationId xmlns:a16="http://schemas.microsoft.com/office/drawing/2014/main" id="{2ACCB453-DAFC-0F11-6C4C-0AD0DA7DB74D}"/>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spTree>
    <p:extLst>
      <p:ext uri="{BB962C8B-B14F-4D97-AF65-F5344CB8AC3E}">
        <p14:creationId xmlns:p14="http://schemas.microsoft.com/office/powerpoint/2010/main" val="119651967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l"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 Fed Can Cut Even if the Economy isn’t in Recession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32</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40C64567-4063-E0EF-1BB9-AD243FC6ABEB}"/>
              </a:ext>
            </a:extLst>
          </p:cNvPr>
          <p:cNvPicPr>
            <a:picLocks noChangeAspect="1"/>
          </p:cNvPicPr>
          <p:nvPr/>
        </p:nvPicPr>
        <p:blipFill>
          <a:blip r:embed="rId3"/>
          <a:stretch>
            <a:fillRect/>
          </a:stretch>
        </p:blipFill>
        <p:spPr>
          <a:xfrm>
            <a:off x="4048333" y="3237079"/>
            <a:ext cx="12520939" cy="7241842"/>
          </a:xfrm>
          <a:prstGeom prst="rect">
            <a:avLst/>
          </a:prstGeom>
        </p:spPr>
      </p:pic>
      <p:sp>
        <p:nvSpPr>
          <p:cNvPr id="6" name="TextBox 5">
            <a:extLst>
              <a:ext uri="{FF2B5EF4-FFF2-40B4-BE49-F238E27FC236}">
                <a16:creationId xmlns:a16="http://schemas.microsoft.com/office/drawing/2014/main" id="{115C9620-EAA7-34F0-5E6F-50FB7ABA3934}"/>
              </a:ext>
            </a:extLst>
          </p:cNvPr>
          <p:cNvSpPr txBox="1"/>
          <p:nvPr/>
        </p:nvSpPr>
        <p:spPr>
          <a:xfrm>
            <a:off x="4208320" y="10907448"/>
            <a:ext cx="12200964"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400" i="1" dirty="0">
                <a:latin typeface="Inter" panose="02000503000000020004" pitchFamily="2" charset="0"/>
                <a:ea typeface="Inter" panose="02000503000000020004" pitchFamily="2" charset="0"/>
              </a:rPr>
              <a:t>This measure uses a set of 12 financial variables, including Treasury rates, mortgage rates, and borrowing spreads to assess the broader stance of monetary policy. The proxy rate can be interpreted as indicating what federal funds rate would typically be associated with prevailing financial market conditions if these conditions were driven solely by the funds rate.</a:t>
            </a:r>
          </a:p>
        </p:txBody>
      </p:sp>
    </p:spTree>
    <p:extLst>
      <p:ext uri="{BB962C8B-B14F-4D97-AF65-F5344CB8AC3E}">
        <p14:creationId xmlns:p14="http://schemas.microsoft.com/office/powerpoint/2010/main" val="31774571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There’s a Risk the Fed Might be too Late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33</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5" name="Picture 4">
            <a:extLst>
              <a:ext uri="{FF2B5EF4-FFF2-40B4-BE49-F238E27FC236}">
                <a16:creationId xmlns:a16="http://schemas.microsoft.com/office/drawing/2014/main" id="{5B58004F-9353-7606-13C9-05EB8A7F68BC}"/>
              </a:ext>
            </a:extLst>
          </p:cNvPr>
          <p:cNvPicPr>
            <a:picLocks noChangeAspect="1"/>
          </p:cNvPicPr>
          <p:nvPr/>
        </p:nvPicPr>
        <p:blipFill>
          <a:blip r:embed="rId3"/>
          <a:stretch>
            <a:fillRect/>
          </a:stretch>
        </p:blipFill>
        <p:spPr>
          <a:xfrm>
            <a:off x="2298191" y="4661452"/>
            <a:ext cx="7911294" cy="4339262"/>
          </a:xfrm>
          <a:prstGeom prst="rect">
            <a:avLst/>
          </a:prstGeom>
        </p:spPr>
      </p:pic>
      <p:pic>
        <p:nvPicPr>
          <p:cNvPr id="6" name="Picture 5">
            <a:extLst>
              <a:ext uri="{FF2B5EF4-FFF2-40B4-BE49-F238E27FC236}">
                <a16:creationId xmlns:a16="http://schemas.microsoft.com/office/drawing/2014/main" id="{E2EA424C-B9C6-C460-B17A-AE83B6AC4714}"/>
              </a:ext>
            </a:extLst>
          </p:cNvPr>
          <p:cNvPicPr>
            <a:picLocks noChangeAspect="1"/>
          </p:cNvPicPr>
          <p:nvPr/>
        </p:nvPicPr>
        <p:blipFill>
          <a:blip r:embed="rId4"/>
          <a:stretch>
            <a:fillRect/>
          </a:stretch>
        </p:blipFill>
        <p:spPr>
          <a:xfrm>
            <a:off x="10488085" y="4661452"/>
            <a:ext cx="7813144" cy="4339262"/>
          </a:xfrm>
          <a:prstGeom prst="rect">
            <a:avLst/>
          </a:prstGeom>
        </p:spPr>
      </p:pic>
    </p:spTree>
    <p:extLst>
      <p:ext uri="{BB962C8B-B14F-4D97-AF65-F5344CB8AC3E}">
        <p14:creationId xmlns:p14="http://schemas.microsoft.com/office/powerpoint/2010/main" val="48010669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There’s a Risk the Fed Might be too Late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34</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CFE02B16-DC2F-1B3D-260F-F121617245CF}"/>
              </a:ext>
            </a:extLst>
          </p:cNvPr>
          <p:cNvPicPr>
            <a:picLocks noChangeAspect="1"/>
          </p:cNvPicPr>
          <p:nvPr/>
        </p:nvPicPr>
        <p:blipFill>
          <a:blip r:embed="rId3"/>
          <a:stretch>
            <a:fillRect/>
          </a:stretch>
        </p:blipFill>
        <p:spPr>
          <a:xfrm>
            <a:off x="2637251" y="2789608"/>
            <a:ext cx="15350902" cy="8509996"/>
          </a:xfrm>
          <a:prstGeom prst="rect">
            <a:avLst/>
          </a:prstGeom>
        </p:spPr>
      </p:pic>
      <p:grpSp>
        <p:nvGrpSpPr>
          <p:cNvPr id="5" name="Group 4">
            <a:extLst>
              <a:ext uri="{FF2B5EF4-FFF2-40B4-BE49-F238E27FC236}">
                <a16:creationId xmlns:a16="http://schemas.microsoft.com/office/drawing/2014/main" id="{2AFE065B-863E-7957-654B-27FBAB2FC119}"/>
              </a:ext>
            </a:extLst>
          </p:cNvPr>
          <p:cNvGrpSpPr/>
          <p:nvPr/>
        </p:nvGrpSpPr>
        <p:grpSpPr>
          <a:xfrm>
            <a:off x="9654699" y="12677556"/>
            <a:ext cx="2222607" cy="318036"/>
            <a:chOff x="9071191" y="12883502"/>
            <a:chExt cx="2222607" cy="318036"/>
          </a:xfrm>
        </p:grpSpPr>
        <p:sp>
          <p:nvSpPr>
            <p:cNvPr id="6" name="Rectangle 5">
              <a:extLst>
                <a:ext uri="{FF2B5EF4-FFF2-40B4-BE49-F238E27FC236}">
                  <a16:creationId xmlns:a16="http://schemas.microsoft.com/office/drawing/2014/main" id="{1ABFF78E-50CA-CD30-2B68-427A46CC6135}"/>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6B0C676B-A585-A12B-E3D1-F000FA29D283}"/>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4" name="Picture 3">
            <a:extLst>
              <a:ext uri="{FF2B5EF4-FFF2-40B4-BE49-F238E27FC236}">
                <a16:creationId xmlns:a16="http://schemas.microsoft.com/office/drawing/2014/main" id="{62379E51-B821-5FC1-8AB9-7509D553D7E8}"/>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95383534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There’s a Risk the Fed Might be too Late</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35</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3" name="Picture 2">
            <a:extLst>
              <a:ext uri="{FF2B5EF4-FFF2-40B4-BE49-F238E27FC236}">
                <a16:creationId xmlns:a16="http://schemas.microsoft.com/office/drawing/2014/main" id="{BB658CF1-E150-1164-898C-7984137BA625}"/>
              </a:ext>
            </a:extLst>
          </p:cNvPr>
          <p:cNvPicPr>
            <a:picLocks noChangeAspect="1"/>
          </p:cNvPicPr>
          <p:nvPr/>
        </p:nvPicPr>
        <p:blipFill>
          <a:blip r:embed="rId3"/>
          <a:stretch>
            <a:fillRect/>
          </a:stretch>
        </p:blipFill>
        <p:spPr>
          <a:xfrm>
            <a:off x="2856655" y="2865974"/>
            <a:ext cx="14968573" cy="8307558"/>
          </a:xfrm>
          <a:prstGeom prst="rect">
            <a:avLst/>
          </a:prstGeom>
        </p:spPr>
      </p:pic>
      <p:grpSp>
        <p:nvGrpSpPr>
          <p:cNvPr id="4" name="Group 3">
            <a:extLst>
              <a:ext uri="{FF2B5EF4-FFF2-40B4-BE49-F238E27FC236}">
                <a16:creationId xmlns:a16="http://schemas.microsoft.com/office/drawing/2014/main" id="{4C2C7F78-7D10-4221-1ABD-CBF8778BA921}"/>
              </a:ext>
            </a:extLst>
          </p:cNvPr>
          <p:cNvGrpSpPr/>
          <p:nvPr/>
        </p:nvGrpSpPr>
        <p:grpSpPr>
          <a:xfrm>
            <a:off x="9654699" y="12677556"/>
            <a:ext cx="2222607" cy="318036"/>
            <a:chOff x="9071191" y="12883502"/>
            <a:chExt cx="2222607" cy="318036"/>
          </a:xfrm>
        </p:grpSpPr>
        <p:sp>
          <p:nvSpPr>
            <p:cNvPr id="5" name="Rectangle 4">
              <a:extLst>
                <a:ext uri="{FF2B5EF4-FFF2-40B4-BE49-F238E27FC236}">
                  <a16:creationId xmlns:a16="http://schemas.microsoft.com/office/drawing/2014/main" id="{F2AB540A-E0FE-94AD-9830-1BD00AF31A8E}"/>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TextBox 5">
              <a:extLst>
                <a:ext uri="{FF2B5EF4-FFF2-40B4-BE49-F238E27FC236}">
                  <a16:creationId xmlns:a16="http://schemas.microsoft.com/office/drawing/2014/main" id="{2829B0D5-C146-65C7-9D3F-0A6BC64C5063}"/>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7" name="Picture 6">
            <a:extLst>
              <a:ext uri="{FF2B5EF4-FFF2-40B4-BE49-F238E27FC236}">
                <a16:creationId xmlns:a16="http://schemas.microsoft.com/office/drawing/2014/main" id="{31E2C334-3654-D67B-1269-35E7B1005268}"/>
              </a:ext>
            </a:extLst>
          </p:cNvPr>
          <p:cNvPicPr>
            <a:picLocks noChangeAspect="1"/>
          </p:cNvPicPr>
          <p:nvPr/>
        </p:nvPicPr>
        <p:blipFill>
          <a:blip r:embed="rId4"/>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102413091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1" i="0" u="none" strike="noStrike" kern="0" cap="none" spc="0" normalizeH="0" baseline="0" noProof="0">
                <a:ln>
                  <a:noFill/>
                </a:ln>
                <a:solidFill>
                  <a:srgbClr val="FFFFFF"/>
                </a:solidFill>
                <a:effectLst/>
                <a:uLnTx/>
                <a:uFillTx/>
                <a:latin typeface="Helvetica"/>
                <a:cs typeface="Helvetica"/>
                <a:sym typeface="Helvetica"/>
              </a:rPr>
              <a:pPr marL="0" marR="0" lvl="0" indent="0" algn="r" defTabSz="1828800" rtl="0" eaLnBrk="1" fontAlgn="auto" latinLnBrk="0" hangingPunct="0">
                <a:lnSpc>
                  <a:spcPct val="100000"/>
                </a:lnSpc>
                <a:spcBef>
                  <a:spcPts val="0"/>
                </a:spcBef>
                <a:spcAft>
                  <a:spcPts val="0"/>
                </a:spcAft>
                <a:buClrTx/>
                <a:buSzTx/>
                <a:buFontTx/>
                <a:buNone/>
                <a:tabLst/>
                <a:defRPr/>
              </a:pPr>
              <a:t>36</a:t>
            </a:fld>
            <a:endParaRPr kumimoji="0" sz="1600" b="1" i="0" u="none" strike="noStrike" kern="0" cap="none" spc="0" normalizeH="0" baseline="0" noProof="0" dirty="0">
              <a:ln>
                <a:noFill/>
              </a:ln>
              <a:solidFill>
                <a:srgbClr val="FFFFFF"/>
              </a:solidFill>
              <a:effectLst/>
              <a:uLnTx/>
              <a:uFillTx/>
              <a:latin typeface="Helvetica"/>
              <a:cs typeface="Helvetica"/>
              <a:sym typeface="Helvetica"/>
            </a:endParaRPr>
          </a:p>
        </p:txBody>
      </p:sp>
      <p:sp>
        <p:nvSpPr>
          <p:cNvPr id="2308" name="Circle"/>
          <p:cNvSpPr/>
          <p:nvPr/>
        </p:nvSpPr>
        <p:spPr>
          <a:xfrm>
            <a:off x="2037776" y="8747628"/>
            <a:ext cx="2355652" cy="2355652"/>
          </a:xfrm>
          <a:prstGeom prst="ellipse">
            <a:avLst/>
          </a:prstGeom>
          <a:gradFill>
            <a:gsLst>
              <a:gs pos="0">
                <a:schemeClr val="accent3"/>
              </a:gs>
              <a:gs pos="100000">
                <a:schemeClr val="accent1"/>
              </a:gs>
            </a:gsLst>
            <a:lin ang="16200000"/>
          </a:gradFill>
          <a:ln w="12700">
            <a:miter lim="400000"/>
          </a:ln>
          <a:effectLst>
            <a:outerShdw blurRad="127000" dist="25400" dir="5400000" rotWithShape="0">
              <a:srgbClr val="535353">
                <a:alpha val="10000"/>
              </a:srgbClr>
            </a:outerShdw>
          </a:effectLst>
        </p:spPr>
        <p:txBody>
          <a:bodyPr lIns="50800" tIns="50800" rIns="50800" bIns="5080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272730"/>
              </a:solidFill>
              <a:effectLst/>
              <a:uLnTx/>
              <a:uFillTx/>
              <a:latin typeface="Helvetica Neue"/>
              <a:sym typeface="Helvetica Neue"/>
            </a:endParaRPr>
          </a:p>
        </p:txBody>
      </p:sp>
      <p:sp>
        <p:nvSpPr>
          <p:cNvPr id="2309" name="Eric Clarke…"/>
          <p:cNvSpPr txBox="1"/>
          <p:nvPr/>
        </p:nvSpPr>
        <p:spPr>
          <a:xfrm>
            <a:off x="5037295" y="9378362"/>
            <a:ext cx="15282366" cy="1340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marL="0" marR="0" lvl="0" indent="0" algn="l" defTabSz="825500" rtl="0" eaLnBrk="1" fontAlgn="auto" latinLnBrk="0" hangingPunct="0">
              <a:lnSpc>
                <a:spcPct val="120000"/>
              </a:lnSpc>
              <a:spcBef>
                <a:spcPts val="0"/>
              </a:spcBef>
              <a:spcAft>
                <a:spcPts val="0"/>
              </a:spcAft>
              <a:buClrTx/>
              <a:buSzTx/>
              <a:buFontTx/>
              <a:buNone/>
              <a:tabLst/>
              <a:defRPr sz="2800" b="1">
                <a:solidFill>
                  <a:srgbClr val="FFFFFF"/>
                </a:solidFill>
                <a:latin typeface="+mj-lt"/>
                <a:ea typeface="+mj-ea"/>
                <a:cs typeface="+mj-cs"/>
                <a:sym typeface="Helvetica"/>
              </a:defRPr>
            </a:pPr>
            <a:r>
              <a:rPr kumimoji="0" lang="en-US" sz="2800" b="1" i="0"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Inter" panose="02000503000000020004" pitchFamily="2" charset="0"/>
                <a:sym typeface="Helvetica"/>
              </a:rPr>
              <a:t>Dr. Milton Freedman</a:t>
            </a:r>
            <a:endParaRPr kumimoji="0" sz="2800" b="1" i="0"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Inter" panose="02000503000000020004" pitchFamily="2" charset="0"/>
              <a:sym typeface="Helvetica"/>
            </a:endParaRPr>
          </a:p>
          <a:p>
            <a:pPr marL="0" marR="0" lvl="0" indent="0" algn="l" defTabSz="825500" rtl="0" eaLnBrk="1" fontAlgn="auto" latinLnBrk="0" hangingPunct="0">
              <a:lnSpc>
                <a:spcPct val="120000"/>
              </a:lnSpc>
              <a:spcBef>
                <a:spcPts val="0"/>
              </a:spcBef>
              <a:spcAft>
                <a:spcPts val="0"/>
              </a:spcAft>
              <a:buClrTx/>
              <a:buSzTx/>
              <a:buFontTx/>
              <a:buNone/>
              <a:tabLst/>
              <a:defRPr b="1">
                <a:solidFill>
                  <a:srgbClr val="FFFFFF"/>
                </a:solidFill>
                <a:latin typeface="+mj-lt"/>
                <a:ea typeface="+mj-ea"/>
                <a:cs typeface="+mj-cs"/>
                <a:sym typeface="Helvetica"/>
              </a:defRPr>
            </a:pPr>
            <a:r>
              <a:rPr kumimoji="0" lang="en-US" sz="2400" b="0" i="0"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Inter" panose="02000503000000020004" pitchFamily="2" charset="0"/>
                <a:sym typeface="Helvetica"/>
              </a:rPr>
              <a:t>University of Chicago and National Bureau of Economic Research, </a:t>
            </a:r>
            <a:r>
              <a:rPr kumimoji="0" lang="en-US" sz="2400" b="0" i="1"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Inter" panose="02000503000000020004" pitchFamily="2" charset="0"/>
                <a:sym typeface="Helvetica"/>
              </a:rPr>
              <a:t>1961</a:t>
            </a:r>
            <a:endParaRPr kumimoji="0" sz="2400" b="0" i="1"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Inter" panose="02000503000000020004" pitchFamily="2" charset="0"/>
              <a:sym typeface="Helvetica"/>
            </a:endParaRPr>
          </a:p>
        </p:txBody>
      </p:sp>
      <p:pic>
        <p:nvPicPr>
          <p:cNvPr id="2310" name="Eric_Clarke.jpg"/>
          <p:cNvPicPr>
            <a:picLocks/>
          </p:cNvPicPr>
          <p:nvPr/>
        </p:nvPicPr>
        <p:blipFill rotWithShape="1">
          <a:blip r:embed="rId2" cstate="print">
            <a:extLst>
              <a:ext uri="{28A0092B-C50C-407E-A947-70E740481C1C}">
                <a14:useLocalDpi xmlns:a14="http://schemas.microsoft.com/office/drawing/2010/main" val="0"/>
              </a:ext>
            </a:extLst>
          </a:blip>
          <a:srcRect l="577" r="110" b="20758"/>
          <a:stretch/>
        </p:blipFill>
        <p:spPr>
          <a:xfrm>
            <a:off x="2122894" y="8832532"/>
            <a:ext cx="2185416" cy="2185844"/>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1" y="0"/>
                  <a:pt x="4804" y="1007"/>
                  <a:pt x="2882" y="3018"/>
                </a:cubicBezTo>
                <a:cubicBezTo>
                  <a:pt x="-961" y="7039"/>
                  <a:pt x="-961" y="13557"/>
                  <a:pt x="2882" y="17578"/>
                </a:cubicBezTo>
                <a:cubicBezTo>
                  <a:pt x="6725" y="21600"/>
                  <a:pt x="12953" y="21600"/>
                  <a:pt x="16796" y="17578"/>
                </a:cubicBezTo>
                <a:cubicBezTo>
                  <a:pt x="20639" y="13557"/>
                  <a:pt x="20639" y="7039"/>
                  <a:pt x="16796" y="3018"/>
                </a:cubicBezTo>
                <a:cubicBezTo>
                  <a:pt x="14874" y="1007"/>
                  <a:pt x="12357" y="0"/>
                  <a:pt x="9839" y="0"/>
                </a:cubicBezTo>
                <a:close/>
              </a:path>
            </a:pathLst>
          </a:custGeom>
          <a:ln w="12700">
            <a:miter lim="400000"/>
          </a:ln>
          <a:effectLst>
            <a:outerShdw blurRad="127000" dist="25400" dir="5400000" rotWithShape="0">
              <a:srgbClr val="5E5E5E">
                <a:alpha val="20000"/>
              </a:srgbClr>
            </a:outerShdw>
          </a:effectLst>
        </p:spPr>
      </p:pic>
      <p:sp>
        <p:nvSpPr>
          <p:cNvPr id="2" name="TextBox 1">
            <a:extLst>
              <a:ext uri="{FF2B5EF4-FFF2-40B4-BE49-F238E27FC236}">
                <a16:creationId xmlns:a16="http://schemas.microsoft.com/office/drawing/2014/main" id="{A792662F-F674-519C-F6FB-8A4EB6A38BF0}"/>
              </a:ext>
            </a:extLst>
          </p:cNvPr>
          <p:cNvSpPr txBox="1"/>
          <p:nvPr/>
        </p:nvSpPr>
        <p:spPr>
          <a:xfrm>
            <a:off x="16946086" y="12888103"/>
            <a:ext cx="4873272" cy="461665"/>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NBER. https://www.jstor.org/stable/1828534</a:t>
            </a:r>
          </a:p>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 </a:t>
            </a:r>
          </a:p>
        </p:txBody>
      </p:sp>
      <p:sp>
        <p:nvSpPr>
          <p:cNvPr id="3" name="“We want to help them unlock their full    potential and give them the ability to    create momentum for their business.”">
            <a:extLst>
              <a:ext uri="{FF2B5EF4-FFF2-40B4-BE49-F238E27FC236}">
                <a16:creationId xmlns:a16="http://schemas.microsoft.com/office/drawing/2014/main" id="{C8468988-9FFF-BFB1-3146-5A31E187CC8A}"/>
              </a:ext>
            </a:extLst>
          </p:cNvPr>
          <p:cNvSpPr txBox="1"/>
          <p:nvPr/>
        </p:nvSpPr>
        <p:spPr>
          <a:xfrm>
            <a:off x="1725925" y="3446584"/>
            <a:ext cx="17919820" cy="7787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0" marR="0" lvl="0" indent="0" algn="l" defTabSz="1828800" rtl="0" eaLnBrk="1" fontAlgn="auto" latinLnBrk="0" hangingPunct="0">
              <a:lnSpc>
                <a:spcPct val="100000"/>
              </a:lnSpc>
              <a:spcBef>
                <a:spcPts val="0"/>
              </a:spcBef>
              <a:spcAft>
                <a:spcPts val="0"/>
              </a:spcAft>
              <a:buClrTx/>
              <a:buSzTx/>
              <a:buFontTx/>
              <a:buNone/>
              <a:tabLst/>
              <a:defRPr sz="7500">
                <a:solidFill>
                  <a:srgbClr val="FFFFFF"/>
                </a:solidFill>
                <a:latin typeface="Inter Bold"/>
                <a:ea typeface="Inter Bold"/>
                <a:cs typeface="Inter Bold"/>
                <a:sym typeface="Inter Bold"/>
              </a:defRPr>
            </a:pPr>
            <a:r>
              <a:rPr kumimoji="0" sz="5000" b="0" i="0" u="none" strike="noStrike" kern="0" cap="none" spc="0" normalizeH="0" baseline="0" noProof="0" dirty="0">
                <a:ln>
                  <a:noFill/>
                </a:ln>
                <a:solidFill>
                  <a:srgbClr val="FFFFFF"/>
                </a:solidFill>
                <a:effectLst/>
                <a:uLnTx/>
                <a:uFillTx/>
                <a:latin typeface="Inter Bold"/>
                <a:ea typeface="Inter Bold"/>
                <a:sym typeface="Inter Bold"/>
              </a:rPr>
              <a:t>“</a:t>
            </a:r>
            <a: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t>The central empirical finding in dispute is my </a:t>
            </a:r>
            <a:b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br>
            <a: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t>  conclusion that monetary actions affect economic   </a:t>
            </a:r>
            <a:b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br>
            <a: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t>  conditions </a:t>
            </a:r>
            <a:r>
              <a:rPr kumimoji="0" lang="en-US" sz="5000" b="0" i="0" u="sng" strike="noStrike" kern="0" cap="none" spc="0" normalizeH="0" baseline="0" noProof="0" dirty="0">
                <a:ln>
                  <a:noFill/>
                </a:ln>
                <a:solidFill>
                  <a:srgbClr val="FFFFFF"/>
                </a:solidFill>
                <a:effectLst/>
                <a:uLnTx/>
                <a:uFillTx/>
                <a:latin typeface="Inter Bold"/>
                <a:ea typeface="Inter Bold"/>
                <a:sym typeface="Inter Bold"/>
              </a:rPr>
              <a:t>only after a lag that is both long and variable</a:t>
            </a:r>
            <a:r>
              <a:rPr kumimoji="0" lang="en-US" sz="5000" b="0" i="0" u="none" strike="noStrike" kern="0" cap="none" spc="0" normalizeH="0" baseline="0" noProof="0" dirty="0">
                <a:ln>
                  <a:noFill/>
                </a:ln>
                <a:solidFill>
                  <a:srgbClr val="FFFFFF"/>
                </a:solidFill>
                <a:effectLst/>
                <a:uLnTx/>
                <a:uFillTx/>
                <a:latin typeface="Inter Bold"/>
                <a:ea typeface="Inter Bold"/>
                <a:sym typeface="Inter Bold"/>
              </a:rPr>
              <a:t>.”</a:t>
            </a:r>
          </a:p>
          <a:p>
            <a:pPr marL="0" marR="0" lvl="0" indent="0" algn="l" defTabSz="1828800" rtl="0" eaLnBrk="1" fontAlgn="auto" latinLnBrk="0" hangingPunct="0">
              <a:lnSpc>
                <a:spcPct val="90000"/>
              </a:lnSpc>
              <a:spcBef>
                <a:spcPts val="0"/>
              </a:spcBef>
              <a:spcAft>
                <a:spcPts val="0"/>
              </a:spcAft>
              <a:buClrTx/>
              <a:buSzTx/>
              <a:buFontTx/>
              <a:buNone/>
              <a:tabLst/>
              <a:defRPr sz="7500">
                <a:solidFill>
                  <a:srgbClr val="FFFFFF"/>
                </a:solidFill>
                <a:latin typeface="Inter Bold"/>
                <a:ea typeface="Inter Bold"/>
                <a:cs typeface="Inter Bold"/>
                <a:sym typeface="Inter Bold"/>
              </a:defRPr>
            </a:pPr>
            <a:endParaRPr kumimoji="0" sz="7500" b="0" i="0" u="none" strike="noStrike" kern="0" cap="none" spc="0" normalizeH="0" baseline="0" noProof="0" dirty="0">
              <a:ln>
                <a:noFill/>
              </a:ln>
              <a:gradFill flip="none" rotWithShape="1">
                <a:gsLst>
                  <a:gs pos="0">
                    <a:srgbClr val="FFFFFF"/>
                  </a:gs>
                  <a:gs pos="100000">
                    <a:srgbClr val="4F4F59"/>
                  </a:gs>
                </a:gsLst>
                <a:lin ang="0" scaled="0"/>
              </a:gradFill>
              <a:effectLst/>
              <a:uLnTx/>
              <a:uFillTx/>
              <a:latin typeface="Inter Bold"/>
              <a:ea typeface="Inter Bold"/>
              <a:sym typeface="Inter Bold"/>
            </a:endParaRPr>
          </a:p>
        </p:txBody>
      </p:sp>
      <p:sp>
        <p:nvSpPr>
          <p:cNvPr id="4" name="For our clients…">
            <a:extLst>
              <a:ext uri="{FF2B5EF4-FFF2-40B4-BE49-F238E27FC236}">
                <a16:creationId xmlns:a16="http://schemas.microsoft.com/office/drawing/2014/main" id="{58B71366-2543-62FA-9EC1-2B205E4E4E43}"/>
              </a:ext>
            </a:extLst>
          </p:cNvPr>
          <p:cNvSpPr txBox="1"/>
          <p:nvPr/>
        </p:nvSpPr>
        <p:spPr>
          <a:xfrm>
            <a:off x="2050476" y="2022003"/>
            <a:ext cx="12253354" cy="58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1828800">
              <a:lnSpc>
                <a:spcPct val="90000"/>
              </a:lnSpc>
              <a:defRPr sz="2000" b="1" cap="all" spc="400">
                <a:solidFill>
                  <a:schemeClr val="accent2"/>
                </a:solidFill>
                <a:latin typeface="+mj-lt"/>
                <a:ea typeface="+mj-ea"/>
                <a:cs typeface="+mj-cs"/>
                <a:sym typeface="Helvetica"/>
              </a:defRPr>
            </a:lvl1pPr>
          </a:lstStyle>
          <a:p>
            <a:pPr marL="0" marR="0" lvl="0" indent="0" algn="l" defTabSz="1828800" rtl="0" eaLnBrk="1" fontAlgn="auto" latinLnBrk="0" hangingPunct="0">
              <a:lnSpc>
                <a:spcPct val="90000"/>
              </a:lnSpc>
              <a:spcBef>
                <a:spcPts val="0"/>
              </a:spcBef>
              <a:spcAft>
                <a:spcPts val="0"/>
              </a:spcAft>
              <a:buClrTx/>
              <a:buSzTx/>
              <a:buFontTx/>
              <a:buNone/>
              <a:tabLst/>
              <a:defRPr/>
            </a:pPr>
            <a:r>
              <a:rPr kumimoji="0" lang="en-US" sz="3500" b="1" i="0" u="none" strike="noStrike" kern="0" cap="all" spc="400" normalizeH="0" baseline="0" noProof="0" dirty="0">
                <a:ln>
                  <a:noFill/>
                </a:ln>
                <a:solidFill>
                  <a:srgbClr val="0091F9"/>
                </a:solidFill>
                <a:effectLst/>
                <a:uLnTx/>
                <a:uFillTx/>
                <a:latin typeface="Inter" panose="02000503000000020004" pitchFamily="2" charset="0"/>
                <a:ea typeface="Inter" panose="02000503000000020004" pitchFamily="2" charset="0"/>
                <a:cs typeface="Inter" panose="02000503000000020004" pitchFamily="2" charset="0"/>
                <a:sym typeface="Helvetica"/>
              </a:rPr>
              <a:t>THERE’S A RISK THE FED MIGHT BE TOO LATE</a:t>
            </a:r>
            <a:endParaRPr kumimoji="0" sz="3500" b="1" i="0" u="none" strike="noStrike" kern="0" cap="all" spc="400" normalizeH="0" baseline="0" noProof="0" dirty="0">
              <a:ln>
                <a:noFill/>
              </a:ln>
              <a:solidFill>
                <a:srgbClr val="0091F9"/>
              </a:solidFill>
              <a:effectLst/>
              <a:uLnTx/>
              <a:uFillTx/>
              <a:latin typeface="Inter" panose="02000503000000020004" pitchFamily="2" charset="0"/>
              <a:ea typeface="Inter" panose="02000503000000020004" pitchFamily="2" charset="0"/>
              <a:cs typeface="Inter" panose="02000503000000020004" pitchFamily="2" charset="0"/>
              <a:sym typeface="Helvetica"/>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What is Priced in and What isn’t?</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37</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3" name="TextBox 2">
            <a:extLst>
              <a:ext uri="{FF2B5EF4-FFF2-40B4-BE49-F238E27FC236}">
                <a16:creationId xmlns:a16="http://schemas.microsoft.com/office/drawing/2014/main" id="{C0135A5E-DB05-D44F-B6E2-F2745CD381B2}"/>
              </a:ext>
            </a:extLst>
          </p:cNvPr>
          <p:cNvSpPr txBox="1"/>
          <p:nvPr/>
        </p:nvSpPr>
        <p:spPr>
          <a:xfrm>
            <a:off x="2510736" y="2574250"/>
            <a:ext cx="7261914" cy="3980577"/>
          </a:xfrm>
          <a:prstGeom prst="rect">
            <a:avLst/>
          </a:prstGeom>
          <a:noFill/>
          <a:ln w="50800" cap="flat">
            <a:solidFill>
              <a:srgbClr val="43B3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A SOFT LANDING</a:t>
            </a:r>
          </a:p>
          <a:p>
            <a:pPr marL="0" marR="0" lvl="0" indent="0" algn="ctr" defTabSz="2438337" rtl="0" eaLnBrk="1" fontAlgn="auto" latinLnBrk="0" hangingPunct="0">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endParaRP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Modest economic growth</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Little or no growth in corporate profits</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Falling bond yields </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Softening labor market</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The Fed cuts interest rates</a:t>
            </a:r>
          </a:p>
        </p:txBody>
      </p:sp>
      <p:sp>
        <p:nvSpPr>
          <p:cNvPr id="4" name="TextBox 3">
            <a:extLst>
              <a:ext uri="{FF2B5EF4-FFF2-40B4-BE49-F238E27FC236}">
                <a16:creationId xmlns:a16="http://schemas.microsoft.com/office/drawing/2014/main" id="{40BA5967-3FBF-9B92-F9B6-C2E1EB4DF1C9}"/>
              </a:ext>
            </a:extLst>
          </p:cNvPr>
          <p:cNvSpPr txBox="1"/>
          <p:nvPr/>
        </p:nvSpPr>
        <p:spPr>
          <a:xfrm>
            <a:off x="2529786" y="7409002"/>
            <a:ext cx="7261914" cy="3980577"/>
          </a:xfrm>
          <a:prstGeom prst="rect">
            <a:avLst/>
          </a:prstGeom>
          <a:noFill/>
          <a:ln w="50800" cap="flat">
            <a:solidFill>
              <a:srgbClr val="43B3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A HARD LANDING</a:t>
            </a:r>
          </a:p>
          <a:p>
            <a:pPr marL="0" marR="0" lvl="0" indent="0" algn="l" defTabSz="2438337" rtl="0" eaLnBrk="1" fontAlgn="auto" latinLnBrk="0" hangingPunct="0">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endParaRP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Meaningful contraction in economic growth</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Meaningful contraction in corporate profits</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Dramatic drop in bond yields</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2%+ move in unemployment</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The Fed cuts rates and balance sheet expands</a:t>
            </a:r>
          </a:p>
        </p:txBody>
      </p:sp>
      <p:sp>
        <p:nvSpPr>
          <p:cNvPr id="6" name="TextBox 5">
            <a:extLst>
              <a:ext uri="{FF2B5EF4-FFF2-40B4-BE49-F238E27FC236}">
                <a16:creationId xmlns:a16="http://schemas.microsoft.com/office/drawing/2014/main" id="{B324E7B1-C467-9189-0B78-88B06AEF7E31}"/>
              </a:ext>
            </a:extLst>
          </p:cNvPr>
          <p:cNvSpPr txBox="1"/>
          <p:nvPr/>
        </p:nvSpPr>
        <p:spPr>
          <a:xfrm>
            <a:off x="10879766" y="2574250"/>
            <a:ext cx="7261914" cy="3980577"/>
          </a:xfrm>
          <a:prstGeom prst="rect">
            <a:avLst/>
          </a:prstGeom>
          <a:noFill/>
          <a:ln w="50800" cap="flat">
            <a:solidFill>
              <a:srgbClr val="43B3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A MILD RECESSION</a:t>
            </a:r>
          </a:p>
          <a:p>
            <a:pPr marL="0" marR="0" lvl="0" indent="0" algn="l" defTabSz="2438337" rtl="0" eaLnBrk="1" fontAlgn="auto" latinLnBrk="0" hangingPunct="0">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endParaRP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Slight contraction in economic growth</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Slight contraction in corporate profits</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Falling bond yields </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Modest spike in unemployment</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The Fed cuts interest rates</a:t>
            </a:r>
          </a:p>
        </p:txBody>
      </p:sp>
      <p:sp>
        <p:nvSpPr>
          <p:cNvPr id="7" name="TextBox 6">
            <a:extLst>
              <a:ext uri="{FF2B5EF4-FFF2-40B4-BE49-F238E27FC236}">
                <a16:creationId xmlns:a16="http://schemas.microsoft.com/office/drawing/2014/main" id="{B08B6B6D-5CB2-8ECE-4806-22F0E8A2CE13}"/>
              </a:ext>
            </a:extLst>
          </p:cNvPr>
          <p:cNvSpPr txBox="1"/>
          <p:nvPr/>
        </p:nvSpPr>
        <p:spPr>
          <a:xfrm>
            <a:off x="10879766" y="7409002"/>
            <a:ext cx="7261914" cy="3980577"/>
          </a:xfrm>
          <a:prstGeom prst="rect">
            <a:avLst/>
          </a:prstGeom>
          <a:noFill/>
          <a:ln w="50800" cap="flat">
            <a:solidFill>
              <a:srgbClr val="43B3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AN ACCELERATION IN ECON ACTIVITY</a:t>
            </a:r>
          </a:p>
          <a:p>
            <a:pPr marL="0" marR="0" lvl="0" indent="0" algn="l" defTabSz="2438337" rtl="0" eaLnBrk="1" fontAlgn="auto" latinLnBrk="0" hangingPunct="0">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endParaRP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Acceleration of economic activity</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Growth, and inflation surprise to the upside</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Bond yields spike</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The labor market remains tight</a:t>
            </a:r>
          </a:p>
          <a:p>
            <a:pPr marL="342900" marR="0" lvl="0" indent="-342900" algn="l" defTabSz="2438337"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sym typeface="Helvetica Neue"/>
              </a:rPr>
              <a:t>The Fed aggressively tightens – rates and QT</a:t>
            </a:r>
          </a:p>
        </p:txBody>
      </p:sp>
      <p:pic>
        <p:nvPicPr>
          <p:cNvPr id="5" name="Picture 4">
            <a:extLst>
              <a:ext uri="{FF2B5EF4-FFF2-40B4-BE49-F238E27FC236}">
                <a16:creationId xmlns:a16="http://schemas.microsoft.com/office/drawing/2014/main" id="{A170FC1F-CAF2-CC2B-4FAE-4279E7A4BDC2}"/>
              </a:ext>
            </a:extLst>
          </p:cNvPr>
          <p:cNvPicPr>
            <a:picLocks noChangeAspect="1"/>
          </p:cNvPicPr>
          <p:nvPr/>
        </p:nvPicPr>
        <p:blipFill>
          <a:blip r:embed="rId3"/>
          <a:stretch>
            <a:fillRect/>
          </a:stretch>
        </p:blipFill>
        <p:spPr>
          <a:xfrm>
            <a:off x="2037776" y="12599422"/>
            <a:ext cx="1243306" cy="655155"/>
          </a:xfrm>
          <a:prstGeom prst="rect">
            <a:avLst/>
          </a:prstGeom>
        </p:spPr>
      </p:pic>
    </p:spTree>
    <p:extLst>
      <p:ext uri="{BB962C8B-B14F-4D97-AF65-F5344CB8AC3E}">
        <p14:creationId xmlns:p14="http://schemas.microsoft.com/office/powerpoint/2010/main" val="80612181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38</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6445805" cy="2057384"/>
          </a:xfrm>
        </p:spPr>
        <p:txBody>
          <a:bodyPr/>
          <a:lstStyle/>
          <a:p>
            <a:pPr>
              <a:lnSpc>
                <a:spcPct val="100000"/>
              </a:lnSpc>
            </a:pPr>
            <a:r>
              <a:rPr lang="en-US" sz="7000" dirty="0"/>
              <a:t>What Ails China?</a:t>
            </a:r>
          </a:p>
        </p:txBody>
      </p:sp>
    </p:spTree>
    <p:extLst>
      <p:ext uri="{BB962C8B-B14F-4D97-AF65-F5344CB8AC3E}">
        <p14:creationId xmlns:p14="http://schemas.microsoft.com/office/powerpoint/2010/main" val="41322077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China is Struggling Mightily</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39</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12431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374263"/>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7" name="Picture 6">
            <a:extLst>
              <a:ext uri="{FF2B5EF4-FFF2-40B4-BE49-F238E27FC236}">
                <a16:creationId xmlns:a16="http://schemas.microsoft.com/office/drawing/2014/main" id="{1EE31F84-8198-367E-6B19-ECB8A3896F5B}"/>
              </a:ext>
            </a:extLst>
          </p:cNvPr>
          <p:cNvPicPr>
            <a:picLocks noChangeAspect="1"/>
          </p:cNvPicPr>
          <p:nvPr/>
        </p:nvPicPr>
        <p:blipFill>
          <a:blip r:embed="rId3"/>
          <a:stretch>
            <a:fillRect/>
          </a:stretch>
        </p:blipFill>
        <p:spPr>
          <a:xfrm>
            <a:off x="12860666" y="3486585"/>
            <a:ext cx="10026816" cy="5496382"/>
          </a:xfrm>
          <a:prstGeom prst="rect">
            <a:avLst/>
          </a:prstGeom>
        </p:spPr>
      </p:pic>
      <p:pic>
        <p:nvPicPr>
          <p:cNvPr id="11" name="Picture 10">
            <a:extLst>
              <a:ext uri="{FF2B5EF4-FFF2-40B4-BE49-F238E27FC236}">
                <a16:creationId xmlns:a16="http://schemas.microsoft.com/office/drawing/2014/main" id="{5415AD06-8543-A625-F635-FC635B570B5F}"/>
              </a:ext>
            </a:extLst>
          </p:cNvPr>
          <p:cNvPicPr>
            <a:picLocks noChangeAspect="1"/>
          </p:cNvPicPr>
          <p:nvPr/>
        </p:nvPicPr>
        <p:blipFill>
          <a:blip r:embed="rId4"/>
          <a:stretch>
            <a:fillRect/>
          </a:stretch>
        </p:blipFill>
        <p:spPr>
          <a:xfrm>
            <a:off x="2256034" y="3486585"/>
            <a:ext cx="9889158" cy="5496382"/>
          </a:xfrm>
          <a:prstGeom prst="rect">
            <a:avLst/>
          </a:prstGeom>
        </p:spPr>
      </p:pic>
    </p:spTree>
    <p:extLst>
      <p:ext uri="{BB962C8B-B14F-4D97-AF65-F5344CB8AC3E}">
        <p14:creationId xmlns:p14="http://schemas.microsoft.com/office/powerpoint/2010/main" val="3245655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Many Braced for a Bumpy 2023</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CNBC, Business Insider, Business Today, Barron’s</a:t>
            </a:r>
          </a:p>
        </p:txBody>
      </p:sp>
      <p:grpSp>
        <p:nvGrpSpPr>
          <p:cNvPr id="22" name="Group 21">
            <a:extLst>
              <a:ext uri="{FF2B5EF4-FFF2-40B4-BE49-F238E27FC236}">
                <a16:creationId xmlns:a16="http://schemas.microsoft.com/office/drawing/2014/main" id="{92A6D3EF-5B02-9498-F649-311CA3A94FBD}"/>
              </a:ext>
            </a:extLst>
          </p:cNvPr>
          <p:cNvGrpSpPr/>
          <p:nvPr/>
        </p:nvGrpSpPr>
        <p:grpSpPr>
          <a:xfrm>
            <a:off x="2746774" y="3775682"/>
            <a:ext cx="7562029" cy="2152508"/>
            <a:chOff x="17152371" y="8782346"/>
            <a:chExt cx="8437595" cy="2401735"/>
          </a:xfrm>
        </p:grpSpPr>
        <p:pic>
          <p:nvPicPr>
            <p:cNvPr id="20" name="Picture 19">
              <a:extLst>
                <a:ext uri="{FF2B5EF4-FFF2-40B4-BE49-F238E27FC236}">
                  <a16:creationId xmlns:a16="http://schemas.microsoft.com/office/drawing/2014/main" id="{F1C30589-716F-00F4-F65D-9E8B4D772CEE}"/>
                </a:ext>
              </a:extLst>
            </p:cNvPr>
            <p:cNvPicPr>
              <a:picLocks noChangeAspect="1"/>
            </p:cNvPicPr>
            <p:nvPr/>
          </p:nvPicPr>
          <p:blipFill>
            <a:blip r:embed="rId3"/>
            <a:stretch>
              <a:fillRect/>
            </a:stretch>
          </p:blipFill>
          <p:spPr>
            <a:xfrm>
              <a:off x="17240296" y="8782346"/>
              <a:ext cx="1993565" cy="506012"/>
            </a:xfrm>
            <a:prstGeom prst="rect">
              <a:avLst/>
            </a:prstGeom>
          </p:spPr>
        </p:pic>
        <p:pic>
          <p:nvPicPr>
            <p:cNvPr id="21" name="Picture 20">
              <a:extLst>
                <a:ext uri="{FF2B5EF4-FFF2-40B4-BE49-F238E27FC236}">
                  <a16:creationId xmlns:a16="http://schemas.microsoft.com/office/drawing/2014/main" id="{C21F20D9-5DE4-C0A8-58B6-8649A522D9E8}"/>
                </a:ext>
              </a:extLst>
            </p:cNvPr>
            <p:cNvPicPr>
              <a:picLocks noChangeAspect="1"/>
            </p:cNvPicPr>
            <p:nvPr/>
          </p:nvPicPr>
          <p:blipFill>
            <a:blip r:embed="rId4"/>
            <a:stretch>
              <a:fillRect/>
            </a:stretch>
          </p:blipFill>
          <p:spPr>
            <a:xfrm>
              <a:off x="17152371" y="9562404"/>
              <a:ext cx="8437595" cy="1621677"/>
            </a:xfrm>
            <a:prstGeom prst="rect">
              <a:avLst/>
            </a:prstGeom>
          </p:spPr>
        </p:pic>
      </p:grpSp>
      <p:pic>
        <p:nvPicPr>
          <p:cNvPr id="6" name="Picture 5">
            <a:extLst>
              <a:ext uri="{FF2B5EF4-FFF2-40B4-BE49-F238E27FC236}">
                <a16:creationId xmlns:a16="http://schemas.microsoft.com/office/drawing/2014/main" id="{7A0FD6F1-90DF-E3A7-DE36-EABC6EAAD1E4}"/>
              </a:ext>
            </a:extLst>
          </p:cNvPr>
          <p:cNvPicPr>
            <a:picLocks noChangeAspect="1"/>
          </p:cNvPicPr>
          <p:nvPr/>
        </p:nvPicPr>
        <p:blipFill>
          <a:blip r:embed="rId5"/>
          <a:stretch>
            <a:fillRect/>
          </a:stretch>
        </p:blipFill>
        <p:spPr>
          <a:xfrm>
            <a:off x="2318135" y="8134157"/>
            <a:ext cx="8419306" cy="1579001"/>
          </a:xfrm>
          <a:prstGeom prst="rect">
            <a:avLst/>
          </a:prstGeom>
        </p:spPr>
      </p:pic>
      <p:pic>
        <p:nvPicPr>
          <p:cNvPr id="11" name="Picture 10">
            <a:extLst>
              <a:ext uri="{FF2B5EF4-FFF2-40B4-BE49-F238E27FC236}">
                <a16:creationId xmlns:a16="http://schemas.microsoft.com/office/drawing/2014/main" id="{D82551F6-740C-F8FB-82F7-0D0C5F50E95D}"/>
              </a:ext>
            </a:extLst>
          </p:cNvPr>
          <p:cNvPicPr>
            <a:picLocks noChangeAspect="1"/>
          </p:cNvPicPr>
          <p:nvPr/>
        </p:nvPicPr>
        <p:blipFill>
          <a:blip r:embed="rId6"/>
          <a:stretch>
            <a:fillRect/>
          </a:stretch>
        </p:blipFill>
        <p:spPr>
          <a:xfrm>
            <a:off x="11166080" y="4122028"/>
            <a:ext cx="7237687" cy="1459816"/>
          </a:xfrm>
          <a:prstGeom prst="rect">
            <a:avLst/>
          </a:prstGeom>
        </p:spPr>
      </p:pic>
      <p:pic>
        <p:nvPicPr>
          <p:cNvPr id="14" name="Picture 13">
            <a:extLst>
              <a:ext uri="{FF2B5EF4-FFF2-40B4-BE49-F238E27FC236}">
                <a16:creationId xmlns:a16="http://schemas.microsoft.com/office/drawing/2014/main" id="{7AF1206B-CFCE-2F53-1806-3B0723EA3C85}"/>
              </a:ext>
            </a:extLst>
          </p:cNvPr>
          <p:cNvPicPr>
            <a:picLocks noChangeAspect="1"/>
          </p:cNvPicPr>
          <p:nvPr/>
        </p:nvPicPr>
        <p:blipFill>
          <a:blip r:embed="rId7"/>
          <a:stretch>
            <a:fillRect/>
          </a:stretch>
        </p:blipFill>
        <p:spPr>
          <a:xfrm>
            <a:off x="11166080" y="8134157"/>
            <a:ext cx="5718544" cy="1810669"/>
          </a:xfrm>
          <a:prstGeom prst="rect">
            <a:avLst/>
          </a:prstGeom>
        </p:spPr>
      </p:pic>
    </p:spTree>
    <p:extLst>
      <p:ext uri="{BB962C8B-B14F-4D97-AF65-F5344CB8AC3E}">
        <p14:creationId xmlns:p14="http://schemas.microsoft.com/office/powerpoint/2010/main" val="404992169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China is Struggling Mightily</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40</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12431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374263"/>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8A8AF10D-2313-050E-0BDE-EC4908D00ACB}"/>
              </a:ext>
            </a:extLst>
          </p:cNvPr>
          <p:cNvPicPr>
            <a:picLocks noChangeAspect="1"/>
          </p:cNvPicPr>
          <p:nvPr/>
        </p:nvPicPr>
        <p:blipFill>
          <a:blip r:embed="rId3"/>
          <a:stretch>
            <a:fillRect/>
          </a:stretch>
        </p:blipFill>
        <p:spPr>
          <a:xfrm>
            <a:off x="12974172" y="3334870"/>
            <a:ext cx="9806663" cy="5895672"/>
          </a:xfrm>
          <a:prstGeom prst="rect">
            <a:avLst/>
          </a:prstGeom>
        </p:spPr>
      </p:pic>
      <p:pic>
        <p:nvPicPr>
          <p:cNvPr id="7" name="Picture 6">
            <a:extLst>
              <a:ext uri="{FF2B5EF4-FFF2-40B4-BE49-F238E27FC236}">
                <a16:creationId xmlns:a16="http://schemas.microsoft.com/office/drawing/2014/main" id="{4EF17232-C10B-66F9-8F9A-5623544F7CCE}"/>
              </a:ext>
            </a:extLst>
          </p:cNvPr>
          <p:cNvPicPr>
            <a:picLocks noChangeAspect="1"/>
          </p:cNvPicPr>
          <p:nvPr/>
        </p:nvPicPr>
        <p:blipFill>
          <a:blip r:embed="rId4"/>
          <a:stretch>
            <a:fillRect/>
          </a:stretch>
        </p:blipFill>
        <p:spPr>
          <a:xfrm>
            <a:off x="2223803" y="3334870"/>
            <a:ext cx="9968197" cy="5895673"/>
          </a:xfrm>
          <a:prstGeom prst="rect">
            <a:avLst/>
          </a:prstGeom>
        </p:spPr>
      </p:pic>
    </p:spTree>
    <p:extLst>
      <p:ext uri="{BB962C8B-B14F-4D97-AF65-F5344CB8AC3E}">
        <p14:creationId xmlns:p14="http://schemas.microsoft.com/office/powerpoint/2010/main" val="6769441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Consumer Optimism Fell as Policy Headwinds Built</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41</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Reuters, FT, NY Times, FactSet.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12431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374263"/>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10" name="Picture 9">
            <a:extLst>
              <a:ext uri="{FF2B5EF4-FFF2-40B4-BE49-F238E27FC236}">
                <a16:creationId xmlns:a16="http://schemas.microsoft.com/office/drawing/2014/main" id="{E0CFF059-6554-FCC9-0B27-889ED195864B}"/>
              </a:ext>
            </a:extLst>
          </p:cNvPr>
          <p:cNvPicPr>
            <a:picLocks noChangeAspect="1"/>
          </p:cNvPicPr>
          <p:nvPr/>
        </p:nvPicPr>
        <p:blipFill>
          <a:blip r:embed="rId3"/>
          <a:stretch>
            <a:fillRect/>
          </a:stretch>
        </p:blipFill>
        <p:spPr>
          <a:xfrm>
            <a:off x="15052211" y="3144332"/>
            <a:ext cx="6767147" cy="1481456"/>
          </a:xfrm>
          <a:prstGeom prst="rect">
            <a:avLst/>
          </a:prstGeom>
        </p:spPr>
      </p:pic>
      <p:pic>
        <p:nvPicPr>
          <p:cNvPr id="11" name="Picture 10">
            <a:extLst>
              <a:ext uri="{FF2B5EF4-FFF2-40B4-BE49-F238E27FC236}">
                <a16:creationId xmlns:a16="http://schemas.microsoft.com/office/drawing/2014/main" id="{36D0B1BF-2A00-8B59-9FE6-98B4548C9362}"/>
              </a:ext>
            </a:extLst>
          </p:cNvPr>
          <p:cNvPicPr>
            <a:picLocks noChangeAspect="1"/>
          </p:cNvPicPr>
          <p:nvPr/>
        </p:nvPicPr>
        <p:blipFill>
          <a:blip r:embed="rId4"/>
          <a:stretch>
            <a:fillRect/>
          </a:stretch>
        </p:blipFill>
        <p:spPr>
          <a:xfrm>
            <a:off x="15422147" y="5303137"/>
            <a:ext cx="5730737" cy="1353429"/>
          </a:xfrm>
          <a:prstGeom prst="rect">
            <a:avLst/>
          </a:prstGeom>
        </p:spPr>
      </p:pic>
      <p:pic>
        <p:nvPicPr>
          <p:cNvPr id="13" name="Picture 12">
            <a:extLst>
              <a:ext uri="{FF2B5EF4-FFF2-40B4-BE49-F238E27FC236}">
                <a16:creationId xmlns:a16="http://schemas.microsoft.com/office/drawing/2014/main" id="{5B5D1C58-8CF7-B659-C259-55508982B16E}"/>
              </a:ext>
            </a:extLst>
          </p:cNvPr>
          <p:cNvPicPr>
            <a:picLocks noChangeAspect="1"/>
          </p:cNvPicPr>
          <p:nvPr/>
        </p:nvPicPr>
        <p:blipFill>
          <a:blip r:embed="rId5"/>
          <a:stretch>
            <a:fillRect/>
          </a:stretch>
        </p:blipFill>
        <p:spPr>
          <a:xfrm>
            <a:off x="15921341" y="7567469"/>
            <a:ext cx="5267401" cy="1420491"/>
          </a:xfrm>
          <a:prstGeom prst="rect">
            <a:avLst/>
          </a:prstGeom>
        </p:spPr>
      </p:pic>
      <p:pic>
        <p:nvPicPr>
          <p:cNvPr id="14" name="Picture 13">
            <a:extLst>
              <a:ext uri="{FF2B5EF4-FFF2-40B4-BE49-F238E27FC236}">
                <a16:creationId xmlns:a16="http://schemas.microsoft.com/office/drawing/2014/main" id="{9737B804-FD02-ACAF-557D-B0E60EB50937}"/>
              </a:ext>
            </a:extLst>
          </p:cNvPr>
          <p:cNvPicPr>
            <a:picLocks noChangeAspect="1"/>
          </p:cNvPicPr>
          <p:nvPr/>
        </p:nvPicPr>
        <p:blipFill>
          <a:blip r:embed="rId6"/>
          <a:stretch>
            <a:fillRect/>
          </a:stretch>
        </p:blipFill>
        <p:spPr>
          <a:xfrm>
            <a:off x="2291759" y="3684398"/>
            <a:ext cx="9817708" cy="5205752"/>
          </a:xfrm>
          <a:prstGeom prst="rect">
            <a:avLst/>
          </a:prstGeom>
        </p:spPr>
      </p:pic>
    </p:spTree>
    <p:extLst>
      <p:ext uri="{BB962C8B-B14F-4D97-AF65-F5344CB8AC3E}">
        <p14:creationId xmlns:p14="http://schemas.microsoft.com/office/powerpoint/2010/main" val="286552542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China Might Grow Old Before it Grows Rich</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42</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WSJ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12431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374263"/>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C9FC5B0B-B0CA-ABC9-71E9-0D3CF75A0BDE}"/>
              </a:ext>
            </a:extLst>
          </p:cNvPr>
          <p:cNvPicPr>
            <a:picLocks noChangeAspect="1"/>
          </p:cNvPicPr>
          <p:nvPr/>
        </p:nvPicPr>
        <p:blipFill>
          <a:blip r:embed="rId3"/>
          <a:stretch>
            <a:fillRect/>
          </a:stretch>
        </p:blipFill>
        <p:spPr>
          <a:xfrm>
            <a:off x="14826220" y="3020199"/>
            <a:ext cx="6097404" cy="6535166"/>
          </a:xfrm>
          <a:prstGeom prst="rect">
            <a:avLst/>
          </a:prstGeom>
        </p:spPr>
      </p:pic>
      <p:pic>
        <p:nvPicPr>
          <p:cNvPr id="7" name="Picture 6">
            <a:extLst>
              <a:ext uri="{FF2B5EF4-FFF2-40B4-BE49-F238E27FC236}">
                <a16:creationId xmlns:a16="http://schemas.microsoft.com/office/drawing/2014/main" id="{0C90F211-F33C-09F2-777A-36D89D1BBCCC}"/>
              </a:ext>
            </a:extLst>
          </p:cNvPr>
          <p:cNvPicPr>
            <a:picLocks noChangeAspect="1"/>
          </p:cNvPicPr>
          <p:nvPr/>
        </p:nvPicPr>
        <p:blipFill>
          <a:blip r:embed="rId4"/>
          <a:stretch>
            <a:fillRect/>
          </a:stretch>
        </p:blipFill>
        <p:spPr>
          <a:xfrm>
            <a:off x="2272648" y="3585883"/>
            <a:ext cx="9919352" cy="5428394"/>
          </a:xfrm>
          <a:prstGeom prst="rect">
            <a:avLst/>
          </a:prstGeom>
        </p:spPr>
      </p:pic>
      <p:cxnSp>
        <p:nvCxnSpPr>
          <p:cNvPr id="11" name="Straight Connector 10">
            <a:extLst>
              <a:ext uri="{FF2B5EF4-FFF2-40B4-BE49-F238E27FC236}">
                <a16:creationId xmlns:a16="http://schemas.microsoft.com/office/drawing/2014/main" id="{A53F067B-B06C-C158-C7DA-6E2412AE96AE}"/>
              </a:ext>
            </a:extLst>
          </p:cNvPr>
          <p:cNvCxnSpPr/>
          <p:nvPr/>
        </p:nvCxnSpPr>
        <p:spPr>
          <a:xfrm flipV="1">
            <a:off x="4464424" y="3585883"/>
            <a:ext cx="0" cy="4840941"/>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B58BB34-9B97-581E-F6E9-C4D6E3CDE908}"/>
              </a:ext>
            </a:extLst>
          </p:cNvPr>
          <p:cNvCxnSpPr/>
          <p:nvPr/>
        </p:nvCxnSpPr>
        <p:spPr>
          <a:xfrm flipV="1">
            <a:off x="10282518" y="3585882"/>
            <a:ext cx="0" cy="4840941"/>
          </a:xfrm>
          <a:prstGeom prst="line">
            <a:avLst/>
          </a:prstGeo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A3987C8-BD23-9DD0-5412-842955E20627}"/>
              </a:ext>
            </a:extLst>
          </p:cNvPr>
          <p:cNvSpPr txBox="1"/>
          <p:nvPr/>
        </p:nvSpPr>
        <p:spPr>
          <a:xfrm>
            <a:off x="5383306" y="7742626"/>
            <a:ext cx="398033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272730"/>
                </a:solidFill>
                <a:effectLst/>
                <a:uLnTx/>
                <a:uFillTx/>
                <a:latin typeface="Helvetica Neue"/>
                <a:ea typeface="+mn-ea"/>
                <a:cs typeface="+mn-cs"/>
                <a:sym typeface="Helvetica Neue"/>
              </a:rPr>
              <a:t>&lt;-      One Child Policy      -&gt;</a:t>
            </a:r>
          </a:p>
        </p:txBody>
      </p:sp>
    </p:spTree>
    <p:extLst>
      <p:ext uri="{BB962C8B-B14F-4D97-AF65-F5344CB8AC3E}">
        <p14:creationId xmlns:p14="http://schemas.microsoft.com/office/powerpoint/2010/main" val="24541140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02019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International Capital is Exiting the Country</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43</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Macrobond, WSJ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12431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374263"/>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4" name="Picture 3">
            <a:extLst>
              <a:ext uri="{FF2B5EF4-FFF2-40B4-BE49-F238E27FC236}">
                <a16:creationId xmlns:a16="http://schemas.microsoft.com/office/drawing/2014/main" id="{091422E5-A8DD-104A-CD5B-3A0B0C5AA1CE}"/>
              </a:ext>
            </a:extLst>
          </p:cNvPr>
          <p:cNvPicPr>
            <a:picLocks noChangeAspect="1"/>
          </p:cNvPicPr>
          <p:nvPr/>
        </p:nvPicPr>
        <p:blipFill>
          <a:blip r:embed="rId3"/>
          <a:stretch>
            <a:fillRect/>
          </a:stretch>
        </p:blipFill>
        <p:spPr>
          <a:xfrm>
            <a:off x="4431849" y="3020199"/>
            <a:ext cx="5752057" cy="6545445"/>
          </a:xfrm>
          <a:prstGeom prst="rect">
            <a:avLst/>
          </a:prstGeom>
        </p:spPr>
      </p:pic>
      <p:pic>
        <p:nvPicPr>
          <p:cNvPr id="1026" name="Picture 4">
            <a:extLst>
              <a:ext uri="{FF2B5EF4-FFF2-40B4-BE49-F238E27FC236}">
                <a16:creationId xmlns:a16="http://schemas.microsoft.com/office/drawing/2014/main" id="{94416626-BB1F-3648-A88C-A31396CBA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1088" y="3031494"/>
            <a:ext cx="4633959"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0655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19948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199489"/>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Fears of a Bursting Property Bubble Persist</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44</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AP, FactSet.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303604"/>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graphicFrame>
        <p:nvGraphicFramePr>
          <p:cNvPr id="11" name="Object 10">
            <a:extLst>
              <a:ext uri="{FF2B5EF4-FFF2-40B4-BE49-F238E27FC236}">
                <a16:creationId xmlns:a16="http://schemas.microsoft.com/office/drawing/2014/main" id="{BF8F61F3-73AE-8BB0-FED8-64B2761A2E57}"/>
              </a:ext>
            </a:extLst>
          </p:cNvPr>
          <p:cNvGraphicFramePr>
            <a:graphicFrameLocks noChangeAspect="1"/>
          </p:cNvGraphicFramePr>
          <p:nvPr/>
        </p:nvGraphicFramePr>
        <p:xfrm>
          <a:off x="2281246" y="3863688"/>
          <a:ext cx="9838733" cy="5205752"/>
        </p:xfrm>
        <a:graphic>
          <a:graphicData uri="http://schemas.openxmlformats.org/presentationml/2006/ole">
            <mc:AlternateContent xmlns:mc="http://schemas.openxmlformats.org/markup-compatibility/2006">
              <mc:Choice xmlns:v="urn:schemas-microsoft-com:vml" Requires="v">
                <p:oleObj name="ActiveGraph" r:id="rId3" imgW="6181817" imgH="3381112" progId="FDSCHART.FDSChartCtrlUnicode.1">
                  <p:embed/>
                </p:oleObj>
              </mc:Choice>
              <mc:Fallback>
                <p:oleObj name="ActiveGraph" r:id="rId3" imgW="6181817" imgH="3381112" progId="FDSCHART.FDSChartCtrlUnicode.1">
                  <p:embed/>
                  <p:pic>
                    <p:nvPicPr>
                      <p:cNvPr id="11" name="Object 10">
                        <a:extLst>
                          <a:ext uri="{FF2B5EF4-FFF2-40B4-BE49-F238E27FC236}">
                            <a16:creationId xmlns:a16="http://schemas.microsoft.com/office/drawing/2014/main" id="{BF8F61F3-73AE-8BB0-FED8-64B2761A2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246" y="3863688"/>
                        <a:ext cx="9838733" cy="5205752"/>
                      </a:xfrm>
                      <a:prstGeom prst="rect">
                        <a:avLst/>
                      </a:prstGeom>
                      <a:solidFill>
                        <a:srgbClr val="FFFFFF"/>
                      </a:solidFill>
                      <a:ln w="9525">
                        <a:solidFill>
                          <a:srgbClr val="000000"/>
                        </a:solidFill>
                        <a:miter lim="800000"/>
                        <a:headEnd/>
                        <a:tailEnd/>
                      </a:ln>
                      <a:effectLst/>
                    </p:spPr>
                  </p:pic>
                </p:oleObj>
              </mc:Fallback>
            </mc:AlternateContent>
          </a:graphicData>
        </a:graphic>
      </p:graphicFrame>
      <p:pic>
        <p:nvPicPr>
          <p:cNvPr id="5" name="Picture 4">
            <a:extLst>
              <a:ext uri="{FF2B5EF4-FFF2-40B4-BE49-F238E27FC236}">
                <a16:creationId xmlns:a16="http://schemas.microsoft.com/office/drawing/2014/main" id="{F12AB4F2-E3EF-C428-2AF7-16135587B603}"/>
              </a:ext>
            </a:extLst>
          </p:cNvPr>
          <p:cNvPicPr>
            <a:picLocks noChangeAspect="1"/>
          </p:cNvPicPr>
          <p:nvPr/>
        </p:nvPicPr>
        <p:blipFill>
          <a:blip r:embed="rId5"/>
          <a:stretch>
            <a:fillRect/>
          </a:stretch>
        </p:blipFill>
        <p:spPr>
          <a:xfrm>
            <a:off x="12902645" y="3863688"/>
            <a:ext cx="9885637" cy="5201889"/>
          </a:xfrm>
          <a:prstGeom prst="rect">
            <a:avLst/>
          </a:prstGeom>
        </p:spPr>
      </p:pic>
      <p:pic>
        <p:nvPicPr>
          <p:cNvPr id="13" name="Picture 12">
            <a:extLst>
              <a:ext uri="{FF2B5EF4-FFF2-40B4-BE49-F238E27FC236}">
                <a16:creationId xmlns:a16="http://schemas.microsoft.com/office/drawing/2014/main" id="{F9C8DCD1-774C-4740-9DAD-50961E9FC4AA}"/>
              </a:ext>
            </a:extLst>
          </p:cNvPr>
          <p:cNvPicPr>
            <a:picLocks noChangeAspect="1"/>
          </p:cNvPicPr>
          <p:nvPr/>
        </p:nvPicPr>
        <p:blipFill>
          <a:blip r:embed="rId6"/>
          <a:stretch>
            <a:fillRect/>
          </a:stretch>
        </p:blipFill>
        <p:spPr>
          <a:xfrm>
            <a:off x="8096165" y="9769237"/>
            <a:ext cx="9230144" cy="2450804"/>
          </a:xfrm>
          <a:prstGeom prst="rect">
            <a:avLst/>
          </a:prstGeom>
        </p:spPr>
      </p:pic>
    </p:spTree>
    <p:extLst>
      <p:ext uri="{BB962C8B-B14F-4D97-AF65-F5344CB8AC3E}">
        <p14:creationId xmlns:p14="http://schemas.microsoft.com/office/powerpoint/2010/main" val="353440162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x background">
            <a:extLst>
              <a:ext uri="{FF2B5EF4-FFF2-40B4-BE49-F238E27FC236}">
                <a16:creationId xmlns:a16="http://schemas.microsoft.com/office/drawing/2014/main" id="{3F836A24-5E75-B22F-5DDC-3DE58987726C}"/>
              </a:ext>
            </a:extLst>
          </p:cNvPr>
          <p:cNvSpPr/>
          <p:nvPr/>
        </p:nvSpPr>
        <p:spPr>
          <a:xfrm>
            <a:off x="12711237" y="3486358"/>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8" name="box background">
            <a:extLst>
              <a:ext uri="{FF2B5EF4-FFF2-40B4-BE49-F238E27FC236}">
                <a16:creationId xmlns:a16="http://schemas.microsoft.com/office/drawing/2014/main" id="{BB441EF0-D7DC-C684-1953-A62956ED0213}"/>
              </a:ext>
            </a:extLst>
          </p:cNvPr>
          <p:cNvSpPr/>
          <p:nvPr/>
        </p:nvSpPr>
        <p:spPr>
          <a:xfrm>
            <a:off x="2037776" y="3486358"/>
            <a:ext cx="10325674" cy="6534150"/>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Markets are Cheap, and Policy Seems to be Shifting…but what gets China out of the Penalty Box? </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45</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Bloomberg, Morningstar, AP, FactSet. </a:t>
            </a:r>
          </a:p>
        </p:txBody>
      </p:sp>
      <p:sp>
        <p:nvSpPr>
          <p:cNvPr id="12" name="Rectangle 11">
            <a:extLst>
              <a:ext uri="{FF2B5EF4-FFF2-40B4-BE49-F238E27FC236}">
                <a16:creationId xmlns:a16="http://schemas.microsoft.com/office/drawing/2014/main" id="{2251773B-2F67-D947-A8EC-953E20D80156}"/>
              </a:ext>
            </a:extLst>
          </p:cNvPr>
          <p:cNvSpPr/>
          <p:nvPr/>
        </p:nvSpPr>
        <p:spPr>
          <a:xfrm>
            <a:off x="13765194" y="4590473"/>
            <a:ext cx="1800388" cy="3468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6" name="Rectangle 5">
            <a:extLst>
              <a:ext uri="{FF2B5EF4-FFF2-40B4-BE49-F238E27FC236}">
                <a16:creationId xmlns:a16="http://schemas.microsoft.com/office/drawing/2014/main" id="{9CE5282A-5A71-B873-83FF-ABF50E4CE3F7}"/>
              </a:ext>
            </a:extLst>
          </p:cNvPr>
          <p:cNvSpPr/>
          <p:nvPr/>
        </p:nvSpPr>
        <p:spPr>
          <a:xfrm>
            <a:off x="3266833" y="4840422"/>
            <a:ext cx="8689276" cy="25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Helvetica Neue"/>
              <a:sym typeface="Helvetica Neue"/>
            </a:endParaRPr>
          </a:p>
        </p:txBody>
      </p:sp>
      <p:pic>
        <p:nvPicPr>
          <p:cNvPr id="5" name="Picture 4">
            <a:extLst>
              <a:ext uri="{FF2B5EF4-FFF2-40B4-BE49-F238E27FC236}">
                <a16:creationId xmlns:a16="http://schemas.microsoft.com/office/drawing/2014/main" id="{9BBCAF39-AA9E-E5D8-EFAA-9CC3C17AC685}"/>
              </a:ext>
            </a:extLst>
          </p:cNvPr>
          <p:cNvPicPr>
            <a:picLocks noChangeAspect="1"/>
          </p:cNvPicPr>
          <p:nvPr/>
        </p:nvPicPr>
        <p:blipFill>
          <a:blip r:embed="rId3"/>
          <a:stretch>
            <a:fillRect/>
          </a:stretch>
        </p:blipFill>
        <p:spPr>
          <a:xfrm>
            <a:off x="2347357" y="4081950"/>
            <a:ext cx="9756720" cy="5342966"/>
          </a:xfrm>
          <a:prstGeom prst="rect">
            <a:avLst/>
          </a:prstGeom>
        </p:spPr>
      </p:pic>
      <p:pic>
        <p:nvPicPr>
          <p:cNvPr id="10" name="Picture 9">
            <a:extLst>
              <a:ext uri="{FF2B5EF4-FFF2-40B4-BE49-F238E27FC236}">
                <a16:creationId xmlns:a16="http://schemas.microsoft.com/office/drawing/2014/main" id="{67F02783-D3E6-1B04-922C-5098ABEABE05}"/>
              </a:ext>
            </a:extLst>
          </p:cNvPr>
          <p:cNvPicPr>
            <a:picLocks noChangeAspect="1"/>
          </p:cNvPicPr>
          <p:nvPr/>
        </p:nvPicPr>
        <p:blipFill>
          <a:blip r:embed="rId4"/>
          <a:stretch>
            <a:fillRect/>
          </a:stretch>
        </p:blipFill>
        <p:spPr>
          <a:xfrm>
            <a:off x="12831107" y="3738653"/>
            <a:ext cx="5153396" cy="1138261"/>
          </a:xfrm>
          <a:prstGeom prst="rect">
            <a:avLst/>
          </a:prstGeom>
        </p:spPr>
      </p:pic>
      <p:pic>
        <p:nvPicPr>
          <p:cNvPr id="11" name="Picture 10">
            <a:extLst>
              <a:ext uri="{FF2B5EF4-FFF2-40B4-BE49-F238E27FC236}">
                <a16:creationId xmlns:a16="http://schemas.microsoft.com/office/drawing/2014/main" id="{7CF49534-1196-2556-8A17-76CAD4DE19E2}"/>
              </a:ext>
            </a:extLst>
          </p:cNvPr>
          <p:cNvPicPr>
            <a:picLocks noChangeAspect="1"/>
          </p:cNvPicPr>
          <p:nvPr/>
        </p:nvPicPr>
        <p:blipFill>
          <a:blip r:embed="rId5"/>
          <a:stretch>
            <a:fillRect/>
          </a:stretch>
        </p:blipFill>
        <p:spPr>
          <a:xfrm>
            <a:off x="16671169" y="7841148"/>
            <a:ext cx="6217595" cy="1720382"/>
          </a:xfrm>
          <a:prstGeom prst="rect">
            <a:avLst/>
          </a:prstGeom>
        </p:spPr>
      </p:pic>
      <p:pic>
        <p:nvPicPr>
          <p:cNvPr id="13" name="Picture 12">
            <a:extLst>
              <a:ext uri="{FF2B5EF4-FFF2-40B4-BE49-F238E27FC236}">
                <a16:creationId xmlns:a16="http://schemas.microsoft.com/office/drawing/2014/main" id="{8C561F73-F9C8-37B9-7A59-12A7B026541A}"/>
              </a:ext>
            </a:extLst>
          </p:cNvPr>
          <p:cNvPicPr>
            <a:picLocks noChangeAspect="1"/>
          </p:cNvPicPr>
          <p:nvPr/>
        </p:nvPicPr>
        <p:blipFill>
          <a:blip r:embed="rId6"/>
          <a:stretch>
            <a:fillRect/>
          </a:stretch>
        </p:blipFill>
        <p:spPr>
          <a:xfrm>
            <a:off x="13765194" y="5848940"/>
            <a:ext cx="9123570" cy="1020182"/>
          </a:xfrm>
          <a:prstGeom prst="rect">
            <a:avLst/>
          </a:prstGeom>
        </p:spPr>
      </p:pic>
    </p:spTree>
    <p:extLst>
      <p:ext uri="{BB962C8B-B14F-4D97-AF65-F5344CB8AC3E}">
        <p14:creationId xmlns:p14="http://schemas.microsoft.com/office/powerpoint/2010/main" val="14843843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2"/>
          </p:nvPr>
        </p:nvSpPr>
        <p:spPr>
          <a:xfrm>
            <a:off x="22134862" y="12796647"/>
            <a:ext cx="319314" cy="4308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chemeClr val="bg1"/>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46</a:t>
            </a:fld>
            <a:endParaRPr kumimoji="0" sz="1600" b="0" i="0" u="none" strike="noStrike" kern="0" cap="none" spc="0" normalizeH="0" baseline="0" noProof="0" dirty="0">
              <a:ln>
                <a:noFill/>
              </a:ln>
              <a:solidFill>
                <a:schemeClr val="bg1"/>
              </a:solidFill>
              <a:effectLst/>
              <a:uLnTx/>
              <a:uFillTx/>
              <a:latin typeface="Inter Bold"/>
              <a:ea typeface="Inter Bold"/>
              <a:sym typeface="Inter Bold"/>
            </a:endParaRPr>
          </a:p>
        </p:txBody>
      </p:sp>
      <p:sp>
        <p:nvSpPr>
          <p:cNvPr id="2" name="Text Placeholder 1">
            <a:extLst>
              <a:ext uri="{FF2B5EF4-FFF2-40B4-BE49-F238E27FC236}">
                <a16:creationId xmlns:a16="http://schemas.microsoft.com/office/drawing/2014/main" id="{48D47B17-F8B9-463D-4860-92AE89473E32}"/>
              </a:ext>
            </a:extLst>
          </p:cNvPr>
          <p:cNvSpPr>
            <a:spLocks noGrp="1"/>
          </p:cNvSpPr>
          <p:nvPr>
            <p:ph type="body" sz="quarter" idx="21"/>
          </p:nvPr>
        </p:nvSpPr>
        <p:spPr>
          <a:xfrm>
            <a:off x="2025074" y="4623214"/>
            <a:ext cx="16445805" cy="2057384"/>
          </a:xfrm>
        </p:spPr>
        <p:txBody>
          <a:bodyPr/>
          <a:lstStyle/>
          <a:p>
            <a:pPr>
              <a:lnSpc>
                <a:spcPct val="100000"/>
              </a:lnSpc>
            </a:pPr>
            <a:r>
              <a:rPr lang="en-US" sz="7000" dirty="0"/>
              <a:t>Geopolitics, Energy, and the Election</a:t>
            </a:r>
          </a:p>
        </p:txBody>
      </p:sp>
    </p:spTree>
    <p:extLst>
      <p:ext uri="{BB962C8B-B14F-4D97-AF65-F5344CB8AC3E}">
        <p14:creationId xmlns:p14="http://schemas.microsoft.com/office/powerpoint/2010/main" val="17715337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Markets Tend to Look Past Geopolitical Events</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47</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pic>
        <p:nvPicPr>
          <p:cNvPr id="6" name="Picture 5">
            <a:extLst>
              <a:ext uri="{FF2B5EF4-FFF2-40B4-BE49-F238E27FC236}">
                <a16:creationId xmlns:a16="http://schemas.microsoft.com/office/drawing/2014/main" id="{A298850A-A836-5544-DA53-2AC05AB0B167}"/>
              </a:ext>
            </a:extLst>
          </p:cNvPr>
          <p:cNvPicPr>
            <a:picLocks noChangeAspect="1"/>
          </p:cNvPicPr>
          <p:nvPr/>
        </p:nvPicPr>
        <p:blipFill>
          <a:blip r:embed="rId3"/>
          <a:stretch>
            <a:fillRect/>
          </a:stretch>
        </p:blipFill>
        <p:spPr>
          <a:xfrm>
            <a:off x="2161571" y="4637365"/>
            <a:ext cx="8000744" cy="4438283"/>
          </a:xfrm>
          <a:prstGeom prst="rect">
            <a:avLst/>
          </a:prstGeom>
        </p:spPr>
      </p:pic>
      <p:sp>
        <p:nvSpPr>
          <p:cNvPr id="8" name="Oval 7">
            <a:extLst>
              <a:ext uri="{FF2B5EF4-FFF2-40B4-BE49-F238E27FC236}">
                <a16:creationId xmlns:a16="http://schemas.microsoft.com/office/drawing/2014/main" id="{B80961C8-266C-83DE-A8DD-2EF26CC99411}"/>
              </a:ext>
            </a:extLst>
          </p:cNvPr>
          <p:cNvSpPr/>
          <p:nvPr/>
        </p:nvSpPr>
        <p:spPr>
          <a:xfrm>
            <a:off x="3282117" y="6773723"/>
            <a:ext cx="422031" cy="457200"/>
          </a:xfrm>
          <a:prstGeom prst="ellipse">
            <a:avLst/>
          </a:prstGeom>
          <a:noFill/>
          <a:ln w="285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3" name="TextBox 12">
            <a:extLst>
              <a:ext uri="{FF2B5EF4-FFF2-40B4-BE49-F238E27FC236}">
                <a16:creationId xmlns:a16="http://schemas.microsoft.com/office/drawing/2014/main" id="{4A2AFD51-778D-FF93-6564-C16550B45C84}"/>
              </a:ext>
            </a:extLst>
          </p:cNvPr>
          <p:cNvSpPr txBox="1"/>
          <p:nvPr/>
        </p:nvSpPr>
        <p:spPr>
          <a:xfrm>
            <a:off x="3631508" y="6182589"/>
            <a:ext cx="444783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rPr>
              <a:t>Russia invasion of Ukraine</a:t>
            </a:r>
          </a:p>
        </p:txBody>
      </p:sp>
      <p:cxnSp>
        <p:nvCxnSpPr>
          <p:cNvPr id="16" name="Straight Arrow Connector 15">
            <a:extLst>
              <a:ext uri="{FF2B5EF4-FFF2-40B4-BE49-F238E27FC236}">
                <a16:creationId xmlns:a16="http://schemas.microsoft.com/office/drawing/2014/main" id="{DDD30F08-77E4-F5CA-E290-4A036D1A0A93}"/>
              </a:ext>
            </a:extLst>
          </p:cNvPr>
          <p:cNvCxnSpPr>
            <a:cxnSpLocks/>
          </p:cNvCxnSpPr>
          <p:nvPr/>
        </p:nvCxnSpPr>
        <p:spPr>
          <a:xfrm flipH="1">
            <a:off x="3726972" y="6654513"/>
            <a:ext cx="355485" cy="214923"/>
          </a:xfrm>
          <a:prstGeom prst="straightConnector1">
            <a:avLst/>
          </a:prstGeom>
          <a:noFill/>
          <a:ln w="317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pic>
        <p:nvPicPr>
          <p:cNvPr id="11" name="Picture 10">
            <a:extLst>
              <a:ext uri="{FF2B5EF4-FFF2-40B4-BE49-F238E27FC236}">
                <a16:creationId xmlns:a16="http://schemas.microsoft.com/office/drawing/2014/main" id="{34C6A192-368B-9F30-FC2C-F74CE3BE1A93}"/>
              </a:ext>
            </a:extLst>
          </p:cNvPr>
          <p:cNvPicPr>
            <a:picLocks noChangeAspect="1"/>
          </p:cNvPicPr>
          <p:nvPr/>
        </p:nvPicPr>
        <p:blipFill>
          <a:blip r:embed="rId4"/>
          <a:stretch>
            <a:fillRect/>
          </a:stretch>
        </p:blipFill>
        <p:spPr>
          <a:xfrm>
            <a:off x="10370700" y="4659912"/>
            <a:ext cx="8000744" cy="4419048"/>
          </a:xfrm>
          <a:prstGeom prst="rect">
            <a:avLst/>
          </a:prstGeom>
        </p:spPr>
      </p:pic>
      <p:sp>
        <p:nvSpPr>
          <p:cNvPr id="15" name="TextBox 14">
            <a:extLst>
              <a:ext uri="{FF2B5EF4-FFF2-40B4-BE49-F238E27FC236}">
                <a16:creationId xmlns:a16="http://schemas.microsoft.com/office/drawing/2014/main" id="{2D306607-52F2-7922-40B7-9A6A9FF78603}"/>
              </a:ext>
            </a:extLst>
          </p:cNvPr>
          <p:cNvSpPr txBox="1"/>
          <p:nvPr/>
        </p:nvSpPr>
        <p:spPr>
          <a:xfrm>
            <a:off x="10668803" y="6911745"/>
            <a:ext cx="444783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rPr>
              <a:t>Russia invasion of Ukraine</a:t>
            </a:r>
          </a:p>
        </p:txBody>
      </p:sp>
      <p:sp>
        <p:nvSpPr>
          <p:cNvPr id="17" name="Oval 16">
            <a:extLst>
              <a:ext uri="{FF2B5EF4-FFF2-40B4-BE49-F238E27FC236}">
                <a16:creationId xmlns:a16="http://schemas.microsoft.com/office/drawing/2014/main" id="{2E74478E-5CA7-B53C-4789-1ADD4DCB696E}"/>
              </a:ext>
            </a:extLst>
          </p:cNvPr>
          <p:cNvSpPr/>
          <p:nvPr/>
        </p:nvSpPr>
        <p:spPr>
          <a:xfrm>
            <a:off x="11342412" y="5231178"/>
            <a:ext cx="422031" cy="457200"/>
          </a:xfrm>
          <a:prstGeom prst="ellipse">
            <a:avLst/>
          </a:prstGeom>
          <a:noFill/>
          <a:ln w="285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cxnSp>
        <p:nvCxnSpPr>
          <p:cNvPr id="19" name="Straight Arrow Connector 18">
            <a:extLst>
              <a:ext uri="{FF2B5EF4-FFF2-40B4-BE49-F238E27FC236}">
                <a16:creationId xmlns:a16="http://schemas.microsoft.com/office/drawing/2014/main" id="{C06636F6-64A7-E847-A83F-95F67BA38249}"/>
              </a:ext>
            </a:extLst>
          </p:cNvPr>
          <p:cNvCxnSpPr>
            <a:cxnSpLocks/>
          </p:cNvCxnSpPr>
          <p:nvPr/>
        </p:nvCxnSpPr>
        <p:spPr>
          <a:xfrm flipV="1">
            <a:off x="11553427" y="5865316"/>
            <a:ext cx="0" cy="991190"/>
          </a:xfrm>
          <a:prstGeom prst="straightConnector1">
            <a:avLst/>
          </a:prstGeom>
          <a:noFill/>
          <a:ln w="317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1905528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Markets Tend to Look Past Geopolitical Events</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48</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aphicFrame>
        <p:nvGraphicFramePr>
          <p:cNvPr id="3" name="Object 2">
            <a:extLst>
              <a:ext uri="{FF2B5EF4-FFF2-40B4-BE49-F238E27FC236}">
                <a16:creationId xmlns:a16="http://schemas.microsoft.com/office/drawing/2014/main" id="{1DF4A69A-259B-679C-39CC-A7F4088DBB5B}"/>
              </a:ext>
            </a:extLst>
          </p:cNvPr>
          <p:cNvGraphicFramePr>
            <a:graphicFrameLocks noChangeAspect="1"/>
          </p:cNvGraphicFramePr>
          <p:nvPr/>
        </p:nvGraphicFramePr>
        <p:xfrm>
          <a:off x="2290362" y="4637365"/>
          <a:ext cx="8009612" cy="4438283"/>
        </p:xfrm>
        <a:graphic>
          <a:graphicData uri="http://schemas.openxmlformats.org/presentationml/2006/ole">
            <mc:AlternateContent xmlns:mc="http://schemas.openxmlformats.org/markup-compatibility/2006">
              <mc:Choice xmlns:v="urn:schemas-microsoft-com:vml" Requires="v">
                <p:oleObj name="ActiveGraph" r:id="rId3" imgW="5895957" imgH="3267009" progId="FDSCHART.FDSChartCtrlUnicode.1">
                  <p:embed/>
                </p:oleObj>
              </mc:Choice>
              <mc:Fallback>
                <p:oleObj name="ActiveGraph" r:id="rId3" imgW="5895957" imgH="3267009" progId="FDSCHART.FDSChartCtrlUnicode.1">
                  <p:embed/>
                  <p:pic>
                    <p:nvPicPr>
                      <p:cNvPr id="3" name="Object 2">
                        <a:extLst>
                          <a:ext uri="{FF2B5EF4-FFF2-40B4-BE49-F238E27FC236}">
                            <a16:creationId xmlns:a16="http://schemas.microsoft.com/office/drawing/2014/main" id="{1DF4A69A-259B-679C-39CC-A7F4088DB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362" y="4637365"/>
                        <a:ext cx="8009612" cy="4438283"/>
                      </a:xfrm>
                      <a:prstGeom prst="rect">
                        <a:avLst/>
                      </a:prstGeom>
                      <a:solidFill>
                        <a:srgbClr val="FFFFFF"/>
                      </a:solidFill>
                      <a:ln w="9525">
                        <a:solidFill>
                          <a:srgbClr val="000000"/>
                        </a:solidFill>
                        <a:miter lim="800000"/>
                        <a:headEnd/>
                        <a:tailEnd/>
                      </a:ln>
                      <a:effectLst/>
                    </p:spPr>
                  </p:pic>
                </p:oleObj>
              </mc:Fallback>
            </mc:AlternateContent>
          </a:graphicData>
        </a:graphic>
      </p:graphicFrame>
      <p:pic>
        <p:nvPicPr>
          <p:cNvPr id="5" name="Picture 4">
            <a:extLst>
              <a:ext uri="{FF2B5EF4-FFF2-40B4-BE49-F238E27FC236}">
                <a16:creationId xmlns:a16="http://schemas.microsoft.com/office/drawing/2014/main" id="{9583C35F-E434-6FEB-3950-00A6A762F81D}"/>
              </a:ext>
            </a:extLst>
          </p:cNvPr>
          <p:cNvPicPr>
            <a:picLocks noChangeAspect="1"/>
          </p:cNvPicPr>
          <p:nvPr/>
        </p:nvPicPr>
        <p:blipFill>
          <a:blip r:embed="rId5"/>
          <a:stretch>
            <a:fillRect/>
          </a:stretch>
        </p:blipFill>
        <p:spPr>
          <a:xfrm>
            <a:off x="10444200" y="4637365"/>
            <a:ext cx="7991403" cy="4438283"/>
          </a:xfrm>
          <a:prstGeom prst="rect">
            <a:avLst/>
          </a:prstGeom>
        </p:spPr>
      </p:pic>
      <p:sp>
        <p:nvSpPr>
          <p:cNvPr id="7" name="Oval 6">
            <a:extLst>
              <a:ext uri="{FF2B5EF4-FFF2-40B4-BE49-F238E27FC236}">
                <a16:creationId xmlns:a16="http://schemas.microsoft.com/office/drawing/2014/main" id="{8201B895-FBD1-EA97-7E9F-E733204E2002}"/>
              </a:ext>
            </a:extLst>
          </p:cNvPr>
          <p:cNvSpPr/>
          <p:nvPr/>
        </p:nvSpPr>
        <p:spPr>
          <a:xfrm>
            <a:off x="16318523" y="6311381"/>
            <a:ext cx="422031" cy="457200"/>
          </a:xfrm>
          <a:prstGeom prst="ellipse">
            <a:avLst/>
          </a:prstGeom>
          <a:noFill/>
          <a:ln w="285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8" name="Oval 7">
            <a:extLst>
              <a:ext uri="{FF2B5EF4-FFF2-40B4-BE49-F238E27FC236}">
                <a16:creationId xmlns:a16="http://schemas.microsoft.com/office/drawing/2014/main" id="{B80961C8-266C-83DE-A8DD-2EF26CC99411}"/>
              </a:ext>
            </a:extLst>
          </p:cNvPr>
          <p:cNvSpPr/>
          <p:nvPr/>
        </p:nvSpPr>
        <p:spPr>
          <a:xfrm>
            <a:off x="8176846" y="6402664"/>
            <a:ext cx="422031" cy="457200"/>
          </a:xfrm>
          <a:prstGeom prst="ellipse">
            <a:avLst/>
          </a:prstGeom>
          <a:noFill/>
          <a:ln w="285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2" name="TextBox 11">
            <a:extLst>
              <a:ext uri="{FF2B5EF4-FFF2-40B4-BE49-F238E27FC236}">
                <a16:creationId xmlns:a16="http://schemas.microsoft.com/office/drawing/2014/main" id="{61F85C3F-5C26-1EAD-8A43-4BDB13E96BEF}"/>
              </a:ext>
            </a:extLst>
          </p:cNvPr>
          <p:cNvSpPr txBox="1"/>
          <p:nvPr/>
        </p:nvSpPr>
        <p:spPr>
          <a:xfrm>
            <a:off x="11798577" y="5890753"/>
            <a:ext cx="44478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rPr>
              <a:t>Hamas attack on Israel</a:t>
            </a:r>
          </a:p>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endParaRPr>
          </a:p>
        </p:txBody>
      </p:sp>
      <p:sp>
        <p:nvSpPr>
          <p:cNvPr id="13" name="TextBox 12">
            <a:extLst>
              <a:ext uri="{FF2B5EF4-FFF2-40B4-BE49-F238E27FC236}">
                <a16:creationId xmlns:a16="http://schemas.microsoft.com/office/drawing/2014/main" id="{4A2AFD51-778D-FF93-6564-C16550B45C84}"/>
              </a:ext>
            </a:extLst>
          </p:cNvPr>
          <p:cNvSpPr txBox="1"/>
          <p:nvPr/>
        </p:nvSpPr>
        <p:spPr>
          <a:xfrm>
            <a:off x="5467461" y="7369218"/>
            <a:ext cx="44478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rPr>
              <a:t>Hamas attack on Israel</a:t>
            </a:r>
          </a:p>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Inter" panose="02000503000000020004" pitchFamily="2" charset="0"/>
              <a:ea typeface="Inter" panose="02000503000000020004" pitchFamily="2" charset="0"/>
              <a:sym typeface="Helvetica Neue"/>
            </a:endParaRPr>
          </a:p>
        </p:txBody>
      </p:sp>
      <p:cxnSp>
        <p:nvCxnSpPr>
          <p:cNvPr id="14" name="Straight Arrow Connector 13">
            <a:extLst>
              <a:ext uri="{FF2B5EF4-FFF2-40B4-BE49-F238E27FC236}">
                <a16:creationId xmlns:a16="http://schemas.microsoft.com/office/drawing/2014/main" id="{E58407C4-E3FF-F83C-FF4A-2F8512A18A04}"/>
              </a:ext>
            </a:extLst>
          </p:cNvPr>
          <p:cNvCxnSpPr>
            <a:cxnSpLocks/>
          </p:cNvCxnSpPr>
          <p:nvPr/>
        </p:nvCxnSpPr>
        <p:spPr>
          <a:xfrm>
            <a:off x="15738231" y="6311381"/>
            <a:ext cx="468906" cy="134577"/>
          </a:xfrm>
          <a:prstGeom prst="straightConnector1">
            <a:avLst/>
          </a:prstGeom>
          <a:noFill/>
          <a:ln w="317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DDD30F08-77E4-F5CA-E290-4A036D1A0A93}"/>
              </a:ext>
            </a:extLst>
          </p:cNvPr>
          <p:cNvCxnSpPr>
            <a:cxnSpLocks/>
          </p:cNvCxnSpPr>
          <p:nvPr/>
        </p:nvCxnSpPr>
        <p:spPr>
          <a:xfrm flipV="1">
            <a:off x="8387861" y="6957340"/>
            <a:ext cx="0" cy="411878"/>
          </a:xfrm>
          <a:prstGeom prst="straightConnector1">
            <a:avLst/>
          </a:prstGeom>
          <a:noFill/>
          <a:ln w="317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708097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for Good Reason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5</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pSp>
        <p:nvGrpSpPr>
          <p:cNvPr id="11" name="Group 10">
            <a:extLst>
              <a:ext uri="{FF2B5EF4-FFF2-40B4-BE49-F238E27FC236}">
                <a16:creationId xmlns:a16="http://schemas.microsoft.com/office/drawing/2014/main" id="{1C5C99D1-E01E-6583-D53C-E7017CDE5D8F}"/>
              </a:ext>
            </a:extLst>
          </p:cNvPr>
          <p:cNvGrpSpPr/>
          <p:nvPr/>
        </p:nvGrpSpPr>
        <p:grpSpPr>
          <a:xfrm>
            <a:off x="9333369" y="12570067"/>
            <a:ext cx="2222607" cy="318036"/>
            <a:chOff x="9071191" y="12883502"/>
            <a:chExt cx="2222607" cy="318036"/>
          </a:xfrm>
        </p:grpSpPr>
        <p:sp>
          <p:nvSpPr>
            <p:cNvPr id="4" name="Rectangle 3">
              <a:extLst>
                <a:ext uri="{FF2B5EF4-FFF2-40B4-BE49-F238E27FC236}">
                  <a16:creationId xmlns:a16="http://schemas.microsoft.com/office/drawing/2014/main" id="{AB8C04E5-1AA0-70A5-6869-AEB7ABFD3049}"/>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0" name="TextBox 9">
              <a:extLst>
                <a:ext uri="{FF2B5EF4-FFF2-40B4-BE49-F238E27FC236}">
                  <a16:creationId xmlns:a16="http://schemas.microsoft.com/office/drawing/2014/main" id="{E7E81084-A484-CDF6-1C1E-9CCDC6B97B0D}"/>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12" name="Picture 11">
            <a:extLst>
              <a:ext uri="{FF2B5EF4-FFF2-40B4-BE49-F238E27FC236}">
                <a16:creationId xmlns:a16="http://schemas.microsoft.com/office/drawing/2014/main" id="{5B5FCF44-9E9D-D24A-831A-D4E4437BEF24}"/>
              </a:ext>
            </a:extLst>
          </p:cNvPr>
          <p:cNvPicPr>
            <a:picLocks noChangeAspect="1"/>
          </p:cNvPicPr>
          <p:nvPr/>
        </p:nvPicPr>
        <p:blipFill>
          <a:blip r:embed="rId3"/>
          <a:stretch>
            <a:fillRect/>
          </a:stretch>
        </p:blipFill>
        <p:spPr>
          <a:xfrm>
            <a:off x="10444673" y="4652321"/>
            <a:ext cx="7953048" cy="4411357"/>
          </a:xfrm>
          <a:prstGeom prst="rect">
            <a:avLst/>
          </a:prstGeom>
        </p:spPr>
      </p:pic>
      <p:pic>
        <p:nvPicPr>
          <p:cNvPr id="13" name="Picture 12">
            <a:extLst>
              <a:ext uri="{FF2B5EF4-FFF2-40B4-BE49-F238E27FC236}">
                <a16:creationId xmlns:a16="http://schemas.microsoft.com/office/drawing/2014/main" id="{CC61A9FC-0851-50E6-6422-BEA9247C85BF}"/>
              </a:ext>
            </a:extLst>
          </p:cNvPr>
          <p:cNvPicPr>
            <a:picLocks noChangeAspect="1"/>
          </p:cNvPicPr>
          <p:nvPr/>
        </p:nvPicPr>
        <p:blipFill>
          <a:blip r:embed="rId4"/>
          <a:stretch>
            <a:fillRect/>
          </a:stretch>
        </p:blipFill>
        <p:spPr>
          <a:xfrm>
            <a:off x="2281187" y="4652321"/>
            <a:ext cx="7911276" cy="4411357"/>
          </a:xfrm>
          <a:prstGeom prst="rect">
            <a:avLst/>
          </a:prstGeom>
        </p:spPr>
      </p:pic>
    </p:spTree>
    <p:extLst>
      <p:ext uri="{BB962C8B-B14F-4D97-AF65-F5344CB8AC3E}">
        <p14:creationId xmlns:p14="http://schemas.microsoft.com/office/powerpoint/2010/main" val="35313909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And for Good Reason</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6</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pSp>
        <p:nvGrpSpPr>
          <p:cNvPr id="11" name="Group 10">
            <a:extLst>
              <a:ext uri="{FF2B5EF4-FFF2-40B4-BE49-F238E27FC236}">
                <a16:creationId xmlns:a16="http://schemas.microsoft.com/office/drawing/2014/main" id="{1C5C99D1-E01E-6583-D53C-E7017CDE5D8F}"/>
              </a:ext>
            </a:extLst>
          </p:cNvPr>
          <p:cNvGrpSpPr/>
          <p:nvPr/>
        </p:nvGrpSpPr>
        <p:grpSpPr>
          <a:xfrm>
            <a:off x="11080697" y="12883502"/>
            <a:ext cx="2222607" cy="318036"/>
            <a:chOff x="9071191" y="12883502"/>
            <a:chExt cx="2222607" cy="318036"/>
          </a:xfrm>
        </p:grpSpPr>
        <p:sp>
          <p:nvSpPr>
            <p:cNvPr id="4" name="Rectangle 3">
              <a:extLst>
                <a:ext uri="{FF2B5EF4-FFF2-40B4-BE49-F238E27FC236}">
                  <a16:creationId xmlns:a16="http://schemas.microsoft.com/office/drawing/2014/main" id="{AB8C04E5-1AA0-70A5-6869-AEB7ABFD3049}"/>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0" name="TextBox 9">
              <a:extLst>
                <a:ext uri="{FF2B5EF4-FFF2-40B4-BE49-F238E27FC236}">
                  <a16:creationId xmlns:a16="http://schemas.microsoft.com/office/drawing/2014/main" id="{E7E81084-A484-CDF6-1C1E-9CCDC6B97B0D}"/>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5" name="Picture 4">
            <a:extLst>
              <a:ext uri="{FF2B5EF4-FFF2-40B4-BE49-F238E27FC236}">
                <a16:creationId xmlns:a16="http://schemas.microsoft.com/office/drawing/2014/main" id="{A1293477-4180-75BA-F6CD-B56E5A60D4E6}"/>
              </a:ext>
            </a:extLst>
          </p:cNvPr>
          <p:cNvPicPr>
            <a:picLocks noChangeAspect="1"/>
          </p:cNvPicPr>
          <p:nvPr/>
        </p:nvPicPr>
        <p:blipFill>
          <a:blip r:embed="rId3"/>
          <a:stretch>
            <a:fillRect/>
          </a:stretch>
        </p:blipFill>
        <p:spPr>
          <a:xfrm>
            <a:off x="2595874" y="2363882"/>
            <a:ext cx="7571427" cy="4263253"/>
          </a:xfrm>
          <a:prstGeom prst="rect">
            <a:avLst/>
          </a:prstGeom>
        </p:spPr>
      </p:pic>
      <p:pic>
        <p:nvPicPr>
          <p:cNvPr id="8" name="Picture 7">
            <a:extLst>
              <a:ext uri="{FF2B5EF4-FFF2-40B4-BE49-F238E27FC236}">
                <a16:creationId xmlns:a16="http://schemas.microsoft.com/office/drawing/2014/main" id="{5315CB8B-C3E5-216E-1D15-0E40D3719119}"/>
              </a:ext>
            </a:extLst>
          </p:cNvPr>
          <p:cNvPicPr>
            <a:picLocks noChangeAspect="1"/>
          </p:cNvPicPr>
          <p:nvPr/>
        </p:nvPicPr>
        <p:blipFill>
          <a:blip r:embed="rId4"/>
          <a:stretch>
            <a:fillRect/>
          </a:stretch>
        </p:blipFill>
        <p:spPr>
          <a:xfrm>
            <a:off x="10725398" y="4781809"/>
            <a:ext cx="7571428" cy="4152381"/>
          </a:xfrm>
          <a:prstGeom prst="rect">
            <a:avLst/>
          </a:prstGeom>
        </p:spPr>
      </p:pic>
      <p:pic>
        <p:nvPicPr>
          <p:cNvPr id="6" name="Picture 5">
            <a:extLst>
              <a:ext uri="{FF2B5EF4-FFF2-40B4-BE49-F238E27FC236}">
                <a16:creationId xmlns:a16="http://schemas.microsoft.com/office/drawing/2014/main" id="{0BBE3BC1-A97B-D536-045F-42C1856CD90B}"/>
              </a:ext>
            </a:extLst>
          </p:cNvPr>
          <p:cNvPicPr>
            <a:picLocks noChangeAspect="1"/>
          </p:cNvPicPr>
          <p:nvPr/>
        </p:nvPicPr>
        <p:blipFill>
          <a:blip r:embed="rId5"/>
          <a:stretch>
            <a:fillRect/>
          </a:stretch>
        </p:blipFill>
        <p:spPr>
          <a:xfrm>
            <a:off x="2595873" y="7244360"/>
            <a:ext cx="7571428" cy="4152381"/>
          </a:xfrm>
          <a:prstGeom prst="rect">
            <a:avLst/>
          </a:prstGeom>
        </p:spPr>
      </p:pic>
    </p:spTree>
    <p:extLst>
      <p:ext uri="{BB962C8B-B14F-4D97-AF65-F5344CB8AC3E}">
        <p14:creationId xmlns:p14="http://schemas.microsoft.com/office/powerpoint/2010/main" val="13556170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But the US Economy Powered Through</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7</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pSp>
        <p:nvGrpSpPr>
          <p:cNvPr id="11" name="Group 10">
            <a:extLst>
              <a:ext uri="{FF2B5EF4-FFF2-40B4-BE49-F238E27FC236}">
                <a16:creationId xmlns:a16="http://schemas.microsoft.com/office/drawing/2014/main" id="{1C5C99D1-E01E-6583-D53C-E7017CDE5D8F}"/>
              </a:ext>
            </a:extLst>
          </p:cNvPr>
          <p:cNvGrpSpPr/>
          <p:nvPr/>
        </p:nvGrpSpPr>
        <p:grpSpPr>
          <a:xfrm>
            <a:off x="11080697" y="12883502"/>
            <a:ext cx="2222607" cy="318036"/>
            <a:chOff x="9071191" y="12883502"/>
            <a:chExt cx="2222607" cy="318036"/>
          </a:xfrm>
        </p:grpSpPr>
        <p:sp>
          <p:nvSpPr>
            <p:cNvPr id="4" name="Rectangle 3">
              <a:extLst>
                <a:ext uri="{FF2B5EF4-FFF2-40B4-BE49-F238E27FC236}">
                  <a16:creationId xmlns:a16="http://schemas.microsoft.com/office/drawing/2014/main" id="{AB8C04E5-1AA0-70A5-6869-AEB7ABFD3049}"/>
                </a:ext>
              </a:extLst>
            </p:cNvPr>
            <p:cNvSpPr/>
            <p:nvPr/>
          </p:nvSpPr>
          <p:spPr>
            <a:xfrm>
              <a:off x="9071191" y="12945107"/>
              <a:ext cx="219995" cy="219995"/>
            </a:xfrm>
            <a:prstGeom prst="rect">
              <a:avLst/>
            </a:prstGeom>
            <a:solidFill>
              <a:srgbClr val="D4D4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72730"/>
                </a:solidFill>
                <a:effectLst/>
                <a:uLnTx/>
                <a:uFillTx/>
                <a:latin typeface="Helvetica Neue"/>
                <a:ea typeface="+mn-ea"/>
                <a:cs typeface="+mn-cs"/>
                <a:sym typeface="Helvetica Neue"/>
              </a:endParaRPr>
            </a:p>
          </p:txBody>
        </p:sp>
        <p:sp>
          <p:nvSpPr>
            <p:cNvPr id="10" name="TextBox 9">
              <a:extLst>
                <a:ext uri="{FF2B5EF4-FFF2-40B4-BE49-F238E27FC236}">
                  <a16:creationId xmlns:a16="http://schemas.microsoft.com/office/drawing/2014/main" id="{E7E81084-A484-CDF6-1C1E-9CCDC6B97B0D}"/>
                </a:ext>
              </a:extLst>
            </p:cNvPr>
            <p:cNvSpPr txBox="1"/>
            <p:nvPr/>
          </p:nvSpPr>
          <p:spPr>
            <a:xfrm>
              <a:off x="9383017" y="12883502"/>
              <a:ext cx="191078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72730"/>
                  </a:solidFill>
                  <a:effectLst/>
                  <a:uLnTx/>
                  <a:uFillTx/>
                  <a:latin typeface="Inter" panose="02000503000000020004" pitchFamily="2" charset="0"/>
                  <a:ea typeface="Inter" panose="02000503000000020004" pitchFamily="2" charset="0"/>
                  <a:cs typeface="Inter" panose="02000503000000020004" pitchFamily="2" charset="0"/>
                  <a:sym typeface="Helvetica Neue"/>
                </a:rPr>
                <a:t>Recessionary Period</a:t>
              </a:r>
            </a:p>
          </p:txBody>
        </p:sp>
      </p:grpSp>
      <p:pic>
        <p:nvPicPr>
          <p:cNvPr id="5" name="Picture 4">
            <a:extLst>
              <a:ext uri="{FF2B5EF4-FFF2-40B4-BE49-F238E27FC236}">
                <a16:creationId xmlns:a16="http://schemas.microsoft.com/office/drawing/2014/main" id="{89E737A9-B0F9-EA68-CCAF-362DB281AE80}"/>
              </a:ext>
            </a:extLst>
          </p:cNvPr>
          <p:cNvPicPr>
            <a:picLocks noChangeAspect="1"/>
          </p:cNvPicPr>
          <p:nvPr/>
        </p:nvPicPr>
        <p:blipFill>
          <a:blip r:embed="rId3"/>
          <a:stretch>
            <a:fillRect/>
          </a:stretch>
        </p:blipFill>
        <p:spPr>
          <a:xfrm>
            <a:off x="2294607" y="4839030"/>
            <a:ext cx="7891128" cy="4326101"/>
          </a:xfrm>
          <a:prstGeom prst="rect">
            <a:avLst/>
          </a:prstGeom>
        </p:spPr>
      </p:pic>
      <p:pic>
        <p:nvPicPr>
          <p:cNvPr id="7" name="Picture 6">
            <a:extLst>
              <a:ext uri="{FF2B5EF4-FFF2-40B4-BE49-F238E27FC236}">
                <a16:creationId xmlns:a16="http://schemas.microsoft.com/office/drawing/2014/main" id="{9A8F1D4F-64A0-3133-9B4D-0221289D4E98}"/>
              </a:ext>
            </a:extLst>
          </p:cNvPr>
          <p:cNvPicPr>
            <a:picLocks noChangeAspect="1"/>
          </p:cNvPicPr>
          <p:nvPr/>
        </p:nvPicPr>
        <p:blipFill>
          <a:blip r:embed="rId4"/>
          <a:stretch>
            <a:fillRect/>
          </a:stretch>
        </p:blipFill>
        <p:spPr>
          <a:xfrm>
            <a:off x="10442565" y="4839031"/>
            <a:ext cx="7891128" cy="4326101"/>
          </a:xfrm>
          <a:prstGeom prst="rect">
            <a:avLst/>
          </a:prstGeom>
        </p:spPr>
      </p:pic>
    </p:spTree>
    <p:extLst>
      <p:ext uri="{BB962C8B-B14F-4D97-AF65-F5344CB8AC3E}">
        <p14:creationId xmlns:p14="http://schemas.microsoft.com/office/powerpoint/2010/main" val="962313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But the US Economy Powered Through</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8</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CNBC, Reuters, FactSet. </a:t>
            </a:r>
          </a:p>
        </p:txBody>
      </p:sp>
      <p:pic>
        <p:nvPicPr>
          <p:cNvPr id="3" name="Picture 2">
            <a:extLst>
              <a:ext uri="{FF2B5EF4-FFF2-40B4-BE49-F238E27FC236}">
                <a16:creationId xmlns:a16="http://schemas.microsoft.com/office/drawing/2014/main" id="{3ECF5CD9-F231-AF94-03EB-EF81494A124B}"/>
              </a:ext>
            </a:extLst>
          </p:cNvPr>
          <p:cNvPicPr>
            <a:picLocks noChangeAspect="1"/>
          </p:cNvPicPr>
          <p:nvPr/>
        </p:nvPicPr>
        <p:blipFill>
          <a:blip r:embed="rId3"/>
          <a:stretch>
            <a:fillRect/>
          </a:stretch>
        </p:blipFill>
        <p:spPr>
          <a:xfrm>
            <a:off x="10419168" y="4678579"/>
            <a:ext cx="7959624" cy="4358842"/>
          </a:xfrm>
          <a:prstGeom prst="rect">
            <a:avLst/>
          </a:prstGeom>
        </p:spPr>
      </p:pic>
      <p:pic>
        <p:nvPicPr>
          <p:cNvPr id="8" name="Picture 7">
            <a:extLst>
              <a:ext uri="{FF2B5EF4-FFF2-40B4-BE49-F238E27FC236}">
                <a16:creationId xmlns:a16="http://schemas.microsoft.com/office/drawing/2014/main" id="{880B909B-02C1-B117-8171-A8110FA4A31F}"/>
              </a:ext>
            </a:extLst>
          </p:cNvPr>
          <p:cNvPicPr>
            <a:picLocks noChangeAspect="1"/>
          </p:cNvPicPr>
          <p:nvPr/>
        </p:nvPicPr>
        <p:blipFill>
          <a:blip r:embed="rId4"/>
          <a:stretch>
            <a:fillRect/>
          </a:stretch>
        </p:blipFill>
        <p:spPr>
          <a:xfrm>
            <a:off x="2652885" y="3995418"/>
            <a:ext cx="7151174" cy="1957949"/>
          </a:xfrm>
          <a:prstGeom prst="rect">
            <a:avLst/>
          </a:prstGeom>
        </p:spPr>
      </p:pic>
      <p:pic>
        <p:nvPicPr>
          <p:cNvPr id="12" name="Picture 11">
            <a:extLst>
              <a:ext uri="{FF2B5EF4-FFF2-40B4-BE49-F238E27FC236}">
                <a16:creationId xmlns:a16="http://schemas.microsoft.com/office/drawing/2014/main" id="{88BDDD60-26CD-BBEC-F10E-91A48D905A0A}"/>
              </a:ext>
            </a:extLst>
          </p:cNvPr>
          <p:cNvPicPr>
            <a:picLocks noChangeAspect="1"/>
          </p:cNvPicPr>
          <p:nvPr/>
        </p:nvPicPr>
        <p:blipFill>
          <a:blip r:embed="rId5"/>
          <a:stretch>
            <a:fillRect/>
          </a:stretch>
        </p:blipFill>
        <p:spPr>
          <a:xfrm>
            <a:off x="2652885" y="7762634"/>
            <a:ext cx="7151174" cy="1580370"/>
          </a:xfrm>
          <a:prstGeom prst="rect">
            <a:avLst/>
          </a:prstGeom>
        </p:spPr>
      </p:pic>
    </p:spTree>
    <p:extLst>
      <p:ext uri="{BB962C8B-B14F-4D97-AF65-F5344CB8AC3E}">
        <p14:creationId xmlns:p14="http://schemas.microsoft.com/office/powerpoint/2010/main" val="21302092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ox background">
            <a:extLst>
              <a:ext uri="{FF2B5EF4-FFF2-40B4-BE49-F238E27FC236}">
                <a16:creationId xmlns:a16="http://schemas.microsoft.com/office/drawing/2014/main" id="{B289E1D5-48DB-DC55-480A-180D75702A19}"/>
              </a:ext>
            </a:extLst>
          </p:cNvPr>
          <p:cNvSpPr/>
          <p:nvPr/>
        </p:nvSpPr>
        <p:spPr>
          <a:xfrm>
            <a:off x="2037776" y="2208387"/>
            <a:ext cx="16542054" cy="9587872"/>
          </a:xfrm>
          <a:prstGeom prst="roundRect">
            <a:avLst>
              <a:gd name="adj" fmla="val 3407"/>
            </a:avLst>
          </a:prstGeom>
          <a:solidFill>
            <a:srgbClr val="FFFFFF"/>
          </a:solidFill>
          <a:ln w="12700">
            <a:miter lim="400000"/>
          </a:ln>
          <a:effectLst>
            <a:outerShdw blurRad="254000" dist="25400" dir="5400000" rotWithShape="0">
              <a:srgbClr val="535353">
                <a:alpha val="20000"/>
              </a:srgbClr>
            </a:outerShdw>
          </a:effectLst>
        </p:spPr>
        <p:txBody>
          <a:bodyPr tIns="91440" bIns="91440"/>
          <a:lstStyle/>
          <a:p>
            <a:pPr marL="0" marR="0" lvl="0" indent="0" algn="ctr" defTabSz="1828800" rtl="0" eaLnBrk="1" fontAlgn="auto" latinLnBrk="0" hangingPunct="0">
              <a:lnSpc>
                <a:spcPct val="120000"/>
              </a:lnSpc>
              <a:spcBef>
                <a:spcPts val="0"/>
              </a:spcBef>
              <a:spcAft>
                <a:spcPts val="0"/>
              </a:spcAft>
              <a:buClrTx/>
              <a:buSzTx/>
              <a:buFontTx/>
              <a:buNone/>
              <a:tabLst/>
              <a:defRPr sz="1600">
                <a:solidFill>
                  <a:srgbClr val="FFFFFF"/>
                </a:solidFill>
                <a:latin typeface="Inter Regular"/>
                <a:ea typeface="Inter Regular"/>
                <a:cs typeface="Inter Regular"/>
                <a:sym typeface="Inter Regular"/>
              </a:defRPr>
            </a:pPr>
            <a:endParaRPr kumimoji="0" sz="1600" b="0" i="0" u="none" strike="noStrike" kern="0" cap="none" spc="0" normalizeH="0" baseline="0" noProof="0" dirty="0">
              <a:ln>
                <a:noFill/>
              </a:ln>
              <a:solidFill>
                <a:srgbClr val="FFFFFF"/>
              </a:solidFill>
              <a:effectLst/>
              <a:uLnTx/>
              <a:uFillTx/>
              <a:latin typeface="Inter Regular"/>
              <a:ea typeface="Inter Regular"/>
              <a:sym typeface="Inter Regular"/>
            </a:endParaRPr>
          </a:p>
        </p:txBody>
      </p:sp>
      <p:sp>
        <p:nvSpPr>
          <p:cNvPr id="2" name="Title 1">
            <a:extLst>
              <a:ext uri="{FF2B5EF4-FFF2-40B4-BE49-F238E27FC236}">
                <a16:creationId xmlns:a16="http://schemas.microsoft.com/office/drawing/2014/main" id="{E9AF56DD-8217-52B4-9D79-829AE822C26C}"/>
              </a:ext>
            </a:extLst>
          </p:cNvPr>
          <p:cNvSpPr>
            <a:spLocks noGrp="1"/>
          </p:cNvSpPr>
          <p:nvPr>
            <p:ph type="title"/>
          </p:nvPr>
        </p:nvSpPr>
        <p:spPr>
          <a:xfrm>
            <a:off x="1949852" y="732223"/>
            <a:ext cx="20308450" cy="2057384"/>
          </a:xfrm>
        </p:spPr>
        <p:txBody>
          <a:bodyPr anchor="t">
            <a:normAutofit/>
          </a:bodyPr>
          <a:lstStyle/>
          <a:p>
            <a:pPr>
              <a:lnSpc>
                <a:spcPct val="100000"/>
              </a:lnSpc>
            </a:pPr>
            <a:r>
              <a:rPr lang="en-US" sz="5600" dirty="0"/>
              <a:t>The Resiliency of the US Market Always Astounds</a:t>
            </a:r>
            <a:endParaRPr lang="en-US" sz="5600" dirty="0">
              <a:solidFill>
                <a:schemeClr val="accent2"/>
              </a:solidFill>
            </a:endParaRPr>
          </a:p>
        </p:txBody>
      </p:sp>
      <p:sp>
        <p:nvSpPr>
          <p:cNvPr id="34" name="Slide Number">
            <a:extLst>
              <a:ext uri="{FF2B5EF4-FFF2-40B4-BE49-F238E27FC236}">
                <a16:creationId xmlns:a16="http://schemas.microsoft.com/office/drawing/2014/main" id="{17E66979-C5CB-D8C7-CC5E-8AADAB1D5768}"/>
              </a:ext>
            </a:extLst>
          </p:cNvPr>
          <p:cNvSpPr txBox="1">
            <a:spLocks noGrp="1"/>
          </p:cNvSpPr>
          <p:nvPr>
            <p:ph type="sldNum" sz="quarter" idx="2"/>
          </p:nvPr>
        </p:nvSpPr>
        <p:spPr>
          <a:xfrm>
            <a:off x="22146098" y="12796646"/>
            <a:ext cx="298476" cy="430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600" b="0" i="0" u="none" strike="noStrike" kern="0" cap="none" spc="0" normalizeH="0" baseline="0" noProof="0">
                <a:ln>
                  <a:noFill/>
                </a:ln>
                <a:solidFill>
                  <a:srgbClr val="000000"/>
                </a:solidFill>
                <a:effectLst/>
                <a:uLnTx/>
                <a:uFillTx/>
                <a:latin typeface="Inter Bold"/>
                <a:ea typeface="Inter Bold"/>
                <a:sym typeface="Inter Bold"/>
              </a:rPr>
              <a:pPr marL="0" marR="0" lvl="0" indent="0" algn="r" defTabSz="1828800" rtl="0" eaLnBrk="1" fontAlgn="auto" latinLnBrk="0" hangingPunct="0">
                <a:lnSpc>
                  <a:spcPct val="100000"/>
                </a:lnSpc>
                <a:spcBef>
                  <a:spcPts val="0"/>
                </a:spcBef>
                <a:spcAft>
                  <a:spcPts val="0"/>
                </a:spcAft>
                <a:buClrTx/>
                <a:buSzTx/>
                <a:buFontTx/>
                <a:buNone/>
                <a:tabLst/>
                <a:defRPr/>
              </a:pPr>
              <a:t>9</a:t>
            </a:fld>
            <a:endParaRPr kumimoji="0" sz="1600" b="0" i="0" u="none" strike="noStrike" kern="0" cap="none" spc="0" normalizeH="0" baseline="0" noProof="0" dirty="0">
              <a:ln>
                <a:noFill/>
              </a:ln>
              <a:solidFill>
                <a:srgbClr val="000000"/>
              </a:solidFill>
              <a:effectLst/>
              <a:uLnTx/>
              <a:uFillTx/>
              <a:latin typeface="Inter Bold"/>
              <a:ea typeface="Inter Bold"/>
              <a:sym typeface="Inter Bold"/>
            </a:endParaRPr>
          </a:p>
        </p:txBody>
      </p:sp>
      <p:sp>
        <p:nvSpPr>
          <p:cNvPr id="9" name="TextBox 8">
            <a:extLst>
              <a:ext uri="{FF2B5EF4-FFF2-40B4-BE49-F238E27FC236}">
                <a16:creationId xmlns:a16="http://schemas.microsoft.com/office/drawing/2014/main" id="{951631C3-CF42-42C1-E9DB-8EF84F4CBAD0}"/>
              </a:ext>
            </a:extLst>
          </p:cNvPr>
          <p:cNvSpPr txBox="1"/>
          <p:nvPr/>
        </p:nvSpPr>
        <p:spPr>
          <a:xfrm>
            <a:off x="16946086" y="12888103"/>
            <a:ext cx="4873272" cy="276999"/>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7A7A7"/>
                </a:solidFill>
                <a:effectLst/>
                <a:uLnTx/>
                <a:uFillTx/>
                <a:latin typeface="Inter Medium" panose="020B0502030000000004" pitchFamily="34" charset="0"/>
                <a:ea typeface="Inter Medium" panose="020B0502030000000004" pitchFamily="34" charset="0"/>
                <a:cs typeface="Inter Medium" panose="020B0502030000000004" pitchFamily="34" charset="0"/>
                <a:sym typeface="Arial"/>
              </a:rPr>
              <a:t>Source: FactSet. </a:t>
            </a:r>
          </a:p>
        </p:txBody>
      </p:sp>
      <p:grpSp>
        <p:nvGrpSpPr>
          <p:cNvPr id="26" name="Group 25">
            <a:extLst>
              <a:ext uri="{FF2B5EF4-FFF2-40B4-BE49-F238E27FC236}">
                <a16:creationId xmlns:a16="http://schemas.microsoft.com/office/drawing/2014/main" id="{47DAB5E5-4F66-02D8-1FDD-BEB95C72C8A3}"/>
              </a:ext>
            </a:extLst>
          </p:cNvPr>
          <p:cNvGrpSpPr/>
          <p:nvPr/>
        </p:nvGrpSpPr>
        <p:grpSpPr>
          <a:xfrm>
            <a:off x="3216068" y="3352525"/>
            <a:ext cx="14185469" cy="7880815"/>
            <a:chOff x="3216068" y="3352525"/>
            <a:chExt cx="14185469" cy="7880815"/>
          </a:xfrm>
        </p:grpSpPr>
        <p:pic>
          <p:nvPicPr>
            <p:cNvPr id="3" name="Picture 2">
              <a:extLst>
                <a:ext uri="{FF2B5EF4-FFF2-40B4-BE49-F238E27FC236}">
                  <a16:creationId xmlns:a16="http://schemas.microsoft.com/office/drawing/2014/main" id="{133418B1-8F27-2211-F47B-AF392B5BAC04}"/>
                </a:ext>
              </a:extLst>
            </p:cNvPr>
            <p:cNvPicPr>
              <a:picLocks noChangeAspect="1"/>
            </p:cNvPicPr>
            <p:nvPr/>
          </p:nvPicPr>
          <p:blipFill>
            <a:blip r:embed="rId3"/>
            <a:stretch>
              <a:fillRect/>
            </a:stretch>
          </p:blipFill>
          <p:spPr>
            <a:xfrm>
              <a:off x="3216068" y="3352525"/>
              <a:ext cx="14185469" cy="7880815"/>
            </a:xfrm>
            <a:prstGeom prst="rect">
              <a:avLst/>
            </a:prstGeom>
          </p:spPr>
        </p:pic>
        <p:pic>
          <p:nvPicPr>
            <p:cNvPr id="5" name="Picture 4">
              <a:extLst>
                <a:ext uri="{FF2B5EF4-FFF2-40B4-BE49-F238E27FC236}">
                  <a16:creationId xmlns:a16="http://schemas.microsoft.com/office/drawing/2014/main" id="{4C859946-5742-D1EF-0598-C0B88464F24E}"/>
                </a:ext>
              </a:extLst>
            </p:cNvPr>
            <p:cNvPicPr>
              <a:picLocks noChangeAspect="1"/>
            </p:cNvPicPr>
            <p:nvPr/>
          </p:nvPicPr>
          <p:blipFill>
            <a:blip r:embed="rId4"/>
            <a:stretch>
              <a:fillRect/>
            </a:stretch>
          </p:blipFill>
          <p:spPr>
            <a:xfrm>
              <a:off x="6471872" y="7455878"/>
              <a:ext cx="1127165" cy="589824"/>
            </a:xfrm>
            <a:prstGeom prst="rect">
              <a:avLst/>
            </a:prstGeom>
          </p:spPr>
        </p:pic>
        <p:pic>
          <p:nvPicPr>
            <p:cNvPr id="17" name="Picture 16">
              <a:extLst>
                <a:ext uri="{FF2B5EF4-FFF2-40B4-BE49-F238E27FC236}">
                  <a16:creationId xmlns:a16="http://schemas.microsoft.com/office/drawing/2014/main" id="{05C97733-A42B-F3AE-1CB6-3CAA9AE29BF8}"/>
                </a:ext>
              </a:extLst>
            </p:cNvPr>
            <p:cNvPicPr>
              <a:picLocks noChangeAspect="1"/>
            </p:cNvPicPr>
            <p:nvPr/>
          </p:nvPicPr>
          <p:blipFill>
            <a:blip r:embed="rId5"/>
            <a:stretch>
              <a:fillRect/>
            </a:stretch>
          </p:blipFill>
          <p:spPr>
            <a:xfrm>
              <a:off x="10288340" y="4412362"/>
              <a:ext cx="1909859" cy="1075532"/>
            </a:xfrm>
            <a:prstGeom prst="rect">
              <a:avLst/>
            </a:prstGeom>
          </p:spPr>
        </p:pic>
        <p:pic>
          <p:nvPicPr>
            <p:cNvPr id="19" name="Picture 18">
              <a:extLst>
                <a:ext uri="{FF2B5EF4-FFF2-40B4-BE49-F238E27FC236}">
                  <a16:creationId xmlns:a16="http://schemas.microsoft.com/office/drawing/2014/main" id="{5989FDD9-A418-CE65-3390-231B8444510C}"/>
                </a:ext>
              </a:extLst>
            </p:cNvPr>
            <p:cNvPicPr>
              <a:picLocks noChangeAspect="1"/>
            </p:cNvPicPr>
            <p:nvPr/>
          </p:nvPicPr>
          <p:blipFill>
            <a:blip r:embed="rId6"/>
            <a:stretch>
              <a:fillRect/>
            </a:stretch>
          </p:blipFill>
          <p:spPr>
            <a:xfrm>
              <a:off x="10619594" y="7421093"/>
              <a:ext cx="3761385" cy="1249218"/>
            </a:xfrm>
            <a:prstGeom prst="rect">
              <a:avLst/>
            </a:prstGeom>
          </p:spPr>
        </p:pic>
        <p:pic>
          <p:nvPicPr>
            <p:cNvPr id="24" name="Picture 23">
              <a:extLst>
                <a:ext uri="{FF2B5EF4-FFF2-40B4-BE49-F238E27FC236}">
                  <a16:creationId xmlns:a16="http://schemas.microsoft.com/office/drawing/2014/main" id="{D2FCA55F-5B70-AA15-E979-FA5A8EC4D618}"/>
                </a:ext>
              </a:extLst>
            </p:cNvPr>
            <p:cNvPicPr>
              <a:picLocks noChangeAspect="1"/>
            </p:cNvPicPr>
            <p:nvPr/>
          </p:nvPicPr>
          <p:blipFill>
            <a:blip r:embed="rId7"/>
            <a:stretch>
              <a:fillRect/>
            </a:stretch>
          </p:blipFill>
          <p:spPr>
            <a:xfrm>
              <a:off x="7662287" y="5761993"/>
              <a:ext cx="1851849" cy="1041665"/>
            </a:xfrm>
            <a:prstGeom prst="rect">
              <a:avLst/>
            </a:prstGeom>
          </p:spPr>
        </p:pic>
      </p:grpSp>
      <p:grpSp>
        <p:nvGrpSpPr>
          <p:cNvPr id="10" name="Group 9">
            <a:extLst>
              <a:ext uri="{FF2B5EF4-FFF2-40B4-BE49-F238E27FC236}">
                <a16:creationId xmlns:a16="http://schemas.microsoft.com/office/drawing/2014/main" id="{5855FC35-D5A3-8AEF-6573-36CE5DD97FAF}"/>
              </a:ext>
            </a:extLst>
          </p:cNvPr>
          <p:cNvGrpSpPr/>
          <p:nvPr/>
        </p:nvGrpSpPr>
        <p:grpSpPr>
          <a:xfrm>
            <a:off x="12823400" y="4206689"/>
            <a:ext cx="3183417" cy="1250445"/>
            <a:chOff x="12823400" y="4036700"/>
            <a:chExt cx="3183417" cy="1250445"/>
          </a:xfrm>
        </p:grpSpPr>
        <p:pic>
          <p:nvPicPr>
            <p:cNvPr id="6" name="Picture 5">
              <a:extLst>
                <a:ext uri="{FF2B5EF4-FFF2-40B4-BE49-F238E27FC236}">
                  <a16:creationId xmlns:a16="http://schemas.microsoft.com/office/drawing/2014/main" id="{93A37AA0-CE5A-0FEA-73CF-7DAF0454DDC4}"/>
                </a:ext>
              </a:extLst>
            </p:cNvPr>
            <p:cNvPicPr>
              <a:picLocks noChangeAspect="1"/>
            </p:cNvPicPr>
            <p:nvPr/>
          </p:nvPicPr>
          <p:blipFill>
            <a:blip r:embed="rId8"/>
            <a:stretch>
              <a:fillRect/>
            </a:stretch>
          </p:blipFill>
          <p:spPr>
            <a:xfrm>
              <a:off x="12823400" y="4613111"/>
              <a:ext cx="3183417" cy="674034"/>
            </a:xfrm>
            <a:prstGeom prst="rect">
              <a:avLst/>
            </a:prstGeom>
          </p:spPr>
        </p:pic>
        <p:pic>
          <p:nvPicPr>
            <p:cNvPr id="7" name="Picture 6">
              <a:extLst>
                <a:ext uri="{FF2B5EF4-FFF2-40B4-BE49-F238E27FC236}">
                  <a16:creationId xmlns:a16="http://schemas.microsoft.com/office/drawing/2014/main" id="{A2005D41-4CA7-80DB-EB1D-284F9A8C6D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15315" y="4036700"/>
              <a:ext cx="391502" cy="458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7612727"/>
      </p:ext>
    </p:extLst>
  </p:cSld>
  <p:clrMapOvr>
    <a:masterClrMapping/>
  </p:clrMapOvr>
  <p:transition spd="med"/>
</p:sld>
</file>

<file path=docProps/app.xml><?xml version="1.0" encoding="utf-8"?>
<Properties xmlns="http://schemas.openxmlformats.org/officeDocument/2006/extended-properties" xmlns:vt="http://schemas.openxmlformats.org/officeDocument/2006/docPropsVTypes">
  <Template/>
  <TotalTime>28172</TotalTime>
  <Words>1689</Words>
  <Application>Microsoft Office PowerPoint</Application>
  <PresentationFormat>Custom</PresentationFormat>
  <Paragraphs>274</Paragraphs>
  <Slides>56</Slides>
  <Notes>54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9" baseType="lpstr">
      <vt:lpstr>Arial</vt:lpstr>
      <vt:lpstr>Helvetica</vt:lpstr>
      <vt:lpstr>Helvetica Neue</vt:lpstr>
      <vt:lpstr>Inter</vt:lpstr>
      <vt:lpstr>Inter Bold</vt:lpstr>
      <vt:lpstr>Inter Medium</vt:lpstr>
      <vt:lpstr>Inter Regular</vt:lpstr>
      <vt:lpstr>Inter Semi Bold</vt:lpstr>
      <vt:lpstr>Roboto Regular</vt:lpstr>
      <vt:lpstr>Ubuntu</vt:lpstr>
      <vt:lpstr>21_BasicWhite</vt:lpstr>
      <vt:lpstr>22_BasicWhite</vt:lpstr>
      <vt:lpstr>ActiveGraph</vt:lpstr>
      <vt:lpstr>PowerPoint Presentation</vt:lpstr>
      <vt:lpstr>What We are Going to Cover</vt:lpstr>
      <vt:lpstr>PowerPoint Presentation</vt:lpstr>
      <vt:lpstr>Many Braced for a Bumpy 2023</vt:lpstr>
      <vt:lpstr>And for Good Reason</vt:lpstr>
      <vt:lpstr>And for Good Reason</vt:lpstr>
      <vt:lpstr>But the US Economy Powered Through</vt:lpstr>
      <vt:lpstr>But the US Economy Powered Through</vt:lpstr>
      <vt:lpstr>The Resiliency of the US Market Always Astounds</vt:lpstr>
      <vt:lpstr>November was a Month to Remember!</vt:lpstr>
      <vt:lpstr>…And What a Great Year for Risk Assets!</vt:lpstr>
      <vt:lpstr>PowerPoint Presentation</vt:lpstr>
      <vt:lpstr>Sentiment was Bearish early in Q4</vt:lpstr>
      <vt:lpstr>And Valuations were Reasonable</vt:lpstr>
      <vt:lpstr>Importantly, Bond Yields Peaked</vt:lpstr>
      <vt:lpstr>And Then Earnings Kicked In</vt:lpstr>
      <vt:lpstr>Inflation Continued to Move Lower</vt:lpstr>
      <vt:lpstr>Setting Up The Fed To Conclude the Rate Hiking Cycle</vt:lpstr>
      <vt:lpstr>And – Importantly – Pivot to Rate Cuts in ‘24</vt:lpstr>
      <vt:lpstr>PowerPoint Presentation</vt:lpstr>
      <vt:lpstr>Markets are Pricing in Six Cuts Starting In March</vt:lpstr>
      <vt:lpstr>What Can We Expect on the Other Side for Stocks?</vt:lpstr>
      <vt:lpstr>What Can We Expect on the Other Side for Bonds?</vt:lpstr>
      <vt:lpstr>Bull Markets Tend to Really Run</vt:lpstr>
      <vt:lpstr>It’s Not Just About the “Magnificent Seven” Anymore</vt:lpstr>
      <vt:lpstr>Money Coming Off the Sidelines Would be a Boost</vt:lpstr>
      <vt:lpstr>PowerPoint Presentation</vt:lpstr>
      <vt:lpstr>“Recession” Fears are Subsiding</vt:lpstr>
      <vt:lpstr>The US Economy Remains Strong</vt:lpstr>
      <vt:lpstr>As Does the US Labor Market </vt:lpstr>
      <vt:lpstr>The Fed Can Cut Even if the Economy isn’t in Recession</vt:lpstr>
      <vt:lpstr>The Fed Can Cut Even if the Economy isn’t in Recession</vt:lpstr>
      <vt:lpstr>There’s a Risk the Fed Might be too Late</vt:lpstr>
      <vt:lpstr>There’s a Risk the Fed Might be too Late</vt:lpstr>
      <vt:lpstr>There’s a Risk the Fed Might be too Late</vt:lpstr>
      <vt:lpstr>PowerPoint Presentation</vt:lpstr>
      <vt:lpstr>What is Priced in and What isn’t?</vt:lpstr>
      <vt:lpstr>PowerPoint Presentation</vt:lpstr>
      <vt:lpstr>China is Struggling Mightily</vt:lpstr>
      <vt:lpstr>China is Struggling Mightily</vt:lpstr>
      <vt:lpstr>Consumer Optimism Fell as Policy Headwinds Built</vt:lpstr>
      <vt:lpstr>China Might Grow Old Before it Grows Rich</vt:lpstr>
      <vt:lpstr>International Capital is Exiting the Country</vt:lpstr>
      <vt:lpstr>Fears of a Bursting Property Bubble Persist</vt:lpstr>
      <vt:lpstr>Markets are Cheap, and Policy Seems to be Shifting…but what gets China out of the Penalty Box? </vt:lpstr>
      <vt:lpstr>PowerPoint Presentation</vt:lpstr>
      <vt:lpstr>Markets Tend to Look Past Geopolitical Events</vt:lpstr>
      <vt:lpstr>Markets Tend to Look Past Geopolitical Events</vt:lpstr>
      <vt:lpstr>Our Energy Profile is a Game Changer</vt:lpstr>
      <vt:lpstr>Our Energy Profile is a Game Changer</vt:lpstr>
      <vt:lpstr>Stocks Typically Stumble Early in a Presidential Election Year</vt:lpstr>
      <vt:lpstr>And While Markets Rise Regardless of Who Holds the White House…</vt:lpstr>
      <vt:lpstr>A Contentious Congress is Best</vt:lpstr>
      <vt:lpstr>Which is What We’ll Probably Get</vt:lpstr>
      <vt:lpstr>Closing Thoughts on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Dressel</dc:creator>
  <cp:lastModifiedBy>Ryan Dressel</cp:lastModifiedBy>
  <cp:revision>206</cp:revision>
  <dcterms:modified xsi:type="dcterms:W3CDTF">2024-01-31T15:59:08Z</dcterms:modified>
</cp:coreProperties>
</file>