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365" r:id="rId2"/>
    <p:sldId id="364" r:id="rId3"/>
    <p:sldId id="379" r:id="rId4"/>
    <p:sldId id="363" r:id="rId5"/>
    <p:sldId id="384" r:id="rId6"/>
    <p:sldId id="387" r:id="rId7"/>
    <p:sldId id="385" r:id="rId8"/>
    <p:sldId id="269" r:id="rId9"/>
    <p:sldId id="386" r:id="rId10"/>
    <p:sldId id="388" r:id="rId11"/>
    <p:sldId id="389" r:id="rId12"/>
    <p:sldId id="271" r:id="rId13"/>
    <p:sldId id="368" r:id="rId14"/>
    <p:sldId id="274" r:id="rId15"/>
    <p:sldId id="270" r:id="rId16"/>
    <p:sldId id="382" r:id="rId17"/>
    <p:sldId id="275" r:id="rId18"/>
    <p:sldId id="372" r:id="rId19"/>
    <p:sldId id="373" r:id="rId2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C8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252DC6-6C26-4EAB-A8E4-EB25B56F8C23}" v="3958" dt="2024-08-31T01:22:23.31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hueOff val="-2983300"/>
              <a:lumOff val="-38556"/>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2" d="100"/>
          <a:sy n="52" d="100"/>
        </p:scale>
        <p:origin x="158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ice Powell" userId="23d7fcc3-2db2-48f4-adf5-d675376aa5a5" providerId="ADAL" clId="{77252DC6-6C26-4EAB-A8E4-EB25B56F8C23}"/>
    <pc:docChg chg="undo custSel addSld delSld modSld sldOrd">
      <pc:chgData name="Janice Powell" userId="23d7fcc3-2db2-48f4-adf5-d675376aa5a5" providerId="ADAL" clId="{77252DC6-6C26-4EAB-A8E4-EB25B56F8C23}" dt="2024-09-03T02:22:55.652" v="4085" actId="1076"/>
      <pc:docMkLst>
        <pc:docMk/>
      </pc:docMkLst>
      <pc:sldChg chg="delSp modSp mod delAnim">
        <pc:chgData name="Janice Powell" userId="23d7fcc3-2db2-48f4-adf5-d675376aa5a5" providerId="ADAL" clId="{77252DC6-6C26-4EAB-A8E4-EB25B56F8C23}" dt="2024-08-31T00:49:18.737" v="2219" actId="21"/>
        <pc:sldMkLst>
          <pc:docMk/>
          <pc:sldMk cId="0" sldId="271"/>
        </pc:sldMkLst>
        <pc:spChg chg="mod">
          <ac:chgData name="Janice Powell" userId="23d7fcc3-2db2-48f4-adf5-d675376aa5a5" providerId="ADAL" clId="{77252DC6-6C26-4EAB-A8E4-EB25B56F8C23}" dt="2024-08-31T00:47:26.090" v="2158" actId="20577"/>
          <ac:spMkLst>
            <pc:docMk/>
            <pc:sldMk cId="0" sldId="271"/>
            <ac:spMk id="315" creationId="{00000000-0000-0000-0000-000000000000}"/>
          </ac:spMkLst>
        </pc:spChg>
        <pc:spChg chg="mod">
          <ac:chgData name="Janice Powell" userId="23d7fcc3-2db2-48f4-adf5-d675376aa5a5" providerId="ADAL" clId="{77252DC6-6C26-4EAB-A8E4-EB25B56F8C23}" dt="2024-08-31T00:48:54.744" v="2212" actId="113"/>
          <ac:spMkLst>
            <pc:docMk/>
            <pc:sldMk cId="0" sldId="271"/>
            <ac:spMk id="318" creationId="{00000000-0000-0000-0000-000000000000}"/>
          </ac:spMkLst>
        </pc:spChg>
        <pc:spChg chg="mod">
          <ac:chgData name="Janice Powell" userId="23d7fcc3-2db2-48f4-adf5-d675376aa5a5" providerId="ADAL" clId="{77252DC6-6C26-4EAB-A8E4-EB25B56F8C23}" dt="2024-08-31T00:49:03.869" v="2215" actId="113"/>
          <ac:spMkLst>
            <pc:docMk/>
            <pc:sldMk cId="0" sldId="271"/>
            <ac:spMk id="320" creationId="{00000000-0000-0000-0000-000000000000}"/>
          </ac:spMkLst>
        </pc:spChg>
        <pc:spChg chg="mod">
          <ac:chgData name="Janice Powell" userId="23d7fcc3-2db2-48f4-adf5-d675376aa5a5" providerId="ADAL" clId="{77252DC6-6C26-4EAB-A8E4-EB25B56F8C23}" dt="2024-08-31T00:49:14.413" v="2218" actId="113"/>
          <ac:spMkLst>
            <pc:docMk/>
            <pc:sldMk cId="0" sldId="271"/>
            <ac:spMk id="322" creationId="{00000000-0000-0000-0000-000000000000}"/>
          </ac:spMkLst>
        </pc:spChg>
        <pc:spChg chg="del">
          <ac:chgData name="Janice Powell" userId="23d7fcc3-2db2-48f4-adf5-d675376aa5a5" providerId="ADAL" clId="{77252DC6-6C26-4EAB-A8E4-EB25B56F8C23}" dt="2024-08-31T00:49:18.737" v="2219" actId="21"/>
          <ac:spMkLst>
            <pc:docMk/>
            <pc:sldMk cId="0" sldId="271"/>
            <ac:spMk id="324" creationId="{00000000-0000-0000-0000-000000000000}"/>
          </ac:spMkLst>
        </pc:spChg>
        <pc:spChg chg="mod">
          <ac:chgData name="Janice Powell" userId="23d7fcc3-2db2-48f4-adf5-d675376aa5a5" providerId="ADAL" clId="{77252DC6-6C26-4EAB-A8E4-EB25B56F8C23}" dt="2024-08-31T00:45:23.001" v="2078" actId="1076"/>
          <ac:spMkLst>
            <pc:docMk/>
            <pc:sldMk cId="0" sldId="271"/>
            <ac:spMk id="325" creationId="{00000000-0000-0000-0000-000000000000}"/>
          </ac:spMkLst>
        </pc:spChg>
        <pc:spChg chg="mod">
          <ac:chgData name="Janice Powell" userId="23d7fcc3-2db2-48f4-adf5-d675376aa5a5" providerId="ADAL" clId="{77252DC6-6C26-4EAB-A8E4-EB25B56F8C23}" dt="2024-08-31T00:46:15.755" v="2121" actId="20577"/>
          <ac:spMkLst>
            <pc:docMk/>
            <pc:sldMk cId="0" sldId="271"/>
            <ac:spMk id="326" creationId="{00000000-0000-0000-0000-000000000000}"/>
          </ac:spMkLst>
        </pc:spChg>
        <pc:spChg chg="mod">
          <ac:chgData name="Janice Powell" userId="23d7fcc3-2db2-48f4-adf5-d675376aa5a5" providerId="ADAL" clId="{77252DC6-6C26-4EAB-A8E4-EB25B56F8C23}" dt="2024-08-31T00:47:45.864" v="2160" actId="14100"/>
          <ac:spMkLst>
            <pc:docMk/>
            <pc:sldMk cId="0" sldId="271"/>
            <ac:spMk id="327" creationId="{00000000-0000-0000-0000-000000000000}"/>
          </ac:spMkLst>
        </pc:spChg>
      </pc:sldChg>
      <pc:sldChg chg="delSp modSp mod">
        <pc:chgData name="Janice Powell" userId="23d7fcc3-2db2-48f4-adf5-d675376aa5a5" providerId="ADAL" clId="{77252DC6-6C26-4EAB-A8E4-EB25B56F8C23}" dt="2024-08-31T01:13:10.614" v="3891" actId="21"/>
        <pc:sldMkLst>
          <pc:docMk/>
          <pc:sldMk cId="0" sldId="274"/>
        </pc:sldMkLst>
        <pc:spChg chg="del mod">
          <ac:chgData name="Janice Powell" userId="23d7fcc3-2db2-48f4-adf5-d675376aa5a5" providerId="ADAL" clId="{77252DC6-6C26-4EAB-A8E4-EB25B56F8C23}" dt="2024-08-31T01:13:10.614" v="3891" actId="21"/>
          <ac:spMkLst>
            <pc:docMk/>
            <pc:sldMk cId="0" sldId="274"/>
            <ac:spMk id="548" creationId="{00000000-0000-0000-0000-000000000000}"/>
          </ac:spMkLst>
        </pc:spChg>
        <pc:spChg chg="mod">
          <ac:chgData name="Janice Powell" userId="23d7fcc3-2db2-48f4-adf5-d675376aa5a5" providerId="ADAL" clId="{77252DC6-6C26-4EAB-A8E4-EB25B56F8C23}" dt="2024-08-31T01:08:40.286" v="3225" actId="20577"/>
          <ac:spMkLst>
            <pc:docMk/>
            <pc:sldMk cId="0" sldId="274"/>
            <ac:spMk id="554" creationId="{00000000-0000-0000-0000-000000000000}"/>
          </ac:spMkLst>
        </pc:spChg>
        <pc:spChg chg="mod">
          <ac:chgData name="Janice Powell" userId="23d7fcc3-2db2-48f4-adf5-d675376aa5a5" providerId="ADAL" clId="{77252DC6-6C26-4EAB-A8E4-EB25B56F8C23}" dt="2024-08-31T01:10:10.965" v="3486" actId="20577"/>
          <ac:spMkLst>
            <pc:docMk/>
            <pc:sldMk cId="0" sldId="274"/>
            <ac:spMk id="557" creationId="{00000000-0000-0000-0000-000000000000}"/>
          </ac:spMkLst>
        </pc:spChg>
        <pc:spChg chg="mod">
          <ac:chgData name="Janice Powell" userId="23d7fcc3-2db2-48f4-adf5-d675376aa5a5" providerId="ADAL" clId="{77252DC6-6C26-4EAB-A8E4-EB25B56F8C23}" dt="2024-08-31T01:11:10.152" v="3639" actId="20577"/>
          <ac:spMkLst>
            <pc:docMk/>
            <pc:sldMk cId="0" sldId="274"/>
            <ac:spMk id="560" creationId="{00000000-0000-0000-0000-000000000000}"/>
          </ac:spMkLst>
        </pc:spChg>
        <pc:spChg chg="mod">
          <ac:chgData name="Janice Powell" userId="23d7fcc3-2db2-48f4-adf5-d675376aa5a5" providerId="ADAL" clId="{77252DC6-6C26-4EAB-A8E4-EB25B56F8C23}" dt="2024-08-31T01:12:52.949" v="3889" actId="20577"/>
          <ac:spMkLst>
            <pc:docMk/>
            <pc:sldMk cId="0" sldId="274"/>
            <ac:spMk id="563" creationId="{00000000-0000-0000-0000-000000000000}"/>
          </ac:spMkLst>
        </pc:spChg>
      </pc:sldChg>
      <pc:sldChg chg="modSp mod modAnim">
        <pc:chgData name="Janice Powell" userId="23d7fcc3-2db2-48f4-adf5-d675376aa5a5" providerId="ADAL" clId="{77252DC6-6C26-4EAB-A8E4-EB25B56F8C23}" dt="2024-08-31T00:26:14.516" v="904" actId="20577"/>
        <pc:sldMkLst>
          <pc:docMk/>
          <pc:sldMk cId="0" sldId="275"/>
        </pc:sldMkLst>
        <pc:spChg chg="mod">
          <ac:chgData name="Janice Powell" userId="23d7fcc3-2db2-48f4-adf5-d675376aa5a5" providerId="ADAL" clId="{77252DC6-6C26-4EAB-A8E4-EB25B56F8C23}" dt="2024-08-31T00:21:42.220" v="800" actId="20577"/>
          <ac:spMkLst>
            <pc:docMk/>
            <pc:sldMk cId="0" sldId="275"/>
            <ac:spMk id="568" creationId="{00000000-0000-0000-0000-000000000000}"/>
          </ac:spMkLst>
        </pc:spChg>
        <pc:spChg chg="mod">
          <ac:chgData name="Janice Powell" userId="23d7fcc3-2db2-48f4-adf5-d675376aa5a5" providerId="ADAL" clId="{77252DC6-6C26-4EAB-A8E4-EB25B56F8C23}" dt="2024-08-31T00:22:06.453" v="803" actId="20577"/>
          <ac:spMkLst>
            <pc:docMk/>
            <pc:sldMk cId="0" sldId="275"/>
            <ac:spMk id="574" creationId="{00000000-0000-0000-0000-000000000000}"/>
          </ac:spMkLst>
        </pc:spChg>
        <pc:spChg chg="mod">
          <ac:chgData name="Janice Powell" userId="23d7fcc3-2db2-48f4-adf5-d675376aa5a5" providerId="ADAL" clId="{77252DC6-6C26-4EAB-A8E4-EB25B56F8C23}" dt="2024-08-31T00:16:44.753" v="641" actId="14100"/>
          <ac:spMkLst>
            <pc:docMk/>
            <pc:sldMk cId="0" sldId="275"/>
            <ac:spMk id="576" creationId="{00000000-0000-0000-0000-000000000000}"/>
          </ac:spMkLst>
        </pc:spChg>
        <pc:spChg chg="mod">
          <ac:chgData name="Janice Powell" userId="23d7fcc3-2db2-48f4-adf5-d675376aa5a5" providerId="ADAL" clId="{77252DC6-6C26-4EAB-A8E4-EB25B56F8C23}" dt="2024-08-31T00:21:21.045" v="753" actId="20577"/>
          <ac:spMkLst>
            <pc:docMk/>
            <pc:sldMk cId="0" sldId="275"/>
            <ac:spMk id="578" creationId="{00000000-0000-0000-0000-000000000000}"/>
          </ac:spMkLst>
        </pc:spChg>
        <pc:spChg chg="mod">
          <ac:chgData name="Janice Powell" userId="23d7fcc3-2db2-48f4-adf5-d675376aa5a5" providerId="ADAL" clId="{77252DC6-6C26-4EAB-A8E4-EB25B56F8C23}" dt="2024-08-31T00:26:14.516" v="904" actId="20577"/>
          <ac:spMkLst>
            <pc:docMk/>
            <pc:sldMk cId="0" sldId="275"/>
            <ac:spMk id="580" creationId="{00000000-0000-0000-0000-000000000000}"/>
          </ac:spMkLst>
        </pc:spChg>
        <pc:spChg chg="mod">
          <ac:chgData name="Janice Powell" userId="23d7fcc3-2db2-48f4-adf5-d675376aa5a5" providerId="ADAL" clId="{77252DC6-6C26-4EAB-A8E4-EB25B56F8C23}" dt="2024-08-31T00:15:00.821" v="588" actId="20577"/>
          <ac:spMkLst>
            <pc:docMk/>
            <pc:sldMk cId="0" sldId="275"/>
            <ac:spMk id="581" creationId="{00000000-0000-0000-0000-000000000000}"/>
          </ac:spMkLst>
        </pc:spChg>
      </pc:sldChg>
      <pc:sldChg chg="del">
        <pc:chgData name="Janice Powell" userId="23d7fcc3-2db2-48f4-adf5-d675376aa5a5" providerId="ADAL" clId="{77252DC6-6C26-4EAB-A8E4-EB25B56F8C23}" dt="2024-08-31T01:13:46.573" v="3892" actId="2696"/>
        <pc:sldMkLst>
          <pc:docMk/>
          <pc:sldMk cId="0" sldId="294"/>
        </pc:sldMkLst>
      </pc:sldChg>
      <pc:sldChg chg="addSp modSp mod modAnim">
        <pc:chgData name="Janice Powell" userId="23d7fcc3-2db2-48f4-adf5-d675376aa5a5" providerId="ADAL" clId="{77252DC6-6C26-4EAB-A8E4-EB25B56F8C23}" dt="2024-09-03T02:22:55.652" v="4085" actId="1076"/>
        <pc:sldMkLst>
          <pc:docMk/>
          <pc:sldMk cId="0" sldId="363"/>
        </pc:sldMkLst>
        <pc:spChg chg="add mod">
          <ac:chgData name="Janice Powell" userId="23d7fcc3-2db2-48f4-adf5-d675376aa5a5" providerId="ADAL" clId="{77252DC6-6C26-4EAB-A8E4-EB25B56F8C23}" dt="2024-08-31T01:20:42.589" v="4037" actId="1076"/>
          <ac:spMkLst>
            <pc:docMk/>
            <pc:sldMk cId="0" sldId="363"/>
            <ac:spMk id="2" creationId="{28E5ACBF-24E9-740B-4951-CA8140F53D25}"/>
          </ac:spMkLst>
        </pc:spChg>
        <pc:spChg chg="add mod">
          <ac:chgData name="Janice Powell" userId="23d7fcc3-2db2-48f4-adf5-d675376aa5a5" providerId="ADAL" clId="{77252DC6-6C26-4EAB-A8E4-EB25B56F8C23}" dt="2024-09-03T02:22:55.652" v="4085" actId="1076"/>
          <ac:spMkLst>
            <pc:docMk/>
            <pc:sldMk cId="0" sldId="363"/>
            <ac:spMk id="3" creationId="{EEFFF1A3-9F04-12AA-73E8-FBC1F0F6E71C}"/>
          </ac:spMkLst>
        </pc:spChg>
        <pc:spChg chg="add mod">
          <ac:chgData name="Janice Powell" userId="23d7fcc3-2db2-48f4-adf5-d675376aa5a5" providerId="ADAL" clId="{77252DC6-6C26-4EAB-A8E4-EB25B56F8C23}" dt="2024-09-03T02:22:25.415" v="4082" actId="1076"/>
          <ac:spMkLst>
            <pc:docMk/>
            <pc:sldMk cId="0" sldId="363"/>
            <ac:spMk id="5" creationId="{F6B3A021-B87C-1017-D01F-5477EEAB79EF}"/>
          </ac:spMkLst>
        </pc:spChg>
        <pc:spChg chg="mod">
          <ac:chgData name="Janice Powell" userId="23d7fcc3-2db2-48f4-adf5-d675376aa5a5" providerId="ADAL" clId="{77252DC6-6C26-4EAB-A8E4-EB25B56F8C23}" dt="2024-08-31T01:15:39.108" v="3918" actId="20577"/>
          <ac:spMkLst>
            <pc:docMk/>
            <pc:sldMk cId="0" sldId="363"/>
            <ac:spMk id="113" creationId="{00000000-0000-0000-0000-000000000000}"/>
          </ac:spMkLst>
        </pc:spChg>
        <pc:spChg chg="mod">
          <ac:chgData name="Janice Powell" userId="23d7fcc3-2db2-48f4-adf5-d675376aa5a5" providerId="ADAL" clId="{77252DC6-6C26-4EAB-A8E4-EB25B56F8C23}" dt="2024-08-31T01:16:58.295" v="3925" actId="20577"/>
          <ac:spMkLst>
            <pc:docMk/>
            <pc:sldMk cId="0" sldId="363"/>
            <ac:spMk id="114" creationId="{00000000-0000-0000-0000-000000000000}"/>
          </ac:spMkLst>
        </pc:spChg>
        <pc:spChg chg="mod">
          <ac:chgData name="Janice Powell" userId="23d7fcc3-2db2-48f4-adf5-d675376aa5a5" providerId="ADAL" clId="{77252DC6-6C26-4EAB-A8E4-EB25B56F8C23}" dt="2024-08-31T01:18:01.032" v="3952" actId="20577"/>
          <ac:spMkLst>
            <pc:docMk/>
            <pc:sldMk cId="0" sldId="363"/>
            <ac:spMk id="115" creationId="{00000000-0000-0000-0000-000000000000}"/>
          </ac:spMkLst>
        </pc:spChg>
        <pc:spChg chg="mod">
          <ac:chgData name="Janice Powell" userId="23d7fcc3-2db2-48f4-adf5-d675376aa5a5" providerId="ADAL" clId="{77252DC6-6C26-4EAB-A8E4-EB25B56F8C23}" dt="2024-08-31T01:18:27.776" v="3978" actId="20577"/>
          <ac:spMkLst>
            <pc:docMk/>
            <pc:sldMk cId="0" sldId="363"/>
            <ac:spMk id="116" creationId="{00000000-0000-0000-0000-000000000000}"/>
          </ac:spMkLst>
        </pc:spChg>
        <pc:spChg chg="mod">
          <ac:chgData name="Janice Powell" userId="23d7fcc3-2db2-48f4-adf5-d675376aa5a5" providerId="ADAL" clId="{77252DC6-6C26-4EAB-A8E4-EB25B56F8C23}" dt="2024-08-31T01:19:09.322" v="4025" actId="14100"/>
          <ac:spMkLst>
            <pc:docMk/>
            <pc:sldMk cId="0" sldId="363"/>
            <ac:spMk id="117" creationId="{00000000-0000-0000-0000-000000000000}"/>
          </ac:spMkLst>
        </pc:spChg>
        <pc:cxnChg chg="add mod">
          <ac:chgData name="Janice Powell" userId="23d7fcc3-2db2-48f4-adf5-d675376aa5a5" providerId="ADAL" clId="{77252DC6-6C26-4EAB-A8E4-EB25B56F8C23}" dt="2024-09-03T02:22:40.916" v="4084" actId="1076"/>
          <ac:cxnSpMkLst>
            <pc:docMk/>
            <pc:sldMk cId="0" sldId="363"/>
            <ac:cxnSpMk id="4" creationId="{42B50B0A-D3D3-E725-3EA8-391F4D2F0D0C}"/>
          </ac:cxnSpMkLst>
        </pc:cxnChg>
      </pc:sldChg>
      <pc:sldChg chg="modSp mod">
        <pc:chgData name="Janice Powell" userId="23d7fcc3-2db2-48f4-adf5-d675376aa5a5" providerId="ADAL" clId="{77252DC6-6C26-4EAB-A8E4-EB25B56F8C23}" dt="2024-09-03T02:21:44.276" v="4080" actId="5793"/>
        <pc:sldMkLst>
          <pc:docMk/>
          <pc:sldMk cId="0" sldId="364"/>
        </pc:sldMkLst>
        <pc:spChg chg="mod">
          <ac:chgData name="Janice Powell" userId="23d7fcc3-2db2-48f4-adf5-d675376aa5a5" providerId="ADAL" clId="{77252DC6-6C26-4EAB-A8E4-EB25B56F8C23}" dt="2024-09-03T02:21:44.276" v="4080" actId="5793"/>
          <ac:spMkLst>
            <pc:docMk/>
            <pc:sldMk cId="0" sldId="364"/>
            <ac:spMk id="3" creationId="{97E14D71-32C7-C82E-AA8A-F3E61181EAC1}"/>
          </ac:spMkLst>
        </pc:spChg>
      </pc:sldChg>
      <pc:sldChg chg="del">
        <pc:chgData name="Janice Powell" userId="23d7fcc3-2db2-48f4-adf5-d675376aa5a5" providerId="ADAL" clId="{77252DC6-6C26-4EAB-A8E4-EB25B56F8C23}" dt="2024-08-31T00:43:34.878" v="2073" actId="2696"/>
        <pc:sldMkLst>
          <pc:docMk/>
          <pc:sldMk cId="938288767" sldId="366"/>
        </pc:sldMkLst>
      </pc:sldChg>
      <pc:sldChg chg="del">
        <pc:chgData name="Janice Powell" userId="23d7fcc3-2db2-48f4-adf5-d675376aa5a5" providerId="ADAL" clId="{77252DC6-6C26-4EAB-A8E4-EB25B56F8C23}" dt="2024-08-31T00:44:27.490" v="2077" actId="2696"/>
        <pc:sldMkLst>
          <pc:docMk/>
          <pc:sldMk cId="2283074380" sldId="367"/>
        </pc:sldMkLst>
      </pc:sldChg>
      <pc:sldChg chg="delSp modSp mod delAnim">
        <pc:chgData name="Janice Powell" userId="23d7fcc3-2db2-48f4-adf5-d675376aa5a5" providerId="ADAL" clId="{77252DC6-6C26-4EAB-A8E4-EB25B56F8C23}" dt="2024-08-31T01:05:33.699" v="3010" actId="20577"/>
        <pc:sldMkLst>
          <pc:docMk/>
          <pc:sldMk cId="275369789" sldId="368"/>
        </pc:sldMkLst>
        <pc:spChg chg="mod">
          <ac:chgData name="Janice Powell" userId="23d7fcc3-2db2-48f4-adf5-d675376aa5a5" providerId="ADAL" clId="{77252DC6-6C26-4EAB-A8E4-EB25B56F8C23}" dt="2024-08-31T00:50:35.315" v="2277" actId="113"/>
          <ac:spMkLst>
            <pc:docMk/>
            <pc:sldMk cId="275369789" sldId="368"/>
            <ac:spMk id="318" creationId="{00000000-0000-0000-0000-000000000000}"/>
          </ac:spMkLst>
        </pc:spChg>
        <pc:spChg chg="mod">
          <ac:chgData name="Janice Powell" userId="23d7fcc3-2db2-48f4-adf5-d675376aa5a5" providerId="ADAL" clId="{77252DC6-6C26-4EAB-A8E4-EB25B56F8C23}" dt="2024-08-31T01:00:05.951" v="2737" actId="20577"/>
          <ac:spMkLst>
            <pc:docMk/>
            <pc:sldMk cId="275369789" sldId="368"/>
            <ac:spMk id="320" creationId="{00000000-0000-0000-0000-000000000000}"/>
          </ac:spMkLst>
        </pc:spChg>
        <pc:spChg chg="mod">
          <ac:chgData name="Janice Powell" userId="23d7fcc3-2db2-48f4-adf5-d675376aa5a5" providerId="ADAL" clId="{77252DC6-6C26-4EAB-A8E4-EB25B56F8C23}" dt="2024-08-31T01:05:33.699" v="3010" actId="20577"/>
          <ac:spMkLst>
            <pc:docMk/>
            <pc:sldMk cId="275369789" sldId="368"/>
            <ac:spMk id="322" creationId="{00000000-0000-0000-0000-000000000000}"/>
          </ac:spMkLst>
        </pc:spChg>
        <pc:spChg chg="del">
          <ac:chgData name="Janice Powell" userId="23d7fcc3-2db2-48f4-adf5-d675376aa5a5" providerId="ADAL" clId="{77252DC6-6C26-4EAB-A8E4-EB25B56F8C23}" dt="2024-08-31T00:53:25.352" v="2412" actId="21"/>
          <ac:spMkLst>
            <pc:docMk/>
            <pc:sldMk cId="275369789" sldId="368"/>
            <ac:spMk id="324" creationId="{00000000-0000-0000-0000-000000000000}"/>
          </ac:spMkLst>
        </pc:spChg>
        <pc:spChg chg="mod">
          <ac:chgData name="Janice Powell" userId="23d7fcc3-2db2-48f4-adf5-d675376aa5a5" providerId="ADAL" clId="{77252DC6-6C26-4EAB-A8E4-EB25B56F8C23}" dt="2024-08-31T00:49:36.078" v="2220"/>
          <ac:spMkLst>
            <pc:docMk/>
            <pc:sldMk cId="275369789" sldId="368"/>
            <ac:spMk id="325" creationId="{00000000-0000-0000-0000-000000000000}"/>
          </ac:spMkLst>
        </pc:spChg>
        <pc:spChg chg="mod">
          <ac:chgData name="Janice Powell" userId="23d7fcc3-2db2-48f4-adf5-d675376aa5a5" providerId="ADAL" clId="{77252DC6-6C26-4EAB-A8E4-EB25B56F8C23}" dt="2024-08-31T00:51:54.924" v="2302" actId="20577"/>
          <ac:spMkLst>
            <pc:docMk/>
            <pc:sldMk cId="275369789" sldId="368"/>
            <ac:spMk id="326" creationId="{00000000-0000-0000-0000-000000000000}"/>
          </ac:spMkLst>
        </pc:spChg>
        <pc:spChg chg="mod">
          <ac:chgData name="Janice Powell" userId="23d7fcc3-2db2-48f4-adf5-d675376aa5a5" providerId="ADAL" clId="{77252DC6-6C26-4EAB-A8E4-EB25B56F8C23}" dt="2024-08-31T00:58:42" v="2708" actId="20577"/>
          <ac:spMkLst>
            <pc:docMk/>
            <pc:sldMk cId="275369789" sldId="368"/>
            <ac:spMk id="327" creationId="{00000000-0000-0000-0000-000000000000}"/>
          </ac:spMkLst>
        </pc:spChg>
      </pc:sldChg>
      <pc:sldChg chg="modSp del">
        <pc:chgData name="Janice Powell" userId="23d7fcc3-2db2-48f4-adf5-d675376aa5a5" providerId="ADAL" clId="{77252DC6-6C26-4EAB-A8E4-EB25B56F8C23}" dt="2024-08-31T01:07:26.118" v="3012" actId="2696"/>
        <pc:sldMkLst>
          <pc:docMk/>
          <pc:sldMk cId="813441093" sldId="369"/>
        </pc:sldMkLst>
        <pc:spChg chg="mod">
          <ac:chgData name="Janice Powell" userId="23d7fcc3-2db2-48f4-adf5-d675376aa5a5" providerId="ADAL" clId="{77252DC6-6C26-4EAB-A8E4-EB25B56F8C23}" dt="2024-08-31T01:05:53.112" v="3011" actId="6549"/>
          <ac:spMkLst>
            <pc:docMk/>
            <pc:sldMk cId="813441093" sldId="369"/>
            <ac:spMk id="266" creationId="{00000000-0000-0000-0000-000000000000}"/>
          </ac:spMkLst>
        </pc:spChg>
      </pc:sldChg>
      <pc:sldChg chg="modSp">
        <pc:chgData name="Janice Powell" userId="23d7fcc3-2db2-48f4-adf5-d675376aa5a5" providerId="ADAL" clId="{77252DC6-6C26-4EAB-A8E4-EB25B56F8C23}" dt="2024-08-31T00:33:07.667" v="1162" actId="20577"/>
        <pc:sldMkLst>
          <pc:docMk/>
          <pc:sldMk cId="0" sldId="372"/>
        </pc:sldMkLst>
        <pc:spChg chg="mod">
          <ac:chgData name="Janice Powell" userId="23d7fcc3-2db2-48f4-adf5-d675376aa5a5" providerId="ADAL" clId="{77252DC6-6C26-4EAB-A8E4-EB25B56F8C23}" dt="2024-08-31T00:33:07.667" v="1162" actId="20577"/>
          <ac:spMkLst>
            <pc:docMk/>
            <pc:sldMk cId="0" sldId="372"/>
            <ac:spMk id="4" creationId="{E18BB7C2-6015-F809-65AB-EDB81A148DA1}"/>
          </ac:spMkLst>
        </pc:spChg>
        <pc:picChg chg="mod">
          <ac:chgData name="Janice Powell" userId="23d7fcc3-2db2-48f4-adf5-d675376aa5a5" providerId="ADAL" clId="{77252DC6-6C26-4EAB-A8E4-EB25B56F8C23}" dt="2024-08-31T00:27:07.232" v="905" actId="14826"/>
          <ac:picMkLst>
            <pc:docMk/>
            <pc:sldMk cId="0" sldId="372"/>
            <ac:picMk id="6" creationId="{F25D2DF3-0E8F-134A-A214-DE39DF0A8A11}"/>
          </ac:picMkLst>
        </pc:picChg>
      </pc:sldChg>
      <pc:sldChg chg="modSp mod">
        <pc:chgData name="Janice Powell" userId="23d7fcc3-2db2-48f4-adf5-d675376aa5a5" providerId="ADAL" clId="{77252DC6-6C26-4EAB-A8E4-EB25B56F8C23}" dt="2024-09-03T02:22:14.475" v="4081" actId="33524"/>
        <pc:sldMkLst>
          <pc:docMk/>
          <pc:sldMk cId="0" sldId="379"/>
        </pc:sldMkLst>
        <pc:spChg chg="mod">
          <ac:chgData name="Janice Powell" userId="23d7fcc3-2db2-48f4-adf5-d675376aa5a5" providerId="ADAL" clId="{77252DC6-6C26-4EAB-A8E4-EB25B56F8C23}" dt="2024-09-03T02:22:14.475" v="4081" actId="33524"/>
          <ac:spMkLst>
            <pc:docMk/>
            <pc:sldMk cId="0" sldId="379"/>
            <ac:spMk id="7" creationId="{41EDA3FA-52D4-D035-7F57-16A5E0D55AE0}"/>
          </ac:spMkLst>
        </pc:spChg>
      </pc:sldChg>
      <pc:sldChg chg="add del">
        <pc:chgData name="Janice Powell" userId="23d7fcc3-2db2-48f4-adf5-d675376aa5a5" providerId="ADAL" clId="{77252DC6-6C26-4EAB-A8E4-EB25B56F8C23}" dt="2024-08-31T00:44:20.688" v="2076" actId="2696"/>
        <pc:sldMkLst>
          <pc:docMk/>
          <pc:sldMk cId="3329558614" sldId="383"/>
        </pc:sldMkLst>
      </pc:sldChg>
      <pc:sldChg chg="ord">
        <pc:chgData name="Janice Powell" userId="23d7fcc3-2db2-48f4-adf5-d675376aa5a5" providerId="ADAL" clId="{77252DC6-6C26-4EAB-A8E4-EB25B56F8C23}" dt="2024-08-31T01:15:24.031" v="3894"/>
        <pc:sldMkLst>
          <pc:docMk/>
          <pc:sldMk cId="4219034328" sldId="384"/>
        </pc:sldMkLst>
      </pc:sldChg>
      <pc:sldChg chg="ord">
        <pc:chgData name="Janice Powell" userId="23d7fcc3-2db2-48f4-adf5-d675376aa5a5" providerId="ADAL" clId="{77252DC6-6C26-4EAB-A8E4-EB25B56F8C23}" dt="2024-08-31T01:15:52.793" v="3920"/>
        <pc:sldMkLst>
          <pc:docMk/>
          <pc:sldMk cId="861110409" sldId="385"/>
        </pc:sldMkLst>
      </pc:sldChg>
      <pc:sldChg chg="ord">
        <pc:chgData name="Janice Powell" userId="23d7fcc3-2db2-48f4-adf5-d675376aa5a5" providerId="ADAL" clId="{77252DC6-6C26-4EAB-A8E4-EB25B56F8C23}" dt="2024-08-31T01:16:17.039" v="3922"/>
        <pc:sldMkLst>
          <pc:docMk/>
          <pc:sldMk cId="2195616457" sldId="387"/>
        </pc:sldMkLst>
      </pc:sldChg>
      <pc:sldChg chg="addSp modSp mod modAnim">
        <pc:chgData name="Janice Powell" userId="23d7fcc3-2db2-48f4-adf5-d675376aa5a5" providerId="ADAL" clId="{77252DC6-6C26-4EAB-A8E4-EB25B56F8C23}" dt="2024-08-31T00:32:15.029" v="1123" actId="1076"/>
        <pc:sldMkLst>
          <pc:docMk/>
          <pc:sldMk cId="1107018603" sldId="388"/>
        </pc:sldMkLst>
        <pc:spChg chg="add mod">
          <ac:chgData name="Janice Powell" userId="23d7fcc3-2db2-48f4-adf5-d675376aa5a5" providerId="ADAL" clId="{77252DC6-6C26-4EAB-A8E4-EB25B56F8C23}" dt="2024-08-31T00:31:55.308" v="1119" actId="1076"/>
          <ac:spMkLst>
            <pc:docMk/>
            <pc:sldMk cId="1107018603" sldId="388"/>
            <ac:spMk id="3" creationId="{38B0A46F-24FF-8BA2-841F-7E45F48F7F8B}"/>
          </ac:spMkLst>
        </pc:spChg>
        <pc:spChg chg="mod">
          <ac:chgData name="Janice Powell" userId="23d7fcc3-2db2-48f4-adf5-d675376aa5a5" providerId="ADAL" clId="{77252DC6-6C26-4EAB-A8E4-EB25B56F8C23}" dt="2024-08-31T00:31:01.076" v="1107" actId="1076"/>
          <ac:spMkLst>
            <pc:docMk/>
            <pc:sldMk cId="1107018603" sldId="388"/>
            <ac:spMk id="265" creationId="{00000000-0000-0000-0000-000000000000}"/>
          </ac:spMkLst>
        </pc:spChg>
        <pc:spChg chg="mod">
          <ac:chgData name="Janice Powell" userId="23d7fcc3-2db2-48f4-adf5-d675376aa5a5" providerId="ADAL" clId="{77252DC6-6C26-4EAB-A8E4-EB25B56F8C23}" dt="2024-08-31T00:31:05.159" v="1108" actId="1076"/>
          <ac:spMkLst>
            <pc:docMk/>
            <pc:sldMk cId="1107018603" sldId="388"/>
            <ac:spMk id="266" creationId="{00000000-0000-0000-0000-000000000000}"/>
          </ac:spMkLst>
        </pc:spChg>
        <pc:spChg chg="mod">
          <ac:chgData name="Janice Powell" userId="23d7fcc3-2db2-48f4-adf5-d675376aa5a5" providerId="ADAL" clId="{77252DC6-6C26-4EAB-A8E4-EB25B56F8C23}" dt="2024-08-31T00:30:55.701" v="1106" actId="1076"/>
          <ac:spMkLst>
            <pc:docMk/>
            <pc:sldMk cId="1107018603" sldId="388"/>
            <ac:spMk id="267" creationId="{00000000-0000-0000-0000-000000000000}"/>
          </ac:spMkLst>
        </pc:spChg>
        <pc:spChg chg="mod">
          <ac:chgData name="Janice Powell" userId="23d7fcc3-2db2-48f4-adf5-d675376aa5a5" providerId="ADAL" clId="{77252DC6-6C26-4EAB-A8E4-EB25B56F8C23}" dt="2024-08-31T00:31:26.493" v="1113" actId="1076"/>
          <ac:spMkLst>
            <pc:docMk/>
            <pc:sldMk cId="1107018603" sldId="388"/>
            <ac:spMk id="268" creationId="{00000000-0000-0000-0000-000000000000}"/>
          </ac:spMkLst>
        </pc:spChg>
        <pc:spChg chg="mod">
          <ac:chgData name="Janice Powell" userId="23d7fcc3-2db2-48f4-adf5-d675376aa5a5" providerId="ADAL" clId="{77252DC6-6C26-4EAB-A8E4-EB25B56F8C23}" dt="2024-08-31T00:31:32.432" v="1114" actId="1076"/>
          <ac:spMkLst>
            <pc:docMk/>
            <pc:sldMk cId="1107018603" sldId="388"/>
            <ac:spMk id="269" creationId="{00000000-0000-0000-0000-000000000000}"/>
          </ac:spMkLst>
        </pc:spChg>
        <pc:spChg chg="mod">
          <ac:chgData name="Janice Powell" userId="23d7fcc3-2db2-48f4-adf5-d675376aa5a5" providerId="ADAL" clId="{77252DC6-6C26-4EAB-A8E4-EB25B56F8C23}" dt="2024-08-31T00:31:23.064" v="1112" actId="1076"/>
          <ac:spMkLst>
            <pc:docMk/>
            <pc:sldMk cId="1107018603" sldId="388"/>
            <ac:spMk id="270" creationId="{00000000-0000-0000-0000-000000000000}"/>
          </ac:spMkLst>
        </pc:spChg>
        <pc:spChg chg="mod">
          <ac:chgData name="Janice Powell" userId="23d7fcc3-2db2-48f4-adf5-d675376aa5a5" providerId="ADAL" clId="{77252DC6-6C26-4EAB-A8E4-EB25B56F8C23}" dt="2024-08-31T00:31:59.522" v="1120" actId="1076"/>
          <ac:spMkLst>
            <pc:docMk/>
            <pc:sldMk cId="1107018603" sldId="388"/>
            <ac:spMk id="271" creationId="{00000000-0000-0000-0000-000000000000}"/>
          </ac:spMkLst>
        </pc:spChg>
        <pc:spChg chg="mod">
          <ac:chgData name="Janice Powell" userId="23d7fcc3-2db2-48f4-adf5-d675376aa5a5" providerId="ADAL" clId="{77252DC6-6C26-4EAB-A8E4-EB25B56F8C23}" dt="2024-08-31T00:31:52.315" v="1118" actId="1076"/>
          <ac:spMkLst>
            <pc:docMk/>
            <pc:sldMk cId="1107018603" sldId="388"/>
            <ac:spMk id="273" creationId="{00000000-0000-0000-0000-000000000000}"/>
          </ac:spMkLst>
        </pc:spChg>
        <pc:spChg chg="mod">
          <ac:chgData name="Janice Powell" userId="23d7fcc3-2db2-48f4-adf5-d675376aa5a5" providerId="ADAL" clId="{77252DC6-6C26-4EAB-A8E4-EB25B56F8C23}" dt="2024-08-31T00:31:18.877" v="1111" actId="1076"/>
          <ac:spMkLst>
            <pc:docMk/>
            <pc:sldMk cId="1107018603" sldId="388"/>
            <ac:spMk id="274" creationId="{00000000-0000-0000-0000-000000000000}"/>
          </ac:spMkLst>
        </pc:spChg>
        <pc:spChg chg="mod">
          <ac:chgData name="Janice Powell" userId="23d7fcc3-2db2-48f4-adf5-d675376aa5a5" providerId="ADAL" clId="{77252DC6-6C26-4EAB-A8E4-EB25B56F8C23}" dt="2024-08-31T00:31:14.931" v="1110" actId="1076"/>
          <ac:spMkLst>
            <pc:docMk/>
            <pc:sldMk cId="1107018603" sldId="388"/>
            <ac:spMk id="275" creationId="{00000000-0000-0000-0000-000000000000}"/>
          </ac:spMkLst>
        </pc:spChg>
        <pc:spChg chg="mod">
          <ac:chgData name="Janice Powell" userId="23d7fcc3-2db2-48f4-adf5-d675376aa5a5" providerId="ADAL" clId="{77252DC6-6C26-4EAB-A8E4-EB25B56F8C23}" dt="2024-08-31T00:31:47.048" v="1117" actId="1076"/>
          <ac:spMkLst>
            <pc:docMk/>
            <pc:sldMk cId="1107018603" sldId="388"/>
            <ac:spMk id="276" creationId="{00000000-0000-0000-0000-000000000000}"/>
          </ac:spMkLst>
        </pc:spChg>
        <pc:spChg chg="mod">
          <ac:chgData name="Janice Powell" userId="23d7fcc3-2db2-48f4-adf5-d675376aa5a5" providerId="ADAL" clId="{77252DC6-6C26-4EAB-A8E4-EB25B56F8C23}" dt="2024-08-31T00:31:43.907" v="1116" actId="1076"/>
          <ac:spMkLst>
            <pc:docMk/>
            <pc:sldMk cId="1107018603" sldId="388"/>
            <ac:spMk id="277" creationId="{00000000-0000-0000-0000-000000000000}"/>
          </ac:spMkLst>
        </pc:spChg>
        <pc:spChg chg="mod">
          <ac:chgData name="Janice Powell" userId="23d7fcc3-2db2-48f4-adf5-d675376aa5a5" providerId="ADAL" clId="{77252DC6-6C26-4EAB-A8E4-EB25B56F8C23}" dt="2024-08-31T00:32:15.029" v="1123" actId="1076"/>
          <ac:spMkLst>
            <pc:docMk/>
            <pc:sldMk cId="1107018603" sldId="388"/>
            <ac:spMk id="278" creationId="{00000000-0000-0000-0000-000000000000}"/>
          </ac:spMkLst>
        </pc:spChg>
        <pc:spChg chg="mod">
          <ac:chgData name="Janice Powell" userId="23d7fcc3-2db2-48f4-adf5-d675376aa5a5" providerId="ADAL" clId="{77252DC6-6C26-4EAB-A8E4-EB25B56F8C23}" dt="2024-08-31T00:32:06.810" v="1121" actId="1076"/>
          <ac:spMkLst>
            <pc:docMk/>
            <pc:sldMk cId="1107018603" sldId="388"/>
            <ac:spMk id="279" creationId="{00000000-0000-0000-0000-000000000000}"/>
          </ac:spMkLst>
        </pc:spChg>
        <pc:spChg chg="mod">
          <ac:chgData name="Janice Powell" userId="23d7fcc3-2db2-48f4-adf5-d675376aa5a5" providerId="ADAL" clId="{77252DC6-6C26-4EAB-A8E4-EB25B56F8C23}" dt="2024-08-31T00:31:11.022" v="1109" actId="1076"/>
          <ac:spMkLst>
            <pc:docMk/>
            <pc:sldMk cId="1107018603" sldId="388"/>
            <ac:spMk id="280" creationId="{00000000-0000-0000-0000-000000000000}"/>
          </ac:spMkLst>
        </pc:spChg>
        <pc:spChg chg="mod">
          <ac:chgData name="Janice Powell" userId="23d7fcc3-2db2-48f4-adf5-d675376aa5a5" providerId="ADAL" clId="{77252DC6-6C26-4EAB-A8E4-EB25B56F8C23}" dt="2024-08-31T00:31:40.533" v="1115" actId="1076"/>
          <ac:spMkLst>
            <pc:docMk/>
            <pc:sldMk cId="1107018603" sldId="388"/>
            <ac:spMk id="281" creationId="{00000000-0000-0000-0000-000000000000}"/>
          </ac:spMkLst>
        </pc:spChg>
        <pc:spChg chg="mod">
          <ac:chgData name="Janice Powell" userId="23d7fcc3-2db2-48f4-adf5-d675376aa5a5" providerId="ADAL" clId="{77252DC6-6C26-4EAB-A8E4-EB25B56F8C23}" dt="2024-08-31T00:32:11.673" v="1122" actId="1076"/>
          <ac:spMkLst>
            <pc:docMk/>
            <pc:sldMk cId="1107018603" sldId="388"/>
            <ac:spMk id="282" creationId="{00000000-0000-0000-0000-000000000000}"/>
          </ac:spMkLst>
        </pc:spChg>
      </pc:sldChg>
      <pc:sldChg chg="addSp delSp modSp mod delAnim modAnim">
        <pc:chgData name="Janice Powell" userId="23d7fcc3-2db2-48f4-adf5-d675376aa5a5" providerId="ADAL" clId="{77252DC6-6C26-4EAB-A8E4-EB25B56F8C23}" dt="2024-08-31T00:43:08.757" v="2072" actId="20577"/>
        <pc:sldMkLst>
          <pc:docMk/>
          <pc:sldMk cId="183442341" sldId="389"/>
        </pc:sldMkLst>
        <pc:spChg chg="add del mod">
          <ac:chgData name="Janice Powell" userId="23d7fcc3-2db2-48f4-adf5-d675376aa5a5" providerId="ADAL" clId="{77252DC6-6C26-4EAB-A8E4-EB25B56F8C23}" dt="2024-08-31T00:30:39.912" v="1104" actId="21"/>
          <ac:spMkLst>
            <pc:docMk/>
            <pc:sldMk cId="183442341" sldId="389"/>
            <ac:spMk id="2" creationId="{38B0A46F-24FF-8BA2-841F-7E45F48F7F8B}"/>
          </ac:spMkLst>
        </pc:spChg>
        <pc:spChg chg="add mod">
          <ac:chgData name="Janice Powell" userId="23d7fcc3-2db2-48f4-adf5-d675376aa5a5" providerId="ADAL" clId="{77252DC6-6C26-4EAB-A8E4-EB25B56F8C23}" dt="2024-08-31T00:40:44.717" v="1819" actId="20577"/>
          <ac:spMkLst>
            <pc:docMk/>
            <pc:sldMk cId="183442341" sldId="389"/>
            <ac:spMk id="3" creationId="{8EDA628B-B2E1-19AC-200A-71A6B46CAEEC}"/>
          </ac:spMkLst>
        </pc:spChg>
        <pc:spChg chg="mod">
          <ac:chgData name="Janice Powell" userId="23d7fcc3-2db2-48f4-adf5-d675376aa5a5" providerId="ADAL" clId="{77252DC6-6C26-4EAB-A8E4-EB25B56F8C23}" dt="2024-08-31T00:32:53.089" v="1161" actId="6549"/>
          <ac:spMkLst>
            <pc:docMk/>
            <pc:sldMk cId="183442341" sldId="389"/>
            <ac:spMk id="266" creationId="{00000000-0000-0000-0000-000000000000}"/>
          </ac:spMkLst>
        </pc:spChg>
        <pc:spChg chg="mod">
          <ac:chgData name="Janice Powell" userId="23d7fcc3-2db2-48f4-adf5-d675376aa5a5" providerId="ADAL" clId="{77252DC6-6C26-4EAB-A8E4-EB25B56F8C23}" dt="2024-08-31T00:09:40.825" v="100" actId="20577"/>
          <ac:spMkLst>
            <pc:docMk/>
            <pc:sldMk cId="183442341" sldId="389"/>
            <ac:spMk id="267" creationId="{00000000-0000-0000-0000-000000000000}"/>
          </ac:spMkLst>
        </pc:spChg>
        <pc:spChg chg="mod">
          <ac:chgData name="Janice Powell" userId="23d7fcc3-2db2-48f4-adf5-d675376aa5a5" providerId="ADAL" clId="{77252DC6-6C26-4EAB-A8E4-EB25B56F8C23}" dt="2024-08-31T00:38:25.897" v="1662" actId="1076"/>
          <ac:spMkLst>
            <pc:docMk/>
            <pc:sldMk cId="183442341" sldId="389"/>
            <ac:spMk id="269" creationId="{00000000-0000-0000-0000-000000000000}"/>
          </ac:spMkLst>
        </pc:spChg>
        <pc:spChg chg="mod">
          <ac:chgData name="Janice Powell" userId="23d7fcc3-2db2-48f4-adf5-d675376aa5a5" providerId="ADAL" clId="{77252DC6-6C26-4EAB-A8E4-EB25B56F8C23}" dt="2024-08-31T00:33:57.035" v="1193" actId="1076"/>
          <ac:spMkLst>
            <pc:docMk/>
            <pc:sldMk cId="183442341" sldId="389"/>
            <ac:spMk id="270" creationId="{00000000-0000-0000-0000-000000000000}"/>
          </ac:spMkLst>
        </pc:spChg>
        <pc:spChg chg="mod">
          <ac:chgData name="Janice Powell" userId="23d7fcc3-2db2-48f4-adf5-d675376aa5a5" providerId="ADAL" clId="{77252DC6-6C26-4EAB-A8E4-EB25B56F8C23}" dt="2024-08-31T00:38:04.701" v="1634" actId="1076"/>
          <ac:spMkLst>
            <pc:docMk/>
            <pc:sldMk cId="183442341" sldId="389"/>
            <ac:spMk id="271" creationId="{00000000-0000-0000-0000-000000000000}"/>
          </ac:spMkLst>
        </pc:spChg>
        <pc:spChg chg="mod">
          <ac:chgData name="Janice Powell" userId="23d7fcc3-2db2-48f4-adf5-d675376aa5a5" providerId="ADAL" clId="{77252DC6-6C26-4EAB-A8E4-EB25B56F8C23}" dt="2024-08-31T00:38:15.186" v="1661" actId="20577"/>
          <ac:spMkLst>
            <pc:docMk/>
            <pc:sldMk cId="183442341" sldId="389"/>
            <ac:spMk id="273" creationId="{00000000-0000-0000-0000-000000000000}"/>
          </ac:spMkLst>
        </pc:spChg>
        <pc:spChg chg="mod">
          <ac:chgData name="Janice Powell" userId="23d7fcc3-2db2-48f4-adf5-d675376aa5a5" providerId="ADAL" clId="{77252DC6-6C26-4EAB-A8E4-EB25B56F8C23}" dt="2024-08-31T00:14:25.762" v="579" actId="6549"/>
          <ac:spMkLst>
            <pc:docMk/>
            <pc:sldMk cId="183442341" sldId="389"/>
            <ac:spMk id="274" creationId="{00000000-0000-0000-0000-000000000000}"/>
          </ac:spMkLst>
        </pc:spChg>
        <pc:spChg chg="mod">
          <ac:chgData name="Janice Powell" userId="23d7fcc3-2db2-48f4-adf5-d675376aa5a5" providerId="ADAL" clId="{77252DC6-6C26-4EAB-A8E4-EB25B56F8C23}" dt="2024-08-31T00:12:05.638" v="364" actId="20577"/>
          <ac:spMkLst>
            <pc:docMk/>
            <pc:sldMk cId="183442341" sldId="389"/>
            <ac:spMk id="275" creationId="{00000000-0000-0000-0000-000000000000}"/>
          </ac:spMkLst>
        </pc:spChg>
        <pc:spChg chg="mod">
          <ac:chgData name="Janice Powell" userId="23d7fcc3-2db2-48f4-adf5-d675376aa5a5" providerId="ADAL" clId="{77252DC6-6C26-4EAB-A8E4-EB25B56F8C23}" dt="2024-08-31T00:37:21.062" v="1632" actId="20577"/>
          <ac:spMkLst>
            <pc:docMk/>
            <pc:sldMk cId="183442341" sldId="389"/>
            <ac:spMk id="276" creationId="{00000000-0000-0000-0000-000000000000}"/>
          </ac:spMkLst>
        </pc:spChg>
        <pc:spChg chg="mod">
          <ac:chgData name="Janice Powell" userId="23d7fcc3-2db2-48f4-adf5-d675376aa5a5" providerId="ADAL" clId="{77252DC6-6C26-4EAB-A8E4-EB25B56F8C23}" dt="2024-08-31T00:43:08.757" v="2072" actId="20577"/>
          <ac:spMkLst>
            <pc:docMk/>
            <pc:sldMk cId="183442341" sldId="389"/>
            <ac:spMk id="278" creationId="{00000000-0000-0000-0000-000000000000}"/>
          </ac:spMkLst>
        </pc:spChg>
        <pc:spChg chg="mod">
          <ac:chgData name="Janice Powell" userId="23d7fcc3-2db2-48f4-adf5-d675376aa5a5" providerId="ADAL" clId="{77252DC6-6C26-4EAB-A8E4-EB25B56F8C23}" dt="2024-08-31T00:41:37.797" v="1830" actId="20577"/>
          <ac:spMkLst>
            <pc:docMk/>
            <pc:sldMk cId="183442341" sldId="389"/>
            <ac:spMk id="27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9" name="Shape 99"/>
          <p:cNvSpPr>
            <a:spLocks noGrp="1" noRot="1" noChangeAspect="1"/>
          </p:cNvSpPr>
          <p:nvPr>
            <p:ph type="sldImg"/>
          </p:nvPr>
        </p:nvSpPr>
        <p:spPr>
          <a:xfrm>
            <a:off x="1143000" y="685800"/>
            <a:ext cx="4572000" cy="3429000"/>
          </a:xfrm>
          <a:prstGeom prst="rect">
            <a:avLst/>
          </a:prstGeom>
        </p:spPr>
        <p:txBody>
          <a:bodyPr/>
          <a:lstStyle/>
          <a:p>
            <a:endParaRPr/>
          </a:p>
        </p:txBody>
      </p:sp>
      <p:sp>
        <p:nvSpPr>
          <p:cNvPr id="100" name="Shape 10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36700" y="1471033"/>
            <a:ext cx="21209001" cy="1010703"/>
          </a:xfrm>
          <a:prstGeom prst="rect">
            <a:avLst/>
          </a:prstGeom>
        </p:spPr>
        <p:txBody>
          <a:bodyPr/>
          <a:lstStyle/>
          <a:p>
            <a:r>
              <a:t>Title Text</a:t>
            </a:r>
          </a:p>
        </p:txBody>
      </p:sp>
      <p:sp>
        <p:nvSpPr>
          <p:cNvPr id="12" name="Insert some short and brief lorem ipsum explanatory text about title here"/>
          <p:cNvSpPr txBox="1">
            <a:spLocks noGrp="1"/>
          </p:cNvSpPr>
          <p:nvPr>
            <p:ph type="body" sz="quarter" idx="21"/>
          </p:nvPr>
        </p:nvSpPr>
        <p:spPr>
          <a:xfrm>
            <a:off x="1536700" y="2467261"/>
            <a:ext cx="21209000" cy="584201"/>
          </a:xfrm>
          <a:prstGeom prst="rect">
            <a:avLst/>
          </a:prstGeom>
        </p:spPr>
        <p:txBody>
          <a:bodyPr>
            <a:spAutoFit/>
          </a:bodyPr>
          <a:lstStyle>
            <a:lvl1pPr marL="0" indent="0">
              <a:spcBef>
                <a:spcPts val="0"/>
              </a:spcBef>
              <a:buSzTx/>
              <a:buNone/>
            </a:lvl1pPr>
          </a:lstStyle>
          <a:p>
            <a:r>
              <a:t>Insert some short and brief lorem ipsum explanatory text about title here</a:t>
            </a:r>
          </a:p>
        </p:txBody>
      </p:sp>
      <p:sp>
        <p:nvSpPr>
          <p:cNvPr id="13" name="Rectangle"/>
          <p:cNvSpPr/>
          <p:nvPr/>
        </p:nvSpPr>
        <p:spPr>
          <a:xfrm>
            <a:off x="1590675" y="1274078"/>
            <a:ext cx="2413000" cy="76201"/>
          </a:xfrm>
          <a:prstGeom prst="rect">
            <a:avLst/>
          </a:prstGeom>
          <a:solidFill>
            <a:schemeClr val="accent2">
              <a:hueOff val="357321"/>
              <a:lumOff val="-20104"/>
            </a:schemeClr>
          </a:solidFill>
          <a:ln w="12700">
            <a:miter lim="400000"/>
          </a:ln>
        </p:spPr>
        <p:txBody>
          <a:bodyPr lIns="50800" tIns="50800" rIns="50800" bIns="50800" anchor="ctr"/>
          <a:lstStyle/>
          <a:p>
            <a:pPr>
              <a:defRPr sz="3200">
                <a:solidFill>
                  <a:srgbClr val="FFFFFF"/>
                </a:solidFill>
              </a:defRPr>
            </a:pPr>
            <a:endParaRPr/>
          </a:p>
        </p:txBody>
      </p:sp>
      <p:sp>
        <p:nvSpPr>
          <p:cNvPr id="14" name="Slide Number"/>
          <p:cNvSpPr txBox="1">
            <a:spLocks noGrp="1"/>
          </p:cNvSpPr>
          <p:nvPr>
            <p:ph type="sldNum" sz="quarter" idx="2"/>
          </p:nvPr>
        </p:nvSpPr>
        <p:spPr>
          <a:xfrm>
            <a:off x="21264880" y="12561082"/>
            <a:ext cx="408941" cy="406401"/>
          </a:xfrm>
          <a:prstGeom prst="rect">
            <a:avLst/>
          </a:prstGeom>
        </p:spPr>
        <p:txBody>
          <a:bodyPr/>
          <a:lstStyle>
            <a:lvl1pPr>
              <a:defRPr sz="2000">
                <a:solidFill>
                  <a:schemeClr val="accent4">
                    <a:hueOff val="11021613"/>
                    <a:satOff val="-81801"/>
                    <a:lumOff val="12078"/>
                  </a:schemeClr>
                </a:solidFill>
                <a:latin typeface="Lato Regular"/>
                <a:ea typeface="Lato Regular"/>
                <a:cs typeface="Lato Regular"/>
                <a:sym typeface="Lato Regular"/>
              </a:defRPr>
            </a:lvl1pPr>
          </a:lstStyle>
          <a:p>
            <a:fld id="{86CB4B4D-7CA3-9044-876B-883B54F8677D}" type="slidenum">
              <a:t>‹#›</a:t>
            </a:fld>
            <a:endParaRPr/>
          </a:p>
        </p:txBody>
      </p:sp>
      <p:sp>
        <p:nvSpPr>
          <p:cNvPr id="15" name="Shape">
            <a:hlinkClick r:id="" action="ppaction://hlinkshowjump?jump=nextslide"/>
          </p:cNvPr>
          <p:cNvSpPr/>
          <p:nvPr/>
        </p:nvSpPr>
        <p:spPr>
          <a:xfrm>
            <a:off x="22419808" y="12568843"/>
            <a:ext cx="376691" cy="376692"/>
          </a:xfrm>
          <a:custGeom>
            <a:avLst/>
            <a:gdLst/>
            <a:ahLst/>
            <a:cxnLst>
              <a:cxn ang="0">
                <a:pos x="wd2" y="hd2"/>
              </a:cxn>
              <a:cxn ang="5400000">
                <a:pos x="wd2" y="hd2"/>
              </a:cxn>
              <a:cxn ang="10800000">
                <a:pos x="wd2" y="hd2"/>
              </a:cxn>
              <a:cxn ang="16200000">
                <a:pos x="wd2" y="hd2"/>
              </a:cxn>
            </a:cxnLst>
            <a:rect l="0" t="0" r="r" b="b"/>
            <a:pathLst>
              <a:path w="21600" h="21600" extrusionOk="0">
                <a:moveTo>
                  <a:pt x="8116" y="6241"/>
                </a:moveTo>
                <a:cubicBezTo>
                  <a:pt x="12298" y="10800"/>
                  <a:pt x="12298" y="10800"/>
                  <a:pt x="12298" y="10800"/>
                </a:cubicBezTo>
                <a:cubicBezTo>
                  <a:pt x="8116" y="15359"/>
                  <a:pt x="8116" y="15359"/>
                  <a:pt x="8116" y="15359"/>
                </a:cubicBezTo>
                <a:cubicBezTo>
                  <a:pt x="7758" y="15717"/>
                  <a:pt x="7758" y="16306"/>
                  <a:pt x="8116" y="16664"/>
                </a:cubicBezTo>
                <a:cubicBezTo>
                  <a:pt x="8475" y="17023"/>
                  <a:pt x="9054" y="17023"/>
                  <a:pt x="9403" y="16664"/>
                </a:cubicBezTo>
                <a:cubicBezTo>
                  <a:pt x="14513" y="11453"/>
                  <a:pt x="14513" y="11453"/>
                  <a:pt x="14513" y="11453"/>
                </a:cubicBezTo>
                <a:cubicBezTo>
                  <a:pt x="14872" y="11094"/>
                  <a:pt x="14872" y="10506"/>
                  <a:pt x="14513" y="10147"/>
                </a:cubicBezTo>
                <a:cubicBezTo>
                  <a:pt x="9403" y="4936"/>
                  <a:pt x="9403" y="4936"/>
                  <a:pt x="9403" y="4936"/>
                </a:cubicBezTo>
                <a:cubicBezTo>
                  <a:pt x="9054" y="4577"/>
                  <a:pt x="8475" y="4577"/>
                  <a:pt x="8116" y="4936"/>
                </a:cubicBezTo>
                <a:cubicBezTo>
                  <a:pt x="7758" y="5294"/>
                  <a:pt x="7758" y="5883"/>
                  <a:pt x="8116" y="6241"/>
                </a:cubicBezTo>
                <a:close/>
                <a:moveTo>
                  <a:pt x="0" y="10800"/>
                </a:moveTo>
                <a:cubicBezTo>
                  <a:pt x="0" y="16765"/>
                  <a:pt x="4835" y="21600"/>
                  <a:pt x="10800" y="21600"/>
                </a:cubicBezTo>
                <a:cubicBezTo>
                  <a:pt x="16765" y="21600"/>
                  <a:pt x="21600" y="16765"/>
                  <a:pt x="21600" y="10800"/>
                </a:cubicBezTo>
                <a:cubicBezTo>
                  <a:pt x="21600" y="4835"/>
                  <a:pt x="16765" y="0"/>
                  <a:pt x="10800" y="0"/>
                </a:cubicBezTo>
                <a:cubicBezTo>
                  <a:pt x="4835" y="0"/>
                  <a:pt x="0" y="4835"/>
                  <a:pt x="0" y="10800"/>
                </a:cubicBezTo>
                <a:close/>
                <a:moveTo>
                  <a:pt x="20203" y="10800"/>
                </a:moveTo>
                <a:cubicBezTo>
                  <a:pt x="20203" y="15993"/>
                  <a:pt x="15993" y="20203"/>
                  <a:pt x="10800" y="20203"/>
                </a:cubicBezTo>
                <a:cubicBezTo>
                  <a:pt x="5607" y="20203"/>
                  <a:pt x="1397" y="15993"/>
                  <a:pt x="1397" y="10800"/>
                </a:cubicBezTo>
                <a:cubicBezTo>
                  <a:pt x="1397" y="5607"/>
                  <a:pt x="5607" y="1397"/>
                  <a:pt x="10800" y="1397"/>
                </a:cubicBezTo>
                <a:cubicBezTo>
                  <a:pt x="15993" y="1397"/>
                  <a:pt x="20203" y="5607"/>
                  <a:pt x="20203" y="10800"/>
                </a:cubicBezTo>
                <a:close/>
              </a:path>
            </a:pathLst>
          </a:custGeom>
          <a:solidFill>
            <a:schemeClr val="accent5">
              <a:hueOff val="12012421"/>
              <a:satOff val="-88211"/>
              <a:lumOff val="28209"/>
            </a:schemeClr>
          </a:solidFill>
          <a:ln w="12700">
            <a:miter lim="400000"/>
          </a:ln>
        </p:spPr>
        <p:txBody>
          <a:bodyPr lIns="121919" tIns="121919" rIns="121919" bIns="121919"/>
          <a:lstStyle/>
          <a:p>
            <a:pPr algn="l" defTabSz="685800">
              <a:defRPr sz="3400">
                <a:latin typeface="Calibri"/>
                <a:ea typeface="Calibri"/>
                <a:cs typeface="Calibri"/>
                <a:sym typeface="Calibri"/>
              </a:defRPr>
            </a:pPr>
            <a:endParaRPr/>
          </a:p>
        </p:txBody>
      </p:sp>
      <p:sp>
        <p:nvSpPr>
          <p:cNvPr id="16" name="Shape">
            <a:hlinkClick r:id="" action="ppaction://hlinkshowjump?jump=previousslide"/>
          </p:cNvPr>
          <p:cNvSpPr/>
          <p:nvPr/>
        </p:nvSpPr>
        <p:spPr>
          <a:xfrm>
            <a:off x="21984258" y="12568843"/>
            <a:ext cx="376691" cy="376692"/>
          </a:xfrm>
          <a:custGeom>
            <a:avLst/>
            <a:gdLst/>
            <a:ahLst/>
            <a:cxnLst>
              <a:cxn ang="0">
                <a:pos x="wd2" y="hd2"/>
              </a:cxn>
              <a:cxn ang="5400000">
                <a:pos x="wd2" y="hd2"/>
              </a:cxn>
              <a:cxn ang="10800000">
                <a:pos x="wd2" y="hd2"/>
              </a:cxn>
              <a:cxn ang="16200000">
                <a:pos x="wd2" y="hd2"/>
              </a:cxn>
            </a:cxnLst>
            <a:rect l="0" t="0" r="r" b="b"/>
            <a:pathLst>
              <a:path w="21600" h="21600" extrusionOk="0">
                <a:moveTo>
                  <a:pt x="13484" y="15359"/>
                </a:moveTo>
                <a:cubicBezTo>
                  <a:pt x="9302" y="10800"/>
                  <a:pt x="9302" y="10800"/>
                  <a:pt x="9302" y="10800"/>
                </a:cubicBezTo>
                <a:cubicBezTo>
                  <a:pt x="13484" y="6241"/>
                  <a:pt x="13484" y="6241"/>
                  <a:pt x="13484" y="6241"/>
                </a:cubicBezTo>
                <a:cubicBezTo>
                  <a:pt x="13842" y="5883"/>
                  <a:pt x="13842" y="5294"/>
                  <a:pt x="13484" y="4936"/>
                </a:cubicBezTo>
                <a:cubicBezTo>
                  <a:pt x="13125" y="4577"/>
                  <a:pt x="12546" y="4577"/>
                  <a:pt x="12197" y="4936"/>
                </a:cubicBezTo>
                <a:cubicBezTo>
                  <a:pt x="7087" y="10147"/>
                  <a:pt x="7087" y="10147"/>
                  <a:pt x="7087" y="10147"/>
                </a:cubicBezTo>
                <a:cubicBezTo>
                  <a:pt x="6728" y="10506"/>
                  <a:pt x="6728" y="11094"/>
                  <a:pt x="7087" y="11453"/>
                </a:cubicBezTo>
                <a:cubicBezTo>
                  <a:pt x="12197" y="16664"/>
                  <a:pt x="12197" y="16664"/>
                  <a:pt x="12197" y="16664"/>
                </a:cubicBezTo>
                <a:cubicBezTo>
                  <a:pt x="12546" y="17023"/>
                  <a:pt x="13125" y="17023"/>
                  <a:pt x="13484" y="16664"/>
                </a:cubicBezTo>
                <a:cubicBezTo>
                  <a:pt x="13842" y="16306"/>
                  <a:pt x="13842" y="15717"/>
                  <a:pt x="13484" y="15359"/>
                </a:cubicBezTo>
                <a:close/>
                <a:moveTo>
                  <a:pt x="21600" y="10800"/>
                </a:moveTo>
                <a:cubicBezTo>
                  <a:pt x="21600" y="4835"/>
                  <a:pt x="16765" y="0"/>
                  <a:pt x="10800" y="0"/>
                </a:cubicBezTo>
                <a:cubicBezTo>
                  <a:pt x="4835" y="0"/>
                  <a:pt x="0" y="4835"/>
                  <a:pt x="0" y="10800"/>
                </a:cubicBezTo>
                <a:cubicBezTo>
                  <a:pt x="0" y="16765"/>
                  <a:pt x="4835" y="21600"/>
                  <a:pt x="10800" y="21600"/>
                </a:cubicBezTo>
                <a:cubicBezTo>
                  <a:pt x="16765" y="21600"/>
                  <a:pt x="21600" y="16765"/>
                  <a:pt x="21600" y="10800"/>
                </a:cubicBezTo>
                <a:close/>
                <a:moveTo>
                  <a:pt x="1397" y="10800"/>
                </a:moveTo>
                <a:cubicBezTo>
                  <a:pt x="1397" y="5607"/>
                  <a:pt x="5607" y="1397"/>
                  <a:pt x="10800" y="1397"/>
                </a:cubicBezTo>
                <a:cubicBezTo>
                  <a:pt x="15993" y="1397"/>
                  <a:pt x="20203" y="5607"/>
                  <a:pt x="20203" y="10800"/>
                </a:cubicBezTo>
                <a:cubicBezTo>
                  <a:pt x="20203" y="15993"/>
                  <a:pt x="15993" y="20203"/>
                  <a:pt x="10800" y="20203"/>
                </a:cubicBezTo>
                <a:cubicBezTo>
                  <a:pt x="5607" y="20203"/>
                  <a:pt x="1397" y="15993"/>
                  <a:pt x="1397" y="10800"/>
                </a:cubicBezTo>
                <a:close/>
              </a:path>
            </a:pathLst>
          </a:custGeom>
          <a:solidFill>
            <a:schemeClr val="accent5">
              <a:hueOff val="12012421"/>
              <a:satOff val="-88211"/>
              <a:lumOff val="28209"/>
            </a:schemeClr>
          </a:solidFill>
          <a:ln w="12700">
            <a:miter lim="400000"/>
          </a:ln>
        </p:spPr>
        <p:txBody>
          <a:bodyPr lIns="121919" tIns="121919" rIns="121919" bIns="121919"/>
          <a:lstStyle/>
          <a:p>
            <a:pPr algn="l" defTabSz="685800">
              <a:defRPr sz="3400">
                <a:latin typeface="Calibri"/>
                <a:ea typeface="Calibri"/>
                <a:cs typeface="Calibri"/>
                <a:sym typeface="Calibri"/>
              </a:defRPr>
            </a:pPr>
            <a:endParaRPr/>
          </a:p>
        </p:txBody>
      </p:sp>
      <p:pic>
        <p:nvPicPr>
          <p:cNvPr id="17" name="Image" descr="Image"/>
          <p:cNvPicPr>
            <a:picLocks noChangeAspect="1"/>
          </p:cNvPicPr>
          <p:nvPr/>
        </p:nvPicPr>
        <p:blipFill>
          <a:blip r:embed="rId2"/>
          <a:stretch>
            <a:fillRect/>
          </a:stretch>
        </p:blipFill>
        <p:spPr>
          <a:xfrm>
            <a:off x="1564299" y="12363660"/>
            <a:ext cx="4428265" cy="801246"/>
          </a:xfrm>
          <a:prstGeom prst="rect">
            <a:avLst/>
          </a:prstGeom>
          <a:ln w="12700">
            <a:miter lim="400000"/>
          </a:ln>
        </p:spPr>
      </p:pic>
      <p:pic>
        <p:nvPicPr>
          <p:cNvPr id="18" name="Image" descr="Image"/>
          <p:cNvPicPr>
            <a:picLocks noChangeAspect="1"/>
          </p:cNvPicPr>
          <p:nvPr/>
        </p:nvPicPr>
        <p:blipFill>
          <a:blip r:embed="rId3">
            <a:alphaModFix amt="9826"/>
          </a:blip>
          <a:stretch>
            <a:fillRect/>
          </a:stretch>
        </p:blipFill>
        <p:spPr>
          <a:xfrm>
            <a:off x="-4822474" y="-6887582"/>
            <a:ext cx="16395701" cy="16395546"/>
          </a:xfrm>
          <a:prstGeom prst="rect">
            <a:avLst/>
          </a:prstGeom>
          <a:ln w="12700">
            <a:miter lim="400000"/>
          </a:ln>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lide with Footer">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xfrm>
            <a:off x="21239480" y="12561082"/>
            <a:ext cx="408941" cy="406401"/>
          </a:xfrm>
          <a:prstGeom prst="rect">
            <a:avLst/>
          </a:prstGeom>
        </p:spPr>
        <p:txBody>
          <a:bodyPr/>
          <a:lstStyle>
            <a:lvl1pPr>
              <a:defRPr sz="2000">
                <a:solidFill>
                  <a:schemeClr val="accent4">
                    <a:hueOff val="11021613"/>
                    <a:satOff val="-81801"/>
                    <a:lumOff val="12078"/>
                  </a:schemeClr>
                </a:solidFill>
                <a:latin typeface="Lato Regular"/>
                <a:ea typeface="Lato Regular"/>
                <a:cs typeface="Lato Regular"/>
                <a:sym typeface="Lato Regular"/>
              </a:defRPr>
            </a:lvl1pPr>
          </a:lstStyle>
          <a:p>
            <a:fld id="{86CB4B4D-7CA3-9044-876B-883B54F8677D}" type="slidenum">
              <a:t>‹#›</a:t>
            </a:fld>
            <a:endParaRPr/>
          </a:p>
        </p:txBody>
      </p:sp>
      <p:sp>
        <p:nvSpPr>
          <p:cNvPr id="26" name="Shape">
            <a:hlinkClick r:id="" action="ppaction://hlinkshowjump?jump=nextslide"/>
          </p:cNvPr>
          <p:cNvSpPr/>
          <p:nvPr/>
        </p:nvSpPr>
        <p:spPr>
          <a:xfrm>
            <a:off x="22419808" y="12568843"/>
            <a:ext cx="376691" cy="376692"/>
          </a:xfrm>
          <a:custGeom>
            <a:avLst/>
            <a:gdLst/>
            <a:ahLst/>
            <a:cxnLst>
              <a:cxn ang="0">
                <a:pos x="wd2" y="hd2"/>
              </a:cxn>
              <a:cxn ang="5400000">
                <a:pos x="wd2" y="hd2"/>
              </a:cxn>
              <a:cxn ang="10800000">
                <a:pos x="wd2" y="hd2"/>
              </a:cxn>
              <a:cxn ang="16200000">
                <a:pos x="wd2" y="hd2"/>
              </a:cxn>
            </a:cxnLst>
            <a:rect l="0" t="0" r="r" b="b"/>
            <a:pathLst>
              <a:path w="21600" h="21600" extrusionOk="0">
                <a:moveTo>
                  <a:pt x="8116" y="6241"/>
                </a:moveTo>
                <a:cubicBezTo>
                  <a:pt x="12298" y="10800"/>
                  <a:pt x="12298" y="10800"/>
                  <a:pt x="12298" y="10800"/>
                </a:cubicBezTo>
                <a:cubicBezTo>
                  <a:pt x="8116" y="15359"/>
                  <a:pt x="8116" y="15359"/>
                  <a:pt x="8116" y="15359"/>
                </a:cubicBezTo>
                <a:cubicBezTo>
                  <a:pt x="7758" y="15717"/>
                  <a:pt x="7758" y="16306"/>
                  <a:pt x="8116" y="16664"/>
                </a:cubicBezTo>
                <a:cubicBezTo>
                  <a:pt x="8475" y="17023"/>
                  <a:pt x="9054" y="17023"/>
                  <a:pt x="9403" y="16664"/>
                </a:cubicBezTo>
                <a:cubicBezTo>
                  <a:pt x="14513" y="11453"/>
                  <a:pt x="14513" y="11453"/>
                  <a:pt x="14513" y="11453"/>
                </a:cubicBezTo>
                <a:cubicBezTo>
                  <a:pt x="14872" y="11094"/>
                  <a:pt x="14872" y="10506"/>
                  <a:pt x="14513" y="10147"/>
                </a:cubicBezTo>
                <a:cubicBezTo>
                  <a:pt x="9403" y="4936"/>
                  <a:pt x="9403" y="4936"/>
                  <a:pt x="9403" y="4936"/>
                </a:cubicBezTo>
                <a:cubicBezTo>
                  <a:pt x="9054" y="4577"/>
                  <a:pt x="8475" y="4577"/>
                  <a:pt x="8116" y="4936"/>
                </a:cubicBezTo>
                <a:cubicBezTo>
                  <a:pt x="7758" y="5294"/>
                  <a:pt x="7758" y="5883"/>
                  <a:pt x="8116" y="6241"/>
                </a:cubicBezTo>
                <a:close/>
                <a:moveTo>
                  <a:pt x="0" y="10800"/>
                </a:moveTo>
                <a:cubicBezTo>
                  <a:pt x="0" y="16765"/>
                  <a:pt x="4835" y="21600"/>
                  <a:pt x="10800" y="21600"/>
                </a:cubicBezTo>
                <a:cubicBezTo>
                  <a:pt x="16765" y="21600"/>
                  <a:pt x="21600" y="16765"/>
                  <a:pt x="21600" y="10800"/>
                </a:cubicBezTo>
                <a:cubicBezTo>
                  <a:pt x="21600" y="4835"/>
                  <a:pt x="16765" y="0"/>
                  <a:pt x="10800" y="0"/>
                </a:cubicBezTo>
                <a:cubicBezTo>
                  <a:pt x="4835" y="0"/>
                  <a:pt x="0" y="4835"/>
                  <a:pt x="0" y="10800"/>
                </a:cubicBezTo>
                <a:close/>
                <a:moveTo>
                  <a:pt x="20203" y="10800"/>
                </a:moveTo>
                <a:cubicBezTo>
                  <a:pt x="20203" y="15993"/>
                  <a:pt x="15993" y="20203"/>
                  <a:pt x="10800" y="20203"/>
                </a:cubicBezTo>
                <a:cubicBezTo>
                  <a:pt x="5607" y="20203"/>
                  <a:pt x="1397" y="15993"/>
                  <a:pt x="1397" y="10800"/>
                </a:cubicBezTo>
                <a:cubicBezTo>
                  <a:pt x="1397" y="5607"/>
                  <a:pt x="5607" y="1397"/>
                  <a:pt x="10800" y="1397"/>
                </a:cubicBezTo>
                <a:cubicBezTo>
                  <a:pt x="15993" y="1397"/>
                  <a:pt x="20203" y="5607"/>
                  <a:pt x="20203" y="10800"/>
                </a:cubicBezTo>
                <a:close/>
              </a:path>
            </a:pathLst>
          </a:custGeom>
          <a:solidFill>
            <a:schemeClr val="accent5">
              <a:hueOff val="12012421"/>
              <a:satOff val="-88211"/>
              <a:lumOff val="28209"/>
            </a:schemeClr>
          </a:solidFill>
          <a:ln w="12700">
            <a:miter lim="400000"/>
          </a:ln>
        </p:spPr>
        <p:txBody>
          <a:bodyPr lIns="121919" tIns="121919" rIns="121919" bIns="121919"/>
          <a:lstStyle/>
          <a:p>
            <a:pPr algn="l" defTabSz="685800">
              <a:defRPr sz="3400">
                <a:latin typeface="Calibri"/>
                <a:ea typeface="Calibri"/>
                <a:cs typeface="Calibri"/>
                <a:sym typeface="Calibri"/>
              </a:defRPr>
            </a:pPr>
            <a:endParaRPr/>
          </a:p>
        </p:txBody>
      </p:sp>
      <p:sp>
        <p:nvSpPr>
          <p:cNvPr id="27" name="Shape">
            <a:hlinkClick r:id="" action="ppaction://hlinkshowjump?jump=previousslide"/>
          </p:cNvPr>
          <p:cNvSpPr/>
          <p:nvPr/>
        </p:nvSpPr>
        <p:spPr>
          <a:xfrm>
            <a:off x="21984258" y="12568843"/>
            <a:ext cx="376691" cy="376692"/>
          </a:xfrm>
          <a:custGeom>
            <a:avLst/>
            <a:gdLst/>
            <a:ahLst/>
            <a:cxnLst>
              <a:cxn ang="0">
                <a:pos x="wd2" y="hd2"/>
              </a:cxn>
              <a:cxn ang="5400000">
                <a:pos x="wd2" y="hd2"/>
              </a:cxn>
              <a:cxn ang="10800000">
                <a:pos x="wd2" y="hd2"/>
              </a:cxn>
              <a:cxn ang="16200000">
                <a:pos x="wd2" y="hd2"/>
              </a:cxn>
            </a:cxnLst>
            <a:rect l="0" t="0" r="r" b="b"/>
            <a:pathLst>
              <a:path w="21600" h="21600" extrusionOk="0">
                <a:moveTo>
                  <a:pt x="13484" y="15359"/>
                </a:moveTo>
                <a:cubicBezTo>
                  <a:pt x="9302" y="10800"/>
                  <a:pt x="9302" y="10800"/>
                  <a:pt x="9302" y="10800"/>
                </a:cubicBezTo>
                <a:cubicBezTo>
                  <a:pt x="13484" y="6241"/>
                  <a:pt x="13484" y="6241"/>
                  <a:pt x="13484" y="6241"/>
                </a:cubicBezTo>
                <a:cubicBezTo>
                  <a:pt x="13842" y="5883"/>
                  <a:pt x="13842" y="5294"/>
                  <a:pt x="13484" y="4936"/>
                </a:cubicBezTo>
                <a:cubicBezTo>
                  <a:pt x="13125" y="4577"/>
                  <a:pt x="12546" y="4577"/>
                  <a:pt x="12197" y="4936"/>
                </a:cubicBezTo>
                <a:cubicBezTo>
                  <a:pt x="7087" y="10147"/>
                  <a:pt x="7087" y="10147"/>
                  <a:pt x="7087" y="10147"/>
                </a:cubicBezTo>
                <a:cubicBezTo>
                  <a:pt x="6728" y="10506"/>
                  <a:pt x="6728" y="11094"/>
                  <a:pt x="7087" y="11453"/>
                </a:cubicBezTo>
                <a:cubicBezTo>
                  <a:pt x="12197" y="16664"/>
                  <a:pt x="12197" y="16664"/>
                  <a:pt x="12197" y="16664"/>
                </a:cubicBezTo>
                <a:cubicBezTo>
                  <a:pt x="12546" y="17023"/>
                  <a:pt x="13125" y="17023"/>
                  <a:pt x="13484" y="16664"/>
                </a:cubicBezTo>
                <a:cubicBezTo>
                  <a:pt x="13842" y="16306"/>
                  <a:pt x="13842" y="15717"/>
                  <a:pt x="13484" y="15359"/>
                </a:cubicBezTo>
                <a:close/>
                <a:moveTo>
                  <a:pt x="21600" y="10800"/>
                </a:moveTo>
                <a:cubicBezTo>
                  <a:pt x="21600" y="4835"/>
                  <a:pt x="16765" y="0"/>
                  <a:pt x="10800" y="0"/>
                </a:cubicBezTo>
                <a:cubicBezTo>
                  <a:pt x="4835" y="0"/>
                  <a:pt x="0" y="4835"/>
                  <a:pt x="0" y="10800"/>
                </a:cubicBezTo>
                <a:cubicBezTo>
                  <a:pt x="0" y="16765"/>
                  <a:pt x="4835" y="21600"/>
                  <a:pt x="10800" y="21600"/>
                </a:cubicBezTo>
                <a:cubicBezTo>
                  <a:pt x="16765" y="21600"/>
                  <a:pt x="21600" y="16765"/>
                  <a:pt x="21600" y="10800"/>
                </a:cubicBezTo>
                <a:close/>
                <a:moveTo>
                  <a:pt x="1397" y="10800"/>
                </a:moveTo>
                <a:cubicBezTo>
                  <a:pt x="1397" y="5607"/>
                  <a:pt x="5607" y="1397"/>
                  <a:pt x="10800" y="1397"/>
                </a:cubicBezTo>
                <a:cubicBezTo>
                  <a:pt x="15993" y="1397"/>
                  <a:pt x="20203" y="5607"/>
                  <a:pt x="20203" y="10800"/>
                </a:cubicBezTo>
                <a:cubicBezTo>
                  <a:pt x="20203" y="15993"/>
                  <a:pt x="15993" y="20203"/>
                  <a:pt x="10800" y="20203"/>
                </a:cubicBezTo>
                <a:cubicBezTo>
                  <a:pt x="5607" y="20203"/>
                  <a:pt x="1397" y="15993"/>
                  <a:pt x="1397" y="10800"/>
                </a:cubicBezTo>
                <a:close/>
              </a:path>
            </a:pathLst>
          </a:custGeom>
          <a:solidFill>
            <a:schemeClr val="accent5">
              <a:hueOff val="12012421"/>
              <a:satOff val="-88211"/>
              <a:lumOff val="28209"/>
            </a:schemeClr>
          </a:solidFill>
          <a:ln w="12700">
            <a:miter lim="400000"/>
          </a:ln>
        </p:spPr>
        <p:txBody>
          <a:bodyPr lIns="121919" tIns="121919" rIns="121919" bIns="121919"/>
          <a:lstStyle/>
          <a:p>
            <a:pPr algn="l" defTabSz="685800">
              <a:defRPr sz="3400">
                <a:latin typeface="Calibri"/>
                <a:ea typeface="Calibri"/>
                <a:cs typeface="Calibri"/>
                <a:sym typeface="Calibri"/>
              </a:defRPr>
            </a:pPr>
            <a:endParaRPr/>
          </a:p>
        </p:txBody>
      </p:sp>
      <p:pic>
        <p:nvPicPr>
          <p:cNvPr id="28" name="Image" descr="Image"/>
          <p:cNvPicPr>
            <a:picLocks noChangeAspect="1"/>
          </p:cNvPicPr>
          <p:nvPr/>
        </p:nvPicPr>
        <p:blipFill>
          <a:blip r:embed="rId2"/>
          <a:stretch>
            <a:fillRect/>
          </a:stretch>
        </p:blipFill>
        <p:spPr>
          <a:xfrm>
            <a:off x="1564299" y="12363660"/>
            <a:ext cx="4428265" cy="801246"/>
          </a:xfrm>
          <a:prstGeom prst="rect">
            <a:avLst/>
          </a:prstGeom>
          <a:ln w="12700">
            <a:miter lim="400000"/>
          </a:ln>
        </p:spPr>
      </p:pic>
      <p:pic>
        <p:nvPicPr>
          <p:cNvPr id="29" name="Image" descr="Image"/>
          <p:cNvPicPr>
            <a:picLocks noChangeAspect="1"/>
          </p:cNvPicPr>
          <p:nvPr/>
        </p:nvPicPr>
        <p:blipFill>
          <a:blip r:embed="rId3">
            <a:alphaModFix amt="9826"/>
          </a:blip>
          <a:stretch>
            <a:fillRect/>
          </a:stretch>
        </p:blipFill>
        <p:spPr>
          <a:xfrm>
            <a:off x="13974753" y="-7133021"/>
            <a:ext cx="16395701" cy="16395546"/>
          </a:xfrm>
          <a:prstGeom prst="rect">
            <a:avLst/>
          </a:prstGeom>
          <a:ln w="12700">
            <a:miter lim="400000"/>
          </a:ln>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Subtitle without footer">
    <p:spTree>
      <p:nvGrpSpPr>
        <p:cNvPr id="1" name=""/>
        <p:cNvGrpSpPr/>
        <p:nvPr/>
      </p:nvGrpSpPr>
      <p:grpSpPr>
        <a:xfrm>
          <a:off x="0" y="0"/>
          <a:ext cx="0" cy="0"/>
          <a:chOff x="0" y="0"/>
          <a:chExt cx="0" cy="0"/>
        </a:xfrm>
      </p:grpSpPr>
      <p:sp>
        <p:nvSpPr>
          <p:cNvPr id="36" name="Title Text"/>
          <p:cNvSpPr txBox="1">
            <a:spLocks noGrp="1"/>
          </p:cNvSpPr>
          <p:nvPr>
            <p:ph type="title"/>
          </p:nvPr>
        </p:nvSpPr>
        <p:spPr>
          <a:xfrm>
            <a:off x="1536700" y="1471033"/>
            <a:ext cx="21209001" cy="1010703"/>
          </a:xfrm>
          <a:prstGeom prst="rect">
            <a:avLst/>
          </a:prstGeom>
        </p:spPr>
        <p:txBody>
          <a:bodyPr/>
          <a:lstStyle/>
          <a:p>
            <a:r>
              <a:t>Title Text</a:t>
            </a:r>
          </a:p>
        </p:txBody>
      </p:sp>
      <p:sp>
        <p:nvSpPr>
          <p:cNvPr id="37" name="Insert some short and brief lorem ipsum explanatory text about title here"/>
          <p:cNvSpPr txBox="1">
            <a:spLocks noGrp="1"/>
          </p:cNvSpPr>
          <p:nvPr>
            <p:ph type="body" sz="quarter" idx="21"/>
          </p:nvPr>
        </p:nvSpPr>
        <p:spPr>
          <a:xfrm>
            <a:off x="1536700" y="2467261"/>
            <a:ext cx="21209000" cy="584201"/>
          </a:xfrm>
          <a:prstGeom prst="rect">
            <a:avLst/>
          </a:prstGeom>
        </p:spPr>
        <p:txBody>
          <a:bodyPr>
            <a:spAutoFit/>
          </a:bodyPr>
          <a:lstStyle>
            <a:lvl1pPr marL="0" indent="0">
              <a:spcBef>
                <a:spcPts val="0"/>
              </a:spcBef>
              <a:buSzTx/>
              <a:buNone/>
            </a:lvl1pPr>
          </a:lstStyle>
          <a:p>
            <a:r>
              <a:t>Insert some short and brief lorem ipsum explanatory text about title here</a:t>
            </a:r>
          </a:p>
        </p:txBody>
      </p:sp>
      <p:sp>
        <p:nvSpPr>
          <p:cNvPr id="38" name="Rectangle"/>
          <p:cNvSpPr/>
          <p:nvPr/>
        </p:nvSpPr>
        <p:spPr>
          <a:xfrm>
            <a:off x="1590675" y="1274078"/>
            <a:ext cx="2413000" cy="76201"/>
          </a:xfrm>
          <a:prstGeom prst="rect">
            <a:avLst/>
          </a:prstGeom>
          <a:solidFill>
            <a:schemeClr val="accent2">
              <a:hueOff val="357321"/>
              <a:lumOff val="-20104"/>
            </a:schemeClr>
          </a:solidFill>
          <a:ln w="12700">
            <a:miter lim="400000"/>
          </a:ln>
        </p:spPr>
        <p:txBody>
          <a:bodyPr lIns="50800" tIns="50800" rIns="50800" bIns="50800" anchor="ctr"/>
          <a:lstStyle/>
          <a:p>
            <a:pPr>
              <a:defRPr sz="3200">
                <a:solidFill>
                  <a:srgbClr val="FFFFFF"/>
                </a:solidFill>
              </a:defRPr>
            </a:pPr>
            <a:endParaRPr/>
          </a:p>
        </p:txBody>
      </p:sp>
      <p:pic>
        <p:nvPicPr>
          <p:cNvPr id="39" name="Image" descr="Image"/>
          <p:cNvPicPr>
            <a:picLocks noChangeAspect="1"/>
          </p:cNvPicPr>
          <p:nvPr/>
        </p:nvPicPr>
        <p:blipFill>
          <a:blip r:embed="rId2">
            <a:alphaModFix amt="9826"/>
          </a:blip>
          <a:stretch>
            <a:fillRect/>
          </a:stretch>
        </p:blipFill>
        <p:spPr>
          <a:xfrm>
            <a:off x="-4822474" y="-6887582"/>
            <a:ext cx="16395701" cy="16395546"/>
          </a:xfrm>
          <a:prstGeom prst="rect">
            <a:avLst/>
          </a:prstGeom>
          <a:ln w="12700">
            <a:miter lim="400000"/>
          </a:ln>
        </p:spPr>
      </p:pic>
      <p:sp>
        <p:nvSpPr>
          <p:cNvPr id="40" name="Slide Number"/>
          <p:cNvSpPr txBox="1">
            <a:spLocks noGrp="1"/>
          </p:cNvSpPr>
          <p:nvPr>
            <p:ph type="sldNum" sz="quarter" idx="2"/>
          </p:nvPr>
        </p:nvSpPr>
        <p:spPr>
          <a:xfrm>
            <a:off x="21417280" y="12561082"/>
            <a:ext cx="408941" cy="406401"/>
          </a:xfrm>
          <a:prstGeom prst="rect">
            <a:avLst/>
          </a:prstGeom>
        </p:spPr>
        <p:txBody>
          <a:bodyPr/>
          <a:lstStyle>
            <a:lvl1pPr>
              <a:defRPr sz="2000">
                <a:solidFill>
                  <a:schemeClr val="accent4">
                    <a:hueOff val="11021613"/>
                    <a:satOff val="-81801"/>
                    <a:lumOff val="12078"/>
                  </a:schemeClr>
                </a:solidFill>
                <a:latin typeface="Lato Regular"/>
                <a:ea typeface="Lato Regular"/>
                <a:cs typeface="Lato Regular"/>
                <a:sym typeface="Lato Regular"/>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Subtitle in Half Slide 2">
    <p:spTree>
      <p:nvGrpSpPr>
        <p:cNvPr id="1" name=""/>
        <p:cNvGrpSpPr/>
        <p:nvPr/>
      </p:nvGrpSpPr>
      <p:grpSpPr>
        <a:xfrm>
          <a:off x="0" y="0"/>
          <a:ext cx="0" cy="0"/>
          <a:chOff x="0" y="0"/>
          <a:chExt cx="0" cy="0"/>
        </a:xfrm>
      </p:grpSpPr>
      <p:sp>
        <p:nvSpPr>
          <p:cNvPr id="59" name="Title Text"/>
          <p:cNvSpPr txBox="1">
            <a:spLocks noGrp="1"/>
          </p:cNvSpPr>
          <p:nvPr>
            <p:ph type="title"/>
          </p:nvPr>
        </p:nvSpPr>
        <p:spPr>
          <a:xfrm>
            <a:off x="13735386" y="1509133"/>
            <a:ext cx="9067231" cy="1844790"/>
          </a:xfrm>
          <a:prstGeom prst="rect">
            <a:avLst/>
          </a:prstGeom>
        </p:spPr>
        <p:txBody>
          <a:bodyPr anchor="t"/>
          <a:lstStyle>
            <a:lvl1pPr>
              <a:defRPr sz="5800" spc="174"/>
            </a:lvl1pPr>
          </a:lstStyle>
          <a:p>
            <a:r>
              <a:t>Title Text</a:t>
            </a:r>
          </a:p>
        </p:txBody>
      </p:sp>
      <p:sp>
        <p:nvSpPr>
          <p:cNvPr id="60" name="Insert some short and brief text about title here"/>
          <p:cNvSpPr txBox="1">
            <a:spLocks noGrp="1"/>
          </p:cNvSpPr>
          <p:nvPr>
            <p:ph type="body" sz="quarter" idx="21"/>
          </p:nvPr>
        </p:nvSpPr>
        <p:spPr>
          <a:xfrm>
            <a:off x="13735387" y="3383878"/>
            <a:ext cx="9067230" cy="584201"/>
          </a:xfrm>
          <a:prstGeom prst="rect">
            <a:avLst/>
          </a:prstGeom>
        </p:spPr>
        <p:txBody>
          <a:bodyPr>
            <a:spAutoFit/>
          </a:bodyPr>
          <a:lstStyle>
            <a:lvl1pPr marL="0" indent="0">
              <a:spcBef>
                <a:spcPts val="0"/>
              </a:spcBef>
              <a:buSzTx/>
              <a:buNone/>
            </a:lvl1pPr>
          </a:lstStyle>
          <a:p>
            <a:r>
              <a:t>Insert some short and brief text about title here</a:t>
            </a:r>
          </a:p>
        </p:txBody>
      </p:sp>
      <p:sp>
        <p:nvSpPr>
          <p:cNvPr id="61" name="Rectangle"/>
          <p:cNvSpPr/>
          <p:nvPr/>
        </p:nvSpPr>
        <p:spPr>
          <a:xfrm>
            <a:off x="13789361" y="1274078"/>
            <a:ext cx="2413001" cy="76201"/>
          </a:xfrm>
          <a:prstGeom prst="rect">
            <a:avLst/>
          </a:prstGeom>
          <a:solidFill>
            <a:schemeClr val="accent2">
              <a:hueOff val="357321"/>
              <a:lumOff val="-20104"/>
            </a:schemeClr>
          </a:solidFill>
          <a:ln w="12700">
            <a:miter lim="400000"/>
          </a:ln>
        </p:spPr>
        <p:txBody>
          <a:bodyPr lIns="50800" tIns="50800" rIns="50800" bIns="50800" anchor="ctr"/>
          <a:lstStyle/>
          <a:p>
            <a:pPr>
              <a:defRPr sz="3200">
                <a:solidFill>
                  <a:srgbClr val="FFFFFF"/>
                </a:solidFill>
              </a:defRPr>
            </a:pPr>
            <a:endParaRPr/>
          </a:p>
        </p:txBody>
      </p:sp>
      <p:pic>
        <p:nvPicPr>
          <p:cNvPr id="62" name="Image" descr="Image"/>
          <p:cNvPicPr>
            <a:picLocks noChangeAspect="1"/>
          </p:cNvPicPr>
          <p:nvPr/>
        </p:nvPicPr>
        <p:blipFill>
          <a:blip r:embed="rId2">
            <a:alphaModFix amt="9826"/>
          </a:blip>
          <a:stretch>
            <a:fillRect/>
          </a:stretch>
        </p:blipFill>
        <p:spPr>
          <a:xfrm>
            <a:off x="-4822474" y="-6887582"/>
            <a:ext cx="16395701" cy="16395546"/>
          </a:xfrm>
          <a:prstGeom prst="rect">
            <a:avLst/>
          </a:prstGeom>
          <a:ln w="12700">
            <a:miter lim="400000"/>
          </a:ln>
        </p:spPr>
      </p:pic>
      <p:sp>
        <p:nvSpPr>
          <p:cNvPr id="63" name="Slide Number"/>
          <p:cNvSpPr txBox="1">
            <a:spLocks noGrp="1"/>
          </p:cNvSpPr>
          <p:nvPr>
            <p:ph type="sldNum" sz="quarter" idx="2"/>
          </p:nvPr>
        </p:nvSpPr>
        <p:spPr>
          <a:xfrm>
            <a:off x="21417280" y="12561082"/>
            <a:ext cx="408941" cy="406401"/>
          </a:xfrm>
          <a:prstGeom prst="rect">
            <a:avLst/>
          </a:prstGeom>
        </p:spPr>
        <p:txBody>
          <a:bodyPr/>
          <a:lstStyle>
            <a:lvl1pPr>
              <a:defRPr sz="2000">
                <a:solidFill>
                  <a:schemeClr val="accent4">
                    <a:hueOff val="11021613"/>
                    <a:satOff val="-81801"/>
                    <a:lumOff val="12078"/>
                  </a:schemeClr>
                </a:solidFill>
                <a:latin typeface="Lato Regular"/>
                <a:ea typeface="Lato Regular"/>
                <a:cs typeface="Lato Regular"/>
                <a:sym typeface="Lato Regular"/>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Slide">
    <p:spTree>
      <p:nvGrpSpPr>
        <p:cNvPr id="1" name=""/>
        <p:cNvGrpSpPr/>
        <p:nvPr/>
      </p:nvGrpSpPr>
      <p:grpSpPr>
        <a:xfrm>
          <a:off x="0" y="0"/>
          <a:ext cx="0" cy="0"/>
          <a:chOff x="0" y="0"/>
          <a:chExt cx="0" cy="0"/>
        </a:xfrm>
      </p:grpSpPr>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lor Blank Slide">
    <p:bg>
      <p:bgPr>
        <a:solidFill>
          <a:srgbClr val="F6F8FA"/>
        </a:solidFill>
        <a:effectLst/>
      </p:bgPr>
    </p:bg>
    <p:spTree>
      <p:nvGrpSpPr>
        <p:cNvPr id="1" name=""/>
        <p:cNvGrpSpPr/>
        <p:nvPr/>
      </p:nvGrpSpPr>
      <p:grpSpPr>
        <a:xfrm>
          <a:off x="0" y="0"/>
          <a:ext cx="0" cy="0"/>
          <a:chOff x="0" y="0"/>
          <a:chExt cx="0" cy="0"/>
        </a:xfrm>
      </p:grpSpPr>
      <p:sp>
        <p:nvSpPr>
          <p:cNvPr id="77" name="Rectangle"/>
          <p:cNvSpPr/>
          <p:nvPr/>
        </p:nvSpPr>
        <p:spPr>
          <a:xfrm>
            <a:off x="-1" y="-1"/>
            <a:ext cx="24384001" cy="13716001"/>
          </a:xfrm>
          <a:prstGeom prst="rect">
            <a:avLst/>
          </a:prstGeom>
          <a:gradFill>
            <a:gsLst>
              <a:gs pos="0">
                <a:srgbClr val="1B75BB"/>
              </a:gs>
              <a:gs pos="100000">
                <a:srgbClr val="02BFF2"/>
              </a:gs>
            </a:gsLst>
          </a:gradFill>
          <a:ln w="12700">
            <a:miter lim="400000"/>
          </a:ln>
        </p:spPr>
        <p:txBody>
          <a:bodyPr lIns="50800" tIns="50800" rIns="50800" bIns="50800" anchor="ctr"/>
          <a:lstStyle/>
          <a:p>
            <a:pPr>
              <a:defRPr sz="3200">
                <a:solidFill>
                  <a:srgbClr val="FFFFFF"/>
                </a:solidFill>
              </a:defRPr>
            </a:pPr>
            <a:endParaRPr/>
          </a:p>
        </p:txBody>
      </p:sp>
      <p:pic>
        <p:nvPicPr>
          <p:cNvPr id="78" name="Image" descr="Image"/>
          <p:cNvPicPr>
            <a:picLocks noChangeAspect="1"/>
          </p:cNvPicPr>
          <p:nvPr/>
        </p:nvPicPr>
        <p:blipFill>
          <a:blip r:embed="rId2">
            <a:alphaModFix amt="11196"/>
          </a:blip>
          <a:stretch>
            <a:fillRect/>
          </a:stretch>
        </p:blipFill>
        <p:spPr>
          <a:xfrm rot="5361544">
            <a:off x="16207415" y="5492282"/>
            <a:ext cx="13895116" cy="2731436"/>
          </a:xfrm>
          <a:prstGeom prst="rect">
            <a:avLst/>
          </a:prstGeom>
          <a:ln w="12700">
            <a:miter lim="400000"/>
          </a:ln>
        </p:spPr>
      </p:pic>
      <p:pic>
        <p:nvPicPr>
          <p:cNvPr id="79" name="Image" descr="Image"/>
          <p:cNvPicPr>
            <a:picLocks noChangeAspect="1"/>
          </p:cNvPicPr>
          <p:nvPr/>
        </p:nvPicPr>
        <p:blipFill>
          <a:blip r:embed="rId3">
            <a:alphaModFix amt="5570"/>
          </a:blip>
          <a:stretch>
            <a:fillRect/>
          </a:stretch>
        </p:blipFill>
        <p:spPr>
          <a:xfrm>
            <a:off x="-4823763" y="-4856933"/>
            <a:ext cx="16398279" cy="16398248"/>
          </a:xfrm>
          <a:prstGeom prst="rect">
            <a:avLst/>
          </a:prstGeom>
          <a:ln w="12700">
            <a:miter lim="400000"/>
          </a:ln>
        </p:spPr>
      </p:pic>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AFC"/>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9525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238500"/>
            <a:ext cx="21005800" cy="9207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Lst>
  <p:transition spd="med"/>
  <p:txStyles>
    <p:titleStyle>
      <a:lvl1pPr marL="0" marR="0" indent="0" algn="l" defTabSz="685800" rtl="0" latinLnBrk="0">
        <a:lnSpc>
          <a:spcPct val="100000"/>
        </a:lnSpc>
        <a:spcBef>
          <a:spcPts val="0"/>
        </a:spcBef>
        <a:spcAft>
          <a:spcPts val="0"/>
        </a:spcAft>
        <a:buClrTx/>
        <a:buSzTx/>
        <a:buFontTx/>
        <a:buNone/>
        <a:tabLst/>
        <a:defRPr sz="9000" b="0" i="0" u="none" strike="noStrike" cap="all" spc="132" baseline="0">
          <a:solidFill>
            <a:srgbClr val="000000"/>
          </a:solidFill>
          <a:uFillTx/>
          <a:latin typeface="+mj-lt"/>
          <a:ea typeface="+mj-ea"/>
          <a:cs typeface="+mj-cs"/>
          <a:sym typeface="Baskerville"/>
        </a:defRPr>
      </a:lvl1pPr>
      <a:lvl2pPr marL="0" marR="0" indent="228600" algn="l" defTabSz="685800" rtl="0" latinLnBrk="0">
        <a:lnSpc>
          <a:spcPct val="100000"/>
        </a:lnSpc>
        <a:spcBef>
          <a:spcPts val="0"/>
        </a:spcBef>
        <a:spcAft>
          <a:spcPts val="0"/>
        </a:spcAft>
        <a:buClrTx/>
        <a:buSzTx/>
        <a:buFontTx/>
        <a:buNone/>
        <a:tabLst/>
        <a:defRPr sz="9000" b="0" i="0" u="none" strike="noStrike" cap="all" spc="132" baseline="0">
          <a:solidFill>
            <a:srgbClr val="000000"/>
          </a:solidFill>
          <a:uFillTx/>
          <a:latin typeface="+mj-lt"/>
          <a:ea typeface="+mj-ea"/>
          <a:cs typeface="+mj-cs"/>
          <a:sym typeface="Baskerville"/>
        </a:defRPr>
      </a:lvl2pPr>
      <a:lvl3pPr marL="0" marR="0" indent="457200" algn="l" defTabSz="685800" rtl="0" latinLnBrk="0">
        <a:lnSpc>
          <a:spcPct val="100000"/>
        </a:lnSpc>
        <a:spcBef>
          <a:spcPts val="0"/>
        </a:spcBef>
        <a:spcAft>
          <a:spcPts val="0"/>
        </a:spcAft>
        <a:buClrTx/>
        <a:buSzTx/>
        <a:buFontTx/>
        <a:buNone/>
        <a:tabLst/>
        <a:defRPr sz="9000" b="0" i="0" u="none" strike="noStrike" cap="all" spc="132" baseline="0">
          <a:solidFill>
            <a:srgbClr val="000000"/>
          </a:solidFill>
          <a:uFillTx/>
          <a:latin typeface="+mj-lt"/>
          <a:ea typeface="+mj-ea"/>
          <a:cs typeface="+mj-cs"/>
          <a:sym typeface="Baskerville"/>
        </a:defRPr>
      </a:lvl3pPr>
      <a:lvl4pPr marL="0" marR="0" indent="685800" algn="l" defTabSz="685800" rtl="0" latinLnBrk="0">
        <a:lnSpc>
          <a:spcPct val="100000"/>
        </a:lnSpc>
        <a:spcBef>
          <a:spcPts val="0"/>
        </a:spcBef>
        <a:spcAft>
          <a:spcPts val="0"/>
        </a:spcAft>
        <a:buClrTx/>
        <a:buSzTx/>
        <a:buFontTx/>
        <a:buNone/>
        <a:tabLst/>
        <a:defRPr sz="9000" b="0" i="0" u="none" strike="noStrike" cap="all" spc="132" baseline="0">
          <a:solidFill>
            <a:srgbClr val="000000"/>
          </a:solidFill>
          <a:uFillTx/>
          <a:latin typeface="+mj-lt"/>
          <a:ea typeface="+mj-ea"/>
          <a:cs typeface="+mj-cs"/>
          <a:sym typeface="Baskerville"/>
        </a:defRPr>
      </a:lvl4pPr>
      <a:lvl5pPr marL="0" marR="0" indent="914400" algn="l" defTabSz="685800" rtl="0" latinLnBrk="0">
        <a:lnSpc>
          <a:spcPct val="100000"/>
        </a:lnSpc>
        <a:spcBef>
          <a:spcPts val="0"/>
        </a:spcBef>
        <a:spcAft>
          <a:spcPts val="0"/>
        </a:spcAft>
        <a:buClrTx/>
        <a:buSzTx/>
        <a:buFontTx/>
        <a:buNone/>
        <a:tabLst/>
        <a:defRPr sz="9000" b="0" i="0" u="none" strike="noStrike" cap="all" spc="132" baseline="0">
          <a:solidFill>
            <a:srgbClr val="000000"/>
          </a:solidFill>
          <a:uFillTx/>
          <a:latin typeface="+mj-lt"/>
          <a:ea typeface="+mj-ea"/>
          <a:cs typeface="+mj-cs"/>
          <a:sym typeface="Baskerville"/>
        </a:defRPr>
      </a:lvl5pPr>
      <a:lvl6pPr marL="0" marR="0" indent="1143000" algn="l" defTabSz="685800" rtl="0" latinLnBrk="0">
        <a:lnSpc>
          <a:spcPct val="100000"/>
        </a:lnSpc>
        <a:spcBef>
          <a:spcPts val="0"/>
        </a:spcBef>
        <a:spcAft>
          <a:spcPts val="0"/>
        </a:spcAft>
        <a:buClrTx/>
        <a:buSzTx/>
        <a:buFontTx/>
        <a:buNone/>
        <a:tabLst/>
        <a:defRPr sz="9000" b="0" i="0" u="none" strike="noStrike" cap="all" spc="132" baseline="0">
          <a:solidFill>
            <a:srgbClr val="000000"/>
          </a:solidFill>
          <a:uFillTx/>
          <a:latin typeface="+mj-lt"/>
          <a:ea typeface="+mj-ea"/>
          <a:cs typeface="+mj-cs"/>
          <a:sym typeface="Baskerville"/>
        </a:defRPr>
      </a:lvl6pPr>
      <a:lvl7pPr marL="0" marR="0" indent="1371600" algn="l" defTabSz="685800" rtl="0" latinLnBrk="0">
        <a:lnSpc>
          <a:spcPct val="100000"/>
        </a:lnSpc>
        <a:spcBef>
          <a:spcPts val="0"/>
        </a:spcBef>
        <a:spcAft>
          <a:spcPts val="0"/>
        </a:spcAft>
        <a:buClrTx/>
        <a:buSzTx/>
        <a:buFontTx/>
        <a:buNone/>
        <a:tabLst/>
        <a:defRPr sz="9000" b="0" i="0" u="none" strike="noStrike" cap="all" spc="132" baseline="0">
          <a:solidFill>
            <a:srgbClr val="000000"/>
          </a:solidFill>
          <a:uFillTx/>
          <a:latin typeface="+mj-lt"/>
          <a:ea typeface="+mj-ea"/>
          <a:cs typeface="+mj-cs"/>
          <a:sym typeface="Baskerville"/>
        </a:defRPr>
      </a:lvl7pPr>
      <a:lvl8pPr marL="0" marR="0" indent="1600200" algn="l" defTabSz="685800" rtl="0" latinLnBrk="0">
        <a:lnSpc>
          <a:spcPct val="100000"/>
        </a:lnSpc>
        <a:spcBef>
          <a:spcPts val="0"/>
        </a:spcBef>
        <a:spcAft>
          <a:spcPts val="0"/>
        </a:spcAft>
        <a:buClrTx/>
        <a:buSzTx/>
        <a:buFontTx/>
        <a:buNone/>
        <a:tabLst/>
        <a:defRPr sz="9000" b="0" i="0" u="none" strike="noStrike" cap="all" spc="132" baseline="0">
          <a:solidFill>
            <a:srgbClr val="000000"/>
          </a:solidFill>
          <a:uFillTx/>
          <a:latin typeface="+mj-lt"/>
          <a:ea typeface="+mj-ea"/>
          <a:cs typeface="+mj-cs"/>
          <a:sym typeface="Baskerville"/>
        </a:defRPr>
      </a:lvl8pPr>
      <a:lvl9pPr marL="0" marR="0" indent="1828800" algn="l" defTabSz="685800" rtl="0" latinLnBrk="0">
        <a:lnSpc>
          <a:spcPct val="100000"/>
        </a:lnSpc>
        <a:spcBef>
          <a:spcPts val="0"/>
        </a:spcBef>
        <a:spcAft>
          <a:spcPts val="0"/>
        </a:spcAft>
        <a:buClrTx/>
        <a:buSzTx/>
        <a:buFontTx/>
        <a:buNone/>
        <a:tabLst/>
        <a:defRPr sz="9000" b="0" i="0" u="none" strike="noStrike" cap="all" spc="132" baseline="0">
          <a:solidFill>
            <a:srgbClr val="000000"/>
          </a:solidFill>
          <a:uFillTx/>
          <a:latin typeface="+mj-lt"/>
          <a:ea typeface="+mj-ea"/>
          <a:cs typeface="+mj-cs"/>
          <a:sym typeface="Baskerville"/>
        </a:defRPr>
      </a:lvl9pPr>
    </p:titleStyle>
    <p:bodyStyle>
      <a:lvl1pPr marL="341923" marR="0" indent="-341923" algn="l" defTabSz="825500" latinLnBrk="0">
        <a:lnSpc>
          <a:spcPct val="100000"/>
        </a:lnSpc>
        <a:spcBef>
          <a:spcPts val="5200"/>
        </a:spcBef>
        <a:spcAft>
          <a:spcPts val="0"/>
        </a:spcAft>
        <a:buClrTx/>
        <a:buSzPct val="75000"/>
        <a:buFontTx/>
        <a:buChar char="•"/>
        <a:tabLst/>
        <a:defRPr sz="2800" b="0" i="0" u="none" strike="noStrike" cap="none" spc="0" baseline="0">
          <a:solidFill>
            <a:srgbClr val="000000"/>
          </a:solidFill>
          <a:uFillTx/>
          <a:latin typeface="Open Sans"/>
          <a:ea typeface="Open Sans"/>
          <a:cs typeface="Open Sans"/>
          <a:sym typeface="Open Sans"/>
        </a:defRPr>
      </a:lvl1pPr>
      <a:lvl2pPr marL="976923" marR="0" indent="-341923" algn="l" defTabSz="825500" latinLnBrk="0">
        <a:lnSpc>
          <a:spcPct val="100000"/>
        </a:lnSpc>
        <a:spcBef>
          <a:spcPts val="5200"/>
        </a:spcBef>
        <a:spcAft>
          <a:spcPts val="0"/>
        </a:spcAft>
        <a:buClrTx/>
        <a:buSzPct val="75000"/>
        <a:buFontTx/>
        <a:buChar char="•"/>
        <a:tabLst/>
        <a:defRPr sz="2800" b="0" i="0" u="none" strike="noStrike" cap="none" spc="0" baseline="0">
          <a:solidFill>
            <a:srgbClr val="000000"/>
          </a:solidFill>
          <a:uFillTx/>
          <a:latin typeface="Open Sans"/>
          <a:ea typeface="Open Sans"/>
          <a:cs typeface="Open Sans"/>
          <a:sym typeface="Open Sans"/>
        </a:defRPr>
      </a:lvl2pPr>
      <a:lvl3pPr marL="1611923" marR="0" indent="-341923" algn="l" defTabSz="825500" latinLnBrk="0">
        <a:lnSpc>
          <a:spcPct val="100000"/>
        </a:lnSpc>
        <a:spcBef>
          <a:spcPts val="5200"/>
        </a:spcBef>
        <a:spcAft>
          <a:spcPts val="0"/>
        </a:spcAft>
        <a:buClrTx/>
        <a:buSzPct val="75000"/>
        <a:buFontTx/>
        <a:buChar char="•"/>
        <a:tabLst/>
        <a:defRPr sz="2800" b="0" i="0" u="none" strike="noStrike" cap="none" spc="0" baseline="0">
          <a:solidFill>
            <a:srgbClr val="000000"/>
          </a:solidFill>
          <a:uFillTx/>
          <a:latin typeface="Open Sans"/>
          <a:ea typeface="Open Sans"/>
          <a:cs typeface="Open Sans"/>
          <a:sym typeface="Open Sans"/>
        </a:defRPr>
      </a:lvl3pPr>
      <a:lvl4pPr marL="2246923" marR="0" indent="-341923" algn="l" defTabSz="825500" latinLnBrk="0">
        <a:lnSpc>
          <a:spcPct val="100000"/>
        </a:lnSpc>
        <a:spcBef>
          <a:spcPts val="5200"/>
        </a:spcBef>
        <a:spcAft>
          <a:spcPts val="0"/>
        </a:spcAft>
        <a:buClrTx/>
        <a:buSzPct val="75000"/>
        <a:buFontTx/>
        <a:buChar char="•"/>
        <a:tabLst/>
        <a:defRPr sz="2800" b="0" i="0" u="none" strike="noStrike" cap="none" spc="0" baseline="0">
          <a:solidFill>
            <a:srgbClr val="000000"/>
          </a:solidFill>
          <a:uFillTx/>
          <a:latin typeface="Open Sans"/>
          <a:ea typeface="Open Sans"/>
          <a:cs typeface="Open Sans"/>
          <a:sym typeface="Open Sans"/>
        </a:defRPr>
      </a:lvl4pPr>
      <a:lvl5pPr marL="2881923" marR="0" indent="-341923" algn="l" defTabSz="825500" latinLnBrk="0">
        <a:lnSpc>
          <a:spcPct val="100000"/>
        </a:lnSpc>
        <a:spcBef>
          <a:spcPts val="5200"/>
        </a:spcBef>
        <a:spcAft>
          <a:spcPts val="0"/>
        </a:spcAft>
        <a:buClrTx/>
        <a:buSzPct val="75000"/>
        <a:buFontTx/>
        <a:buChar char="•"/>
        <a:tabLst/>
        <a:defRPr sz="2800" b="0" i="0" u="none" strike="noStrike" cap="none" spc="0" baseline="0">
          <a:solidFill>
            <a:srgbClr val="000000"/>
          </a:solidFill>
          <a:uFillTx/>
          <a:latin typeface="Open Sans"/>
          <a:ea typeface="Open Sans"/>
          <a:cs typeface="Open Sans"/>
          <a:sym typeface="Open Sans"/>
        </a:defRPr>
      </a:lvl5pPr>
      <a:lvl6pPr marL="3516922" marR="0" indent="-341922" algn="l" defTabSz="825500" latinLnBrk="0">
        <a:lnSpc>
          <a:spcPct val="100000"/>
        </a:lnSpc>
        <a:spcBef>
          <a:spcPts val="5200"/>
        </a:spcBef>
        <a:spcAft>
          <a:spcPts val="0"/>
        </a:spcAft>
        <a:buClrTx/>
        <a:buSzPct val="75000"/>
        <a:buFontTx/>
        <a:buChar char="•"/>
        <a:tabLst/>
        <a:defRPr sz="2800" b="0" i="0" u="none" strike="noStrike" cap="none" spc="0" baseline="0">
          <a:solidFill>
            <a:srgbClr val="000000"/>
          </a:solidFill>
          <a:uFillTx/>
          <a:latin typeface="Open Sans"/>
          <a:ea typeface="Open Sans"/>
          <a:cs typeface="Open Sans"/>
          <a:sym typeface="Open Sans"/>
        </a:defRPr>
      </a:lvl6pPr>
      <a:lvl7pPr marL="4151922" marR="0" indent="-341922" algn="l" defTabSz="825500" latinLnBrk="0">
        <a:lnSpc>
          <a:spcPct val="100000"/>
        </a:lnSpc>
        <a:spcBef>
          <a:spcPts val="5200"/>
        </a:spcBef>
        <a:spcAft>
          <a:spcPts val="0"/>
        </a:spcAft>
        <a:buClrTx/>
        <a:buSzPct val="75000"/>
        <a:buFontTx/>
        <a:buChar char="•"/>
        <a:tabLst/>
        <a:defRPr sz="2800" b="0" i="0" u="none" strike="noStrike" cap="none" spc="0" baseline="0">
          <a:solidFill>
            <a:srgbClr val="000000"/>
          </a:solidFill>
          <a:uFillTx/>
          <a:latin typeface="Open Sans"/>
          <a:ea typeface="Open Sans"/>
          <a:cs typeface="Open Sans"/>
          <a:sym typeface="Open Sans"/>
        </a:defRPr>
      </a:lvl7pPr>
      <a:lvl8pPr marL="4786922" marR="0" indent="-341922" algn="l" defTabSz="825500" latinLnBrk="0">
        <a:lnSpc>
          <a:spcPct val="100000"/>
        </a:lnSpc>
        <a:spcBef>
          <a:spcPts val="5200"/>
        </a:spcBef>
        <a:spcAft>
          <a:spcPts val="0"/>
        </a:spcAft>
        <a:buClrTx/>
        <a:buSzPct val="75000"/>
        <a:buFontTx/>
        <a:buChar char="•"/>
        <a:tabLst/>
        <a:defRPr sz="2800" b="0" i="0" u="none" strike="noStrike" cap="none" spc="0" baseline="0">
          <a:solidFill>
            <a:srgbClr val="000000"/>
          </a:solidFill>
          <a:uFillTx/>
          <a:latin typeface="Open Sans"/>
          <a:ea typeface="Open Sans"/>
          <a:cs typeface="Open Sans"/>
          <a:sym typeface="Open Sans"/>
        </a:defRPr>
      </a:lvl8pPr>
      <a:lvl9pPr marL="5421922" marR="0" indent="-341922" algn="l" defTabSz="825500" latinLnBrk="0">
        <a:lnSpc>
          <a:spcPct val="100000"/>
        </a:lnSpc>
        <a:spcBef>
          <a:spcPts val="5200"/>
        </a:spcBef>
        <a:spcAft>
          <a:spcPts val="0"/>
        </a:spcAft>
        <a:buClrTx/>
        <a:buSzPct val="75000"/>
        <a:buFontTx/>
        <a:buChar char="•"/>
        <a:tabLst/>
        <a:defRPr sz="2800" b="0" i="0" u="none" strike="noStrike" cap="none" spc="0" baseline="0">
          <a:solidFill>
            <a:srgbClr val="000000"/>
          </a:solidFill>
          <a:uFillTx/>
          <a:latin typeface="Open Sans"/>
          <a:ea typeface="Open Sans"/>
          <a:cs typeface="Open Sans"/>
          <a:sym typeface="Open Sans"/>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hyperlink" Target="https://www.sec.gov/newsroom/press-releases/2024-54" TargetMode="External"/><Relationship Id="rId3" Type="http://schemas.openxmlformats.org/officeDocument/2006/relationships/hyperlink" Target="https://www.sec.gov/about/divisions-offices/division-examinations" TargetMode="External"/><Relationship Id="rId7" Type="http://schemas.openxmlformats.org/officeDocument/2006/relationships/hyperlink" Target="https://www.sec.gov/examinations-focused-new-investment-adviser-marketing-rule" TargetMode="External"/><Relationship Id="rId12" Type="http://schemas.openxmlformats.org/officeDocument/2006/relationships/hyperlink" Target="https://www.sec.gov/rules-regulations/2022/10/outsourcing-investment-advisers" TargetMode="External"/><Relationship Id="rId2" Type="http://schemas.openxmlformats.org/officeDocument/2006/relationships/hyperlink" Target="https://www.sec.gov/compliance/compliance-outreach-program" TargetMode="External"/><Relationship Id="rId1" Type="http://schemas.openxmlformats.org/officeDocument/2006/relationships/slideLayout" Target="../slideLayouts/slideLayout1.xml"/><Relationship Id="rId6" Type="http://schemas.openxmlformats.org/officeDocument/2006/relationships/hyperlink" Target="https://www.sec.gov/compliance/risk-alerts/risk-alert-examinations-focused-additional-areas-adviser-marketing-rule" TargetMode="External"/><Relationship Id="rId11" Type="http://schemas.openxmlformats.org/officeDocument/2006/relationships/hyperlink" Target="https://www.sec.gov/newsroom/press-releases/2023-140" TargetMode="External"/><Relationship Id="rId5" Type="http://schemas.openxmlformats.org/officeDocument/2006/relationships/hyperlink" Target="https://www.sec.gov/compliance/risk-alerts/risk-alert-041724" TargetMode="External"/><Relationship Id="rId10" Type="http://schemas.openxmlformats.org/officeDocument/2006/relationships/hyperlink" Target="https://www.sec.gov/newsroom/press-releases/2023-30" TargetMode="External"/><Relationship Id="rId4" Type="http://schemas.openxmlformats.org/officeDocument/2006/relationships/hyperlink" Target="https://www.sec.gov/files/2024-exam-priorities.pdf" TargetMode="External"/><Relationship Id="rId9" Type="http://schemas.openxmlformats.org/officeDocument/2006/relationships/hyperlink" Target="https://www.sec.gov/newsroom/press-releases/2023-52"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Image" descr="Image"/>
          <p:cNvPicPr>
            <a:picLocks noChangeAspect="1"/>
          </p:cNvPicPr>
          <p:nvPr/>
        </p:nvPicPr>
        <p:blipFill>
          <a:blip r:embed="rId2"/>
          <a:stretch>
            <a:fillRect/>
          </a:stretch>
        </p:blipFill>
        <p:spPr>
          <a:xfrm>
            <a:off x="6604194" y="3383636"/>
            <a:ext cx="11175612" cy="6948728"/>
          </a:xfrm>
          <a:prstGeom prst="rect">
            <a:avLst/>
          </a:prstGeom>
          <a:ln w="12700">
            <a:miter lim="400000"/>
          </a:ln>
        </p:spPr>
      </p:pic>
      <p:pic>
        <p:nvPicPr>
          <p:cNvPr id="103" name="Image" descr="Image"/>
          <p:cNvPicPr>
            <a:picLocks noChangeAspect="1"/>
          </p:cNvPicPr>
          <p:nvPr/>
        </p:nvPicPr>
        <p:blipFill>
          <a:blip r:embed="rId3"/>
          <a:stretch>
            <a:fillRect/>
          </a:stretch>
        </p:blipFill>
        <p:spPr>
          <a:xfrm>
            <a:off x="-31245" y="-54684"/>
            <a:ext cx="1497546" cy="1519976"/>
          </a:xfrm>
          <a:prstGeom prst="rect">
            <a:avLst/>
          </a:prstGeom>
          <a:ln w="12700">
            <a:miter lim="400000"/>
          </a:ln>
        </p:spPr>
      </p:pic>
      <p:pic>
        <p:nvPicPr>
          <p:cNvPr id="104" name="Image" descr="Image"/>
          <p:cNvPicPr>
            <a:picLocks noChangeAspect="1"/>
          </p:cNvPicPr>
          <p:nvPr/>
        </p:nvPicPr>
        <p:blipFill>
          <a:blip r:embed="rId4"/>
          <a:stretch>
            <a:fillRect/>
          </a:stretch>
        </p:blipFill>
        <p:spPr>
          <a:xfrm>
            <a:off x="22885658" y="12205249"/>
            <a:ext cx="1497548" cy="1521410"/>
          </a:xfrm>
          <a:prstGeom prst="rect">
            <a:avLst/>
          </a:prstGeom>
          <a:ln w="12700">
            <a:miter lim="400000"/>
          </a:ln>
        </p:spPr>
      </p:pic>
    </p:spTree>
  </p:cSld>
  <p:clrMapOvr>
    <a:masterClrMapping/>
  </p:clrMapOvr>
  <p:transition spd="med" advClick="0" advTm="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Do &amp; Don’t Targets"/>
          <p:cNvSpPr txBox="1">
            <a:spLocks noGrp="1"/>
          </p:cNvSpPr>
          <p:nvPr>
            <p:ph type="ctrTitle"/>
          </p:nvPr>
        </p:nvSpPr>
        <p:spPr>
          <a:prstGeom prst="rect">
            <a:avLst/>
          </a:prstGeom>
        </p:spPr>
        <p:txBody>
          <a:bodyPr>
            <a:normAutofit fontScale="90000"/>
          </a:bodyPr>
          <a:lstStyle/>
          <a:p>
            <a:pPr defTabSz="473201">
              <a:defRPr sz="6210" spc="91"/>
            </a:pPr>
            <a:r>
              <a:rPr lang="en-US" dirty="0"/>
              <a:t>Recent regulatory rule updates and proposals </a:t>
            </a:r>
            <a:endParaRPr dirty="0">
              <a:solidFill>
                <a:schemeClr val="accent2">
                  <a:hueOff val="357321"/>
                  <a:lumOff val="-20104"/>
                </a:schemeClr>
              </a:solidFill>
            </a:endParaRPr>
          </a:p>
        </p:txBody>
      </p:sp>
      <p:sp>
        <p:nvSpPr>
          <p:cNvPr id="26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10</a:t>
            </a:fld>
            <a:endParaRPr/>
          </a:p>
        </p:txBody>
      </p:sp>
      <p:sp>
        <p:nvSpPr>
          <p:cNvPr id="265" name="Freeform 3"/>
          <p:cNvSpPr/>
          <p:nvPr/>
        </p:nvSpPr>
        <p:spPr>
          <a:xfrm>
            <a:off x="1681900" y="3100946"/>
            <a:ext cx="1074646" cy="1069129"/>
          </a:xfrm>
          <a:custGeom>
            <a:avLst/>
            <a:gdLst/>
            <a:ahLst/>
            <a:cxnLst>
              <a:cxn ang="0">
                <a:pos x="wd2" y="hd2"/>
              </a:cxn>
              <a:cxn ang="5400000">
                <a:pos x="wd2" y="hd2"/>
              </a:cxn>
              <a:cxn ang="10800000">
                <a:pos x="wd2" y="hd2"/>
              </a:cxn>
              <a:cxn ang="16200000">
                <a:pos x="wd2" y="hd2"/>
              </a:cxn>
            </a:cxnLst>
            <a:rect l="0" t="0" r="r" b="b"/>
            <a:pathLst>
              <a:path w="21600" h="21600" extrusionOk="0">
                <a:moveTo>
                  <a:pt x="10769" y="13523"/>
                </a:moveTo>
                <a:cubicBezTo>
                  <a:pt x="6241" y="8995"/>
                  <a:pt x="6241" y="8995"/>
                  <a:pt x="6241" y="8995"/>
                </a:cubicBezTo>
                <a:cubicBezTo>
                  <a:pt x="6119" y="8934"/>
                  <a:pt x="5997" y="8873"/>
                  <a:pt x="5874" y="8873"/>
                </a:cubicBezTo>
                <a:cubicBezTo>
                  <a:pt x="5568" y="8873"/>
                  <a:pt x="5385" y="9056"/>
                  <a:pt x="5385" y="9362"/>
                </a:cubicBezTo>
                <a:cubicBezTo>
                  <a:pt x="5385" y="9484"/>
                  <a:pt x="5446" y="9607"/>
                  <a:pt x="5507" y="9668"/>
                </a:cubicBezTo>
                <a:cubicBezTo>
                  <a:pt x="10402" y="14624"/>
                  <a:pt x="10402" y="14624"/>
                  <a:pt x="10402" y="14624"/>
                </a:cubicBezTo>
                <a:cubicBezTo>
                  <a:pt x="10525" y="14686"/>
                  <a:pt x="10647" y="14747"/>
                  <a:pt x="10769" y="14747"/>
                </a:cubicBezTo>
                <a:cubicBezTo>
                  <a:pt x="10892" y="14747"/>
                  <a:pt x="11014" y="14686"/>
                  <a:pt x="11137" y="14563"/>
                </a:cubicBezTo>
                <a:cubicBezTo>
                  <a:pt x="11137" y="14563"/>
                  <a:pt x="11137" y="14563"/>
                  <a:pt x="11137" y="14563"/>
                </a:cubicBezTo>
                <a:cubicBezTo>
                  <a:pt x="19336" y="5997"/>
                  <a:pt x="19336" y="5997"/>
                  <a:pt x="19336" y="5997"/>
                </a:cubicBezTo>
                <a:cubicBezTo>
                  <a:pt x="19336" y="5997"/>
                  <a:pt x="19336" y="5997"/>
                  <a:pt x="19336" y="5997"/>
                </a:cubicBezTo>
                <a:cubicBezTo>
                  <a:pt x="20070" y="5262"/>
                  <a:pt x="20070" y="5262"/>
                  <a:pt x="20070" y="5262"/>
                </a:cubicBezTo>
                <a:cubicBezTo>
                  <a:pt x="20070" y="5262"/>
                  <a:pt x="20070" y="5262"/>
                  <a:pt x="20009" y="5262"/>
                </a:cubicBezTo>
                <a:cubicBezTo>
                  <a:pt x="21478" y="3794"/>
                  <a:pt x="21478" y="3794"/>
                  <a:pt x="21478" y="3794"/>
                </a:cubicBezTo>
                <a:cubicBezTo>
                  <a:pt x="21478" y="3794"/>
                  <a:pt x="21478" y="3794"/>
                  <a:pt x="21478" y="3794"/>
                </a:cubicBezTo>
                <a:cubicBezTo>
                  <a:pt x="21539" y="3671"/>
                  <a:pt x="21600" y="3549"/>
                  <a:pt x="21600" y="3427"/>
                </a:cubicBezTo>
                <a:cubicBezTo>
                  <a:pt x="21600" y="3182"/>
                  <a:pt x="21355" y="2937"/>
                  <a:pt x="21110" y="2937"/>
                </a:cubicBezTo>
                <a:cubicBezTo>
                  <a:pt x="20927" y="2937"/>
                  <a:pt x="20805" y="2998"/>
                  <a:pt x="20743" y="3121"/>
                </a:cubicBezTo>
                <a:cubicBezTo>
                  <a:pt x="20743" y="3121"/>
                  <a:pt x="20743" y="3121"/>
                  <a:pt x="20743" y="3121"/>
                </a:cubicBezTo>
                <a:cubicBezTo>
                  <a:pt x="19458" y="4406"/>
                  <a:pt x="19458" y="4406"/>
                  <a:pt x="19458" y="4406"/>
                </a:cubicBezTo>
                <a:cubicBezTo>
                  <a:pt x="19458" y="4406"/>
                  <a:pt x="19458" y="4406"/>
                  <a:pt x="19458" y="4406"/>
                </a:cubicBezTo>
                <a:cubicBezTo>
                  <a:pt x="18785" y="5140"/>
                  <a:pt x="18785" y="5140"/>
                  <a:pt x="18785" y="5140"/>
                </a:cubicBezTo>
                <a:cubicBezTo>
                  <a:pt x="18785" y="5140"/>
                  <a:pt x="18785" y="5140"/>
                  <a:pt x="18785" y="5140"/>
                </a:cubicBezTo>
                <a:lnTo>
                  <a:pt x="10769" y="13523"/>
                </a:lnTo>
                <a:close/>
                <a:moveTo>
                  <a:pt x="20743" y="6670"/>
                </a:moveTo>
                <a:cubicBezTo>
                  <a:pt x="20499" y="6486"/>
                  <a:pt x="20193" y="6486"/>
                  <a:pt x="20009" y="6670"/>
                </a:cubicBezTo>
                <a:cubicBezTo>
                  <a:pt x="19887" y="6792"/>
                  <a:pt x="19825" y="7037"/>
                  <a:pt x="19887" y="7159"/>
                </a:cubicBezTo>
                <a:cubicBezTo>
                  <a:pt x="19887" y="7159"/>
                  <a:pt x="19887" y="7159"/>
                  <a:pt x="19887" y="7159"/>
                </a:cubicBezTo>
                <a:cubicBezTo>
                  <a:pt x="20376" y="8322"/>
                  <a:pt x="20621" y="9546"/>
                  <a:pt x="20621" y="10831"/>
                </a:cubicBezTo>
                <a:cubicBezTo>
                  <a:pt x="20621" y="16215"/>
                  <a:pt x="16215" y="20621"/>
                  <a:pt x="10769" y="20621"/>
                </a:cubicBezTo>
                <a:cubicBezTo>
                  <a:pt x="5385" y="20621"/>
                  <a:pt x="979" y="16215"/>
                  <a:pt x="979" y="10831"/>
                </a:cubicBezTo>
                <a:cubicBezTo>
                  <a:pt x="979" y="5385"/>
                  <a:pt x="5385" y="979"/>
                  <a:pt x="10769" y="979"/>
                </a:cubicBezTo>
                <a:cubicBezTo>
                  <a:pt x="13584" y="979"/>
                  <a:pt x="16032" y="2142"/>
                  <a:pt x="17867" y="3977"/>
                </a:cubicBezTo>
                <a:cubicBezTo>
                  <a:pt x="17867" y="3977"/>
                  <a:pt x="17867" y="3977"/>
                  <a:pt x="17867" y="3977"/>
                </a:cubicBezTo>
                <a:cubicBezTo>
                  <a:pt x="18051" y="4161"/>
                  <a:pt x="18357" y="4161"/>
                  <a:pt x="18541" y="3977"/>
                </a:cubicBezTo>
                <a:cubicBezTo>
                  <a:pt x="18724" y="3794"/>
                  <a:pt x="18724" y="3488"/>
                  <a:pt x="18541" y="3304"/>
                </a:cubicBezTo>
                <a:cubicBezTo>
                  <a:pt x="18479" y="3243"/>
                  <a:pt x="18479" y="3243"/>
                  <a:pt x="18479" y="3243"/>
                </a:cubicBezTo>
                <a:cubicBezTo>
                  <a:pt x="16521" y="1224"/>
                  <a:pt x="13768" y="0"/>
                  <a:pt x="10769" y="0"/>
                </a:cubicBezTo>
                <a:cubicBezTo>
                  <a:pt x="4834" y="0"/>
                  <a:pt x="0" y="4834"/>
                  <a:pt x="0" y="10831"/>
                </a:cubicBezTo>
                <a:cubicBezTo>
                  <a:pt x="0" y="16766"/>
                  <a:pt x="4834" y="21600"/>
                  <a:pt x="10769" y="21600"/>
                </a:cubicBezTo>
                <a:cubicBezTo>
                  <a:pt x="16766" y="21600"/>
                  <a:pt x="21600" y="16766"/>
                  <a:pt x="21600" y="10831"/>
                </a:cubicBezTo>
                <a:cubicBezTo>
                  <a:pt x="21600" y="9423"/>
                  <a:pt x="21294" y="8077"/>
                  <a:pt x="20866" y="6853"/>
                </a:cubicBezTo>
                <a:cubicBezTo>
                  <a:pt x="20805" y="6792"/>
                  <a:pt x="20805" y="6731"/>
                  <a:pt x="20743" y="6670"/>
                </a:cubicBezTo>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
        <p:nvSpPr>
          <p:cNvPr id="266" name="TextBox 11"/>
          <p:cNvSpPr txBox="1"/>
          <p:nvPr/>
        </p:nvSpPr>
        <p:spPr>
          <a:xfrm>
            <a:off x="3191730" y="3957373"/>
            <a:ext cx="7872510" cy="20650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l" defTabSz="1828800">
              <a:lnSpc>
                <a:spcPct val="130000"/>
              </a:lnSpc>
              <a:defRPr sz="2100">
                <a:solidFill>
                  <a:schemeClr val="accent4">
                    <a:hueOff val="11021613"/>
                    <a:satOff val="-81801"/>
                    <a:lumOff val="12078"/>
                  </a:schemeClr>
                </a:solidFill>
                <a:latin typeface="Open Sans"/>
                <a:ea typeface="Open Sans"/>
                <a:cs typeface="Open Sans"/>
                <a:sym typeface="Open Sans"/>
              </a:defRPr>
            </a:lvl1pPr>
          </a:lstStyle>
          <a:p>
            <a:pPr marL="342900" indent="-342900">
              <a:buFont typeface="Arial" panose="020B0604020202020204" pitchFamily="34" charset="0"/>
              <a:buChar char="•"/>
            </a:pPr>
            <a:r>
              <a:rPr lang="en-US" dirty="0"/>
              <a:t>Compliance date November 2022</a:t>
            </a:r>
          </a:p>
          <a:p>
            <a:pPr marL="342900" indent="-342900">
              <a:buFont typeface="Arial" panose="020B0604020202020204" pitchFamily="34" charset="0"/>
              <a:buChar char="•"/>
            </a:pPr>
            <a:r>
              <a:rPr lang="en-US" dirty="0"/>
              <a:t>Deletion of Cash Solicitation Rule, combined with Promotors and Endorsements</a:t>
            </a:r>
          </a:p>
          <a:p>
            <a:pPr marL="342900" indent="-342900">
              <a:buFont typeface="Arial" panose="020B0604020202020204" pitchFamily="34" charset="0"/>
              <a:buChar char="•"/>
            </a:pPr>
            <a:r>
              <a:rPr lang="en-US" dirty="0"/>
              <a:t>Testimonials</a:t>
            </a:r>
          </a:p>
          <a:p>
            <a:pPr marL="342900" indent="-342900">
              <a:buFont typeface="Arial" panose="020B0604020202020204" pitchFamily="34" charset="0"/>
              <a:buChar char="•"/>
            </a:pPr>
            <a:r>
              <a:rPr lang="en-US" dirty="0"/>
              <a:t>Hypothetical Performance</a:t>
            </a:r>
          </a:p>
        </p:txBody>
      </p:sp>
      <p:sp>
        <p:nvSpPr>
          <p:cNvPr id="267" name="Title 2"/>
          <p:cNvSpPr txBox="1"/>
          <p:nvPr/>
        </p:nvSpPr>
        <p:spPr>
          <a:xfrm>
            <a:off x="3191730" y="3100946"/>
            <a:ext cx="7642305"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4876800">
              <a:defRPr sz="3200" cap="all" spc="64">
                <a:solidFill>
                  <a:schemeClr val="accent2">
                    <a:hueOff val="357321"/>
                    <a:lumOff val="-20104"/>
                  </a:schemeClr>
                </a:solidFill>
                <a:latin typeface="+mj-lt"/>
                <a:ea typeface="+mj-ea"/>
                <a:cs typeface="+mj-cs"/>
                <a:sym typeface="Baskerville"/>
              </a:defRPr>
            </a:lvl1pPr>
          </a:lstStyle>
          <a:p>
            <a:r>
              <a:rPr lang="en-US" dirty="0">
                <a:solidFill>
                  <a:srgbClr val="55C8EE"/>
                </a:solidFill>
              </a:rPr>
              <a:t>Marketing</a:t>
            </a:r>
            <a:r>
              <a:rPr lang="en-US" dirty="0"/>
              <a:t> Rule (rule 206(4)-1)</a:t>
            </a:r>
            <a:endParaRPr dirty="0"/>
          </a:p>
        </p:txBody>
      </p:sp>
      <p:sp>
        <p:nvSpPr>
          <p:cNvPr id="268" name="Freeform 17"/>
          <p:cNvSpPr/>
          <p:nvPr/>
        </p:nvSpPr>
        <p:spPr>
          <a:xfrm>
            <a:off x="1628564" y="6443984"/>
            <a:ext cx="1074646" cy="1069129"/>
          </a:xfrm>
          <a:custGeom>
            <a:avLst/>
            <a:gdLst/>
            <a:ahLst/>
            <a:cxnLst>
              <a:cxn ang="0">
                <a:pos x="wd2" y="hd2"/>
              </a:cxn>
              <a:cxn ang="5400000">
                <a:pos x="wd2" y="hd2"/>
              </a:cxn>
              <a:cxn ang="10800000">
                <a:pos x="wd2" y="hd2"/>
              </a:cxn>
              <a:cxn ang="16200000">
                <a:pos x="wd2" y="hd2"/>
              </a:cxn>
            </a:cxnLst>
            <a:rect l="0" t="0" r="r" b="b"/>
            <a:pathLst>
              <a:path w="21600" h="21600" extrusionOk="0">
                <a:moveTo>
                  <a:pt x="10769" y="13523"/>
                </a:moveTo>
                <a:cubicBezTo>
                  <a:pt x="6241" y="8995"/>
                  <a:pt x="6241" y="8995"/>
                  <a:pt x="6241" y="8995"/>
                </a:cubicBezTo>
                <a:cubicBezTo>
                  <a:pt x="6119" y="8934"/>
                  <a:pt x="5997" y="8873"/>
                  <a:pt x="5874" y="8873"/>
                </a:cubicBezTo>
                <a:cubicBezTo>
                  <a:pt x="5568" y="8873"/>
                  <a:pt x="5385" y="9056"/>
                  <a:pt x="5385" y="9362"/>
                </a:cubicBezTo>
                <a:cubicBezTo>
                  <a:pt x="5385" y="9484"/>
                  <a:pt x="5446" y="9607"/>
                  <a:pt x="5507" y="9668"/>
                </a:cubicBezTo>
                <a:cubicBezTo>
                  <a:pt x="10402" y="14624"/>
                  <a:pt x="10402" y="14624"/>
                  <a:pt x="10402" y="14624"/>
                </a:cubicBezTo>
                <a:cubicBezTo>
                  <a:pt x="10525" y="14686"/>
                  <a:pt x="10647" y="14747"/>
                  <a:pt x="10769" y="14747"/>
                </a:cubicBezTo>
                <a:cubicBezTo>
                  <a:pt x="10892" y="14747"/>
                  <a:pt x="11014" y="14686"/>
                  <a:pt x="11137" y="14563"/>
                </a:cubicBezTo>
                <a:cubicBezTo>
                  <a:pt x="11137" y="14563"/>
                  <a:pt x="11137" y="14563"/>
                  <a:pt x="11137" y="14563"/>
                </a:cubicBezTo>
                <a:cubicBezTo>
                  <a:pt x="19336" y="5997"/>
                  <a:pt x="19336" y="5997"/>
                  <a:pt x="19336" y="5997"/>
                </a:cubicBezTo>
                <a:cubicBezTo>
                  <a:pt x="19336" y="5997"/>
                  <a:pt x="19336" y="5997"/>
                  <a:pt x="19336" y="5997"/>
                </a:cubicBezTo>
                <a:cubicBezTo>
                  <a:pt x="20070" y="5262"/>
                  <a:pt x="20070" y="5262"/>
                  <a:pt x="20070" y="5262"/>
                </a:cubicBezTo>
                <a:cubicBezTo>
                  <a:pt x="20070" y="5262"/>
                  <a:pt x="20070" y="5262"/>
                  <a:pt x="20009" y="5262"/>
                </a:cubicBezTo>
                <a:cubicBezTo>
                  <a:pt x="21478" y="3794"/>
                  <a:pt x="21478" y="3794"/>
                  <a:pt x="21478" y="3794"/>
                </a:cubicBezTo>
                <a:cubicBezTo>
                  <a:pt x="21478" y="3794"/>
                  <a:pt x="21478" y="3794"/>
                  <a:pt x="21478" y="3794"/>
                </a:cubicBezTo>
                <a:cubicBezTo>
                  <a:pt x="21539" y="3671"/>
                  <a:pt x="21600" y="3549"/>
                  <a:pt x="21600" y="3427"/>
                </a:cubicBezTo>
                <a:cubicBezTo>
                  <a:pt x="21600" y="3182"/>
                  <a:pt x="21355" y="2937"/>
                  <a:pt x="21110" y="2937"/>
                </a:cubicBezTo>
                <a:cubicBezTo>
                  <a:pt x="20927" y="2937"/>
                  <a:pt x="20805" y="2998"/>
                  <a:pt x="20743" y="3121"/>
                </a:cubicBezTo>
                <a:cubicBezTo>
                  <a:pt x="20743" y="3121"/>
                  <a:pt x="20743" y="3121"/>
                  <a:pt x="20743" y="3121"/>
                </a:cubicBezTo>
                <a:cubicBezTo>
                  <a:pt x="19458" y="4406"/>
                  <a:pt x="19458" y="4406"/>
                  <a:pt x="19458" y="4406"/>
                </a:cubicBezTo>
                <a:cubicBezTo>
                  <a:pt x="19458" y="4406"/>
                  <a:pt x="19458" y="4406"/>
                  <a:pt x="19458" y="4406"/>
                </a:cubicBezTo>
                <a:cubicBezTo>
                  <a:pt x="18785" y="5140"/>
                  <a:pt x="18785" y="5140"/>
                  <a:pt x="18785" y="5140"/>
                </a:cubicBezTo>
                <a:cubicBezTo>
                  <a:pt x="18785" y="5140"/>
                  <a:pt x="18785" y="5140"/>
                  <a:pt x="18785" y="5140"/>
                </a:cubicBezTo>
                <a:lnTo>
                  <a:pt x="10769" y="13523"/>
                </a:lnTo>
                <a:close/>
                <a:moveTo>
                  <a:pt x="20743" y="6670"/>
                </a:moveTo>
                <a:cubicBezTo>
                  <a:pt x="20499" y="6486"/>
                  <a:pt x="20193" y="6486"/>
                  <a:pt x="20009" y="6670"/>
                </a:cubicBezTo>
                <a:cubicBezTo>
                  <a:pt x="19887" y="6792"/>
                  <a:pt x="19825" y="7037"/>
                  <a:pt x="19887" y="7159"/>
                </a:cubicBezTo>
                <a:cubicBezTo>
                  <a:pt x="19887" y="7159"/>
                  <a:pt x="19887" y="7159"/>
                  <a:pt x="19887" y="7159"/>
                </a:cubicBezTo>
                <a:cubicBezTo>
                  <a:pt x="20376" y="8322"/>
                  <a:pt x="20621" y="9546"/>
                  <a:pt x="20621" y="10831"/>
                </a:cubicBezTo>
                <a:cubicBezTo>
                  <a:pt x="20621" y="16215"/>
                  <a:pt x="16215" y="20621"/>
                  <a:pt x="10769" y="20621"/>
                </a:cubicBezTo>
                <a:cubicBezTo>
                  <a:pt x="5385" y="20621"/>
                  <a:pt x="979" y="16215"/>
                  <a:pt x="979" y="10831"/>
                </a:cubicBezTo>
                <a:cubicBezTo>
                  <a:pt x="979" y="5385"/>
                  <a:pt x="5385" y="979"/>
                  <a:pt x="10769" y="979"/>
                </a:cubicBezTo>
                <a:cubicBezTo>
                  <a:pt x="13584" y="979"/>
                  <a:pt x="16032" y="2142"/>
                  <a:pt x="17867" y="3977"/>
                </a:cubicBezTo>
                <a:cubicBezTo>
                  <a:pt x="17867" y="3977"/>
                  <a:pt x="17867" y="3977"/>
                  <a:pt x="17867" y="3977"/>
                </a:cubicBezTo>
                <a:cubicBezTo>
                  <a:pt x="18051" y="4161"/>
                  <a:pt x="18357" y="4161"/>
                  <a:pt x="18541" y="3977"/>
                </a:cubicBezTo>
                <a:cubicBezTo>
                  <a:pt x="18724" y="3794"/>
                  <a:pt x="18724" y="3488"/>
                  <a:pt x="18541" y="3304"/>
                </a:cubicBezTo>
                <a:cubicBezTo>
                  <a:pt x="18479" y="3243"/>
                  <a:pt x="18479" y="3243"/>
                  <a:pt x="18479" y="3243"/>
                </a:cubicBezTo>
                <a:cubicBezTo>
                  <a:pt x="16521" y="1224"/>
                  <a:pt x="13768" y="0"/>
                  <a:pt x="10769" y="0"/>
                </a:cubicBezTo>
                <a:cubicBezTo>
                  <a:pt x="4834" y="0"/>
                  <a:pt x="0" y="4834"/>
                  <a:pt x="0" y="10831"/>
                </a:cubicBezTo>
                <a:cubicBezTo>
                  <a:pt x="0" y="16766"/>
                  <a:pt x="4834" y="21600"/>
                  <a:pt x="10769" y="21600"/>
                </a:cubicBezTo>
                <a:cubicBezTo>
                  <a:pt x="16766" y="21600"/>
                  <a:pt x="21600" y="16766"/>
                  <a:pt x="21600" y="10831"/>
                </a:cubicBezTo>
                <a:cubicBezTo>
                  <a:pt x="21600" y="9423"/>
                  <a:pt x="21294" y="8077"/>
                  <a:pt x="20866" y="6853"/>
                </a:cubicBezTo>
                <a:cubicBezTo>
                  <a:pt x="20805" y="6792"/>
                  <a:pt x="20805" y="6731"/>
                  <a:pt x="20743" y="6670"/>
                </a:cubicBezTo>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
        <p:nvSpPr>
          <p:cNvPr id="269" name="TextBox 18"/>
          <p:cNvSpPr txBox="1"/>
          <p:nvPr/>
        </p:nvSpPr>
        <p:spPr>
          <a:xfrm>
            <a:off x="3204751" y="7522383"/>
            <a:ext cx="7642305" cy="16449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1828800">
              <a:lnSpc>
                <a:spcPct val="130000"/>
              </a:lnSpc>
              <a:defRPr sz="2100">
                <a:solidFill>
                  <a:schemeClr val="accent4">
                    <a:hueOff val="11021613"/>
                    <a:satOff val="-81801"/>
                    <a:lumOff val="12078"/>
                  </a:schemeClr>
                </a:solidFill>
                <a:latin typeface="Open Sans"/>
                <a:ea typeface="Open Sans"/>
                <a:cs typeface="Open Sans"/>
                <a:sym typeface="Open Sans"/>
              </a:defRPr>
            </a:lvl1pPr>
          </a:lstStyle>
          <a:p>
            <a:pPr marL="342900" indent="-342900">
              <a:buFont typeface="Arial" panose="020B0604020202020204" pitchFamily="34" charset="0"/>
              <a:buChar char="•"/>
            </a:pPr>
            <a:r>
              <a:rPr lang="en-US" dirty="0"/>
              <a:t>Compliance Date June 2020</a:t>
            </a:r>
          </a:p>
          <a:p>
            <a:pPr marL="342900" indent="-342900">
              <a:buFont typeface="Arial" panose="020B0604020202020204" pitchFamily="34" charset="0"/>
              <a:buChar char="•"/>
            </a:pPr>
            <a:r>
              <a:rPr lang="en-US" dirty="0"/>
              <a:t>Layered Disclosure</a:t>
            </a:r>
          </a:p>
          <a:p>
            <a:pPr marL="342900" indent="-342900">
              <a:buFont typeface="Arial" panose="020B0604020202020204" pitchFamily="34" charset="0"/>
              <a:buChar char="•"/>
            </a:pPr>
            <a:r>
              <a:rPr lang="en-US" dirty="0"/>
              <a:t>Prescriptive Placement (with new account forms &amp; website)</a:t>
            </a:r>
            <a:endParaRPr dirty="0"/>
          </a:p>
        </p:txBody>
      </p:sp>
      <p:sp>
        <p:nvSpPr>
          <p:cNvPr id="270" name="Title 2"/>
          <p:cNvSpPr txBox="1"/>
          <p:nvPr/>
        </p:nvSpPr>
        <p:spPr>
          <a:xfrm>
            <a:off x="3191730" y="6370832"/>
            <a:ext cx="7642305" cy="9848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4876800">
              <a:defRPr sz="3200" cap="all" spc="64">
                <a:solidFill>
                  <a:schemeClr val="accent2">
                    <a:hueOff val="357321"/>
                    <a:lumOff val="-20104"/>
                  </a:schemeClr>
                </a:solidFill>
                <a:latin typeface="+mj-lt"/>
                <a:ea typeface="+mj-ea"/>
                <a:cs typeface="+mj-cs"/>
                <a:sym typeface="Baskerville"/>
              </a:defRPr>
            </a:lvl1pPr>
          </a:lstStyle>
          <a:p>
            <a:r>
              <a:rPr lang="en-US" dirty="0"/>
              <a:t>Form </a:t>
            </a:r>
            <a:r>
              <a:rPr lang="en-US" dirty="0" err="1"/>
              <a:t>crs</a:t>
            </a:r>
            <a:r>
              <a:rPr lang="en-US" dirty="0"/>
              <a:t> </a:t>
            </a:r>
          </a:p>
          <a:p>
            <a:r>
              <a:rPr lang="en-US" dirty="0"/>
              <a:t>(client relationship summary)</a:t>
            </a:r>
            <a:endParaRPr dirty="0"/>
          </a:p>
        </p:txBody>
      </p:sp>
      <p:sp>
        <p:nvSpPr>
          <p:cNvPr id="271" name="Freeform 21"/>
          <p:cNvSpPr/>
          <p:nvPr/>
        </p:nvSpPr>
        <p:spPr>
          <a:xfrm>
            <a:off x="1617130" y="9504714"/>
            <a:ext cx="1074646" cy="1069129"/>
          </a:xfrm>
          <a:custGeom>
            <a:avLst/>
            <a:gdLst/>
            <a:ahLst/>
            <a:cxnLst>
              <a:cxn ang="0">
                <a:pos x="wd2" y="hd2"/>
              </a:cxn>
              <a:cxn ang="5400000">
                <a:pos x="wd2" y="hd2"/>
              </a:cxn>
              <a:cxn ang="10800000">
                <a:pos x="wd2" y="hd2"/>
              </a:cxn>
              <a:cxn ang="16200000">
                <a:pos x="wd2" y="hd2"/>
              </a:cxn>
            </a:cxnLst>
            <a:rect l="0" t="0" r="r" b="b"/>
            <a:pathLst>
              <a:path w="21600" h="21600" extrusionOk="0">
                <a:moveTo>
                  <a:pt x="10769" y="13523"/>
                </a:moveTo>
                <a:cubicBezTo>
                  <a:pt x="6241" y="8995"/>
                  <a:pt x="6241" y="8995"/>
                  <a:pt x="6241" y="8995"/>
                </a:cubicBezTo>
                <a:cubicBezTo>
                  <a:pt x="6119" y="8934"/>
                  <a:pt x="5997" y="8873"/>
                  <a:pt x="5874" y="8873"/>
                </a:cubicBezTo>
                <a:cubicBezTo>
                  <a:pt x="5568" y="8873"/>
                  <a:pt x="5385" y="9056"/>
                  <a:pt x="5385" y="9362"/>
                </a:cubicBezTo>
                <a:cubicBezTo>
                  <a:pt x="5385" y="9484"/>
                  <a:pt x="5446" y="9607"/>
                  <a:pt x="5507" y="9668"/>
                </a:cubicBezTo>
                <a:cubicBezTo>
                  <a:pt x="10402" y="14624"/>
                  <a:pt x="10402" y="14624"/>
                  <a:pt x="10402" y="14624"/>
                </a:cubicBezTo>
                <a:cubicBezTo>
                  <a:pt x="10525" y="14686"/>
                  <a:pt x="10647" y="14747"/>
                  <a:pt x="10769" y="14747"/>
                </a:cubicBezTo>
                <a:cubicBezTo>
                  <a:pt x="10892" y="14747"/>
                  <a:pt x="11014" y="14686"/>
                  <a:pt x="11137" y="14563"/>
                </a:cubicBezTo>
                <a:cubicBezTo>
                  <a:pt x="11137" y="14563"/>
                  <a:pt x="11137" y="14563"/>
                  <a:pt x="11137" y="14563"/>
                </a:cubicBezTo>
                <a:cubicBezTo>
                  <a:pt x="19336" y="5997"/>
                  <a:pt x="19336" y="5997"/>
                  <a:pt x="19336" y="5997"/>
                </a:cubicBezTo>
                <a:cubicBezTo>
                  <a:pt x="19336" y="5997"/>
                  <a:pt x="19336" y="5997"/>
                  <a:pt x="19336" y="5997"/>
                </a:cubicBezTo>
                <a:cubicBezTo>
                  <a:pt x="20070" y="5262"/>
                  <a:pt x="20070" y="5262"/>
                  <a:pt x="20070" y="5262"/>
                </a:cubicBezTo>
                <a:cubicBezTo>
                  <a:pt x="20070" y="5262"/>
                  <a:pt x="20070" y="5262"/>
                  <a:pt x="20009" y="5262"/>
                </a:cubicBezTo>
                <a:cubicBezTo>
                  <a:pt x="21478" y="3794"/>
                  <a:pt x="21478" y="3794"/>
                  <a:pt x="21478" y="3794"/>
                </a:cubicBezTo>
                <a:cubicBezTo>
                  <a:pt x="21478" y="3794"/>
                  <a:pt x="21478" y="3794"/>
                  <a:pt x="21478" y="3794"/>
                </a:cubicBezTo>
                <a:cubicBezTo>
                  <a:pt x="21539" y="3671"/>
                  <a:pt x="21600" y="3549"/>
                  <a:pt x="21600" y="3427"/>
                </a:cubicBezTo>
                <a:cubicBezTo>
                  <a:pt x="21600" y="3182"/>
                  <a:pt x="21355" y="2937"/>
                  <a:pt x="21110" y="2937"/>
                </a:cubicBezTo>
                <a:cubicBezTo>
                  <a:pt x="20927" y="2937"/>
                  <a:pt x="20805" y="2998"/>
                  <a:pt x="20743" y="3121"/>
                </a:cubicBezTo>
                <a:cubicBezTo>
                  <a:pt x="20743" y="3121"/>
                  <a:pt x="20743" y="3121"/>
                  <a:pt x="20743" y="3121"/>
                </a:cubicBezTo>
                <a:cubicBezTo>
                  <a:pt x="19458" y="4406"/>
                  <a:pt x="19458" y="4406"/>
                  <a:pt x="19458" y="4406"/>
                </a:cubicBezTo>
                <a:cubicBezTo>
                  <a:pt x="19458" y="4406"/>
                  <a:pt x="19458" y="4406"/>
                  <a:pt x="19458" y="4406"/>
                </a:cubicBezTo>
                <a:cubicBezTo>
                  <a:pt x="18785" y="5140"/>
                  <a:pt x="18785" y="5140"/>
                  <a:pt x="18785" y="5140"/>
                </a:cubicBezTo>
                <a:cubicBezTo>
                  <a:pt x="18785" y="5140"/>
                  <a:pt x="18785" y="5140"/>
                  <a:pt x="18785" y="5140"/>
                </a:cubicBezTo>
                <a:lnTo>
                  <a:pt x="10769" y="13523"/>
                </a:lnTo>
                <a:close/>
                <a:moveTo>
                  <a:pt x="20743" y="6670"/>
                </a:moveTo>
                <a:cubicBezTo>
                  <a:pt x="20499" y="6486"/>
                  <a:pt x="20193" y="6486"/>
                  <a:pt x="20009" y="6670"/>
                </a:cubicBezTo>
                <a:cubicBezTo>
                  <a:pt x="19887" y="6792"/>
                  <a:pt x="19825" y="7037"/>
                  <a:pt x="19887" y="7159"/>
                </a:cubicBezTo>
                <a:cubicBezTo>
                  <a:pt x="19887" y="7159"/>
                  <a:pt x="19887" y="7159"/>
                  <a:pt x="19887" y="7159"/>
                </a:cubicBezTo>
                <a:cubicBezTo>
                  <a:pt x="20376" y="8322"/>
                  <a:pt x="20621" y="9546"/>
                  <a:pt x="20621" y="10831"/>
                </a:cubicBezTo>
                <a:cubicBezTo>
                  <a:pt x="20621" y="16215"/>
                  <a:pt x="16215" y="20621"/>
                  <a:pt x="10769" y="20621"/>
                </a:cubicBezTo>
                <a:cubicBezTo>
                  <a:pt x="5385" y="20621"/>
                  <a:pt x="979" y="16215"/>
                  <a:pt x="979" y="10831"/>
                </a:cubicBezTo>
                <a:cubicBezTo>
                  <a:pt x="979" y="5385"/>
                  <a:pt x="5385" y="979"/>
                  <a:pt x="10769" y="979"/>
                </a:cubicBezTo>
                <a:cubicBezTo>
                  <a:pt x="13584" y="979"/>
                  <a:pt x="16032" y="2142"/>
                  <a:pt x="17867" y="3977"/>
                </a:cubicBezTo>
                <a:cubicBezTo>
                  <a:pt x="17867" y="3977"/>
                  <a:pt x="17867" y="3977"/>
                  <a:pt x="17867" y="3977"/>
                </a:cubicBezTo>
                <a:cubicBezTo>
                  <a:pt x="18051" y="4161"/>
                  <a:pt x="18357" y="4161"/>
                  <a:pt x="18541" y="3977"/>
                </a:cubicBezTo>
                <a:cubicBezTo>
                  <a:pt x="18724" y="3794"/>
                  <a:pt x="18724" y="3488"/>
                  <a:pt x="18541" y="3304"/>
                </a:cubicBezTo>
                <a:cubicBezTo>
                  <a:pt x="18479" y="3243"/>
                  <a:pt x="18479" y="3243"/>
                  <a:pt x="18479" y="3243"/>
                </a:cubicBezTo>
                <a:cubicBezTo>
                  <a:pt x="16521" y="1224"/>
                  <a:pt x="13768" y="0"/>
                  <a:pt x="10769" y="0"/>
                </a:cubicBezTo>
                <a:cubicBezTo>
                  <a:pt x="4834" y="0"/>
                  <a:pt x="0" y="4834"/>
                  <a:pt x="0" y="10831"/>
                </a:cubicBezTo>
                <a:cubicBezTo>
                  <a:pt x="0" y="16766"/>
                  <a:pt x="4834" y="21600"/>
                  <a:pt x="10769" y="21600"/>
                </a:cubicBezTo>
                <a:cubicBezTo>
                  <a:pt x="16766" y="21600"/>
                  <a:pt x="21600" y="16766"/>
                  <a:pt x="21600" y="10831"/>
                </a:cubicBezTo>
                <a:cubicBezTo>
                  <a:pt x="21600" y="9423"/>
                  <a:pt x="21294" y="8077"/>
                  <a:pt x="20866" y="6853"/>
                </a:cubicBezTo>
                <a:cubicBezTo>
                  <a:pt x="20805" y="6792"/>
                  <a:pt x="20805" y="6731"/>
                  <a:pt x="20743" y="6670"/>
                </a:cubicBezTo>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
        <p:nvSpPr>
          <p:cNvPr id="273" name="Title 2"/>
          <p:cNvSpPr txBox="1"/>
          <p:nvPr/>
        </p:nvSpPr>
        <p:spPr>
          <a:xfrm>
            <a:off x="3155372" y="9391232"/>
            <a:ext cx="7642305" cy="9848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4876800">
              <a:defRPr sz="3200" cap="all" spc="64">
                <a:solidFill>
                  <a:schemeClr val="accent2">
                    <a:hueOff val="357321"/>
                    <a:lumOff val="-20104"/>
                  </a:schemeClr>
                </a:solidFill>
                <a:latin typeface="+mj-lt"/>
                <a:ea typeface="+mj-ea"/>
                <a:cs typeface="+mj-cs"/>
                <a:sym typeface="Baskerville"/>
              </a:defRPr>
            </a:lvl1pPr>
          </a:lstStyle>
          <a:p>
            <a:r>
              <a:rPr lang="en-US" dirty="0"/>
              <a:t>Cyber security &amp; data protection</a:t>
            </a:r>
            <a:endParaRPr dirty="0"/>
          </a:p>
        </p:txBody>
      </p:sp>
      <p:sp>
        <p:nvSpPr>
          <p:cNvPr id="274" name="TextBox 34"/>
          <p:cNvSpPr txBox="1"/>
          <p:nvPr/>
        </p:nvSpPr>
        <p:spPr>
          <a:xfrm>
            <a:off x="15059794" y="3957373"/>
            <a:ext cx="7642305" cy="20650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1828800">
              <a:lnSpc>
                <a:spcPct val="130000"/>
              </a:lnSpc>
              <a:defRPr sz="2100">
                <a:solidFill>
                  <a:schemeClr val="accent4">
                    <a:hueOff val="11021613"/>
                    <a:satOff val="-81801"/>
                    <a:lumOff val="12078"/>
                  </a:schemeClr>
                </a:solidFill>
                <a:latin typeface="Open Sans"/>
                <a:ea typeface="Open Sans"/>
                <a:cs typeface="Open Sans"/>
                <a:sym typeface="Open Sans"/>
              </a:defRPr>
            </a:lvl1pPr>
          </a:lstStyle>
          <a:p>
            <a:pPr marL="342900" indent="-342900">
              <a:buFont typeface="Arial" panose="020B0604020202020204" pitchFamily="34" charset="0"/>
              <a:buChar char="•"/>
            </a:pPr>
            <a:r>
              <a:rPr lang="en-US" dirty="0"/>
              <a:t>Consider policies and procedures</a:t>
            </a:r>
          </a:p>
          <a:p>
            <a:pPr marL="342900" indent="-342900">
              <a:buFont typeface="Arial" panose="020B0604020202020204" pitchFamily="34" charset="0"/>
              <a:buChar char="•"/>
            </a:pPr>
            <a:r>
              <a:rPr lang="en-US" dirty="0"/>
              <a:t>Books and records (substantiation claims)</a:t>
            </a:r>
          </a:p>
          <a:p>
            <a:pPr marL="342900" indent="-342900">
              <a:buFont typeface="Arial" panose="020B0604020202020204" pitchFamily="34" charset="0"/>
              <a:buChar char="•"/>
            </a:pPr>
            <a:r>
              <a:rPr lang="en-US" dirty="0"/>
              <a:t>Inadequate Disclosure</a:t>
            </a:r>
          </a:p>
          <a:p>
            <a:pPr marL="342900" indent="-342900">
              <a:buFont typeface="Arial" panose="020B0604020202020204" pitchFamily="34" charset="0"/>
              <a:buChar char="•"/>
            </a:pPr>
            <a:r>
              <a:rPr lang="en-US" dirty="0"/>
              <a:t>Significant enforcement actions</a:t>
            </a:r>
          </a:p>
          <a:p>
            <a:pPr marL="342900" indent="-342900">
              <a:buFont typeface="Arial" panose="020B0604020202020204" pitchFamily="34" charset="0"/>
              <a:buChar char="•"/>
            </a:pPr>
            <a:r>
              <a:rPr lang="en-US" dirty="0"/>
              <a:t>Consider Lead Generation Services (Promotors)</a:t>
            </a:r>
            <a:endParaRPr dirty="0"/>
          </a:p>
        </p:txBody>
      </p:sp>
      <p:sp>
        <p:nvSpPr>
          <p:cNvPr id="275" name="Title 2"/>
          <p:cNvSpPr txBox="1"/>
          <p:nvPr/>
        </p:nvSpPr>
        <p:spPr>
          <a:xfrm>
            <a:off x="15059795" y="3202174"/>
            <a:ext cx="7642305"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4876800">
              <a:defRPr sz="3200" cap="all" spc="64">
                <a:solidFill>
                  <a:schemeClr val="accent1">
                    <a:hueOff val="-1735709"/>
                    <a:satOff val="-93836"/>
                    <a:lumOff val="-7861"/>
                  </a:schemeClr>
                </a:solidFill>
                <a:latin typeface="+mj-lt"/>
                <a:ea typeface="+mj-ea"/>
                <a:cs typeface="+mj-cs"/>
                <a:sym typeface="Baskerville"/>
              </a:defRPr>
            </a:lvl1pPr>
          </a:lstStyle>
          <a:p>
            <a:r>
              <a:rPr lang="en-US" dirty="0"/>
              <a:t>High risk area</a:t>
            </a:r>
            <a:endParaRPr dirty="0"/>
          </a:p>
        </p:txBody>
      </p:sp>
      <p:sp>
        <p:nvSpPr>
          <p:cNvPr id="276" name="TextBox 38"/>
          <p:cNvSpPr txBox="1"/>
          <p:nvPr/>
        </p:nvSpPr>
        <p:spPr>
          <a:xfrm>
            <a:off x="15124565" y="7149850"/>
            <a:ext cx="7642305" cy="16449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1828800">
              <a:lnSpc>
                <a:spcPct val="130000"/>
              </a:lnSpc>
              <a:defRPr sz="2100">
                <a:solidFill>
                  <a:schemeClr val="accent4">
                    <a:hueOff val="11021613"/>
                    <a:satOff val="-81801"/>
                    <a:lumOff val="12078"/>
                  </a:schemeClr>
                </a:solidFill>
                <a:latin typeface="Open Sans"/>
                <a:ea typeface="Open Sans"/>
                <a:cs typeface="Open Sans"/>
                <a:sym typeface="Open Sans"/>
              </a:defRPr>
            </a:lvl1pPr>
          </a:lstStyle>
          <a:p>
            <a:pPr marL="342900" indent="-342900">
              <a:buFont typeface="Arial" panose="020B0604020202020204" pitchFamily="34" charset="0"/>
              <a:buChar char="•"/>
            </a:pPr>
            <a:r>
              <a:rPr lang="en-US" dirty="0"/>
              <a:t>Failure to follow instructions on the creation and maintenance of Form CRS</a:t>
            </a:r>
          </a:p>
          <a:p>
            <a:pPr marL="342900" indent="-342900">
              <a:buFont typeface="Arial" panose="020B0604020202020204" pitchFamily="34" charset="0"/>
              <a:buChar char="•"/>
            </a:pPr>
            <a:r>
              <a:rPr lang="en-US" dirty="0"/>
              <a:t>Books and Records Requirements</a:t>
            </a:r>
          </a:p>
          <a:p>
            <a:pPr marL="342900" indent="-342900">
              <a:buFont typeface="Arial" panose="020B0604020202020204" pitchFamily="34" charset="0"/>
              <a:buChar char="•"/>
            </a:pPr>
            <a:r>
              <a:rPr lang="en-US" dirty="0"/>
              <a:t>Delivery Requirements, initially and material changes</a:t>
            </a:r>
            <a:endParaRPr dirty="0"/>
          </a:p>
        </p:txBody>
      </p:sp>
      <p:sp>
        <p:nvSpPr>
          <p:cNvPr id="277" name="Title 2"/>
          <p:cNvSpPr txBox="1"/>
          <p:nvPr/>
        </p:nvSpPr>
        <p:spPr>
          <a:xfrm>
            <a:off x="15103396" y="6544212"/>
            <a:ext cx="7642305"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4876800">
              <a:defRPr sz="3200" cap="all" spc="64">
                <a:solidFill>
                  <a:schemeClr val="accent1">
                    <a:hueOff val="-1735709"/>
                    <a:satOff val="-93836"/>
                    <a:lumOff val="-7861"/>
                  </a:schemeClr>
                </a:solidFill>
                <a:latin typeface="+mj-lt"/>
                <a:ea typeface="+mj-ea"/>
                <a:cs typeface="+mj-cs"/>
                <a:sym typeface="Baskerville"/>
              </a:defRPr>
            </a:lvl1pPr>
          </a:lstStyle>
          <a:p>
            <a:r>
              <a:rPr lang="en-US" dirty="0"/>
              <a:t>Concerns</a:t>
            </a:r>
            <a:endParaRPr dirty="0"/>
          </a:p>
        </p:txBody>
      </p:sp>
      <p:sp>
        <p:nvSpPr>
          <p:cNvPr id="278" name="TextBox 42"/>
          <p:cNvSpPr txBox="1"/>
          <p:nvPr/>
        </p:nvSpPr>
        <p:spPr>
          <a:xfrm>
            <a:off x="15124565" y="9996027"/>
            <a:ext cx="7642305" cy="12248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1828800">
              <a:lnSpc>
                <a:spcPct val="130000"/>
              </a:lnSpc>
              <a:defRPr sz="2100">
                <a:solidFill>
                  <a:schemeClr val="accent4">
                    <a:hueOff val="11021613"/>
                    <a:satOff val="-81801"/>
                    <a:lumOff val="12078"/>
                  </a:schemeClr>
                </a:solidFill>
                <a:latin typeface="Open Sans"/>
                <a:ea typeface="Open Sans"/>
                <a:cs typeface="Open Sans"/>
                <a:sym typeface="Open Sans"/>
              </a:defRPr>
            </a:lvl1pPr>
          </a:lstStyle>
          <a:p>
            <a:pPr marL="342900" indent="-342900">
              <a:buFont typeface="Arial" panose="020B0604020202020204" pitchFamily="34" charset="0"/>
              <a:buChar char="•"/>
            </a:pPr>
            <a:r>
              <a:rPr lang="en-US" dirty="0"/>
              <a:t>Consider environment ahead of proposed rules</a:t>
            </a:r>
          </a:p>
          <a:p>
            <a:pPr marL="342900" indent="-342900">
              <a:buFont typeface="Arial" panose="020B0604020202020204" pitchFamily="34" charset="0"/>
              <a:buChar char="•"/>
            </a:pPr>
            <a:r>
              <a:rPr lang="en-US" dirty="0"/>
              <a:t>Home office vs. remote offices</a:t>
            </a:r>
          </a:p>
          <a:p>
            <a:pPr marL="342900" indent="-342900">
              <a:buFont typeface="Arial" panose="020B0604020202020204" pitchFamily="34" charset="0"/>
              <a:buChar char="•"/>
            </a:pPr>
            <a:r>
              <a:rPr lang="en-US" dirty="0"/>
              <a:t>Business Continuity</a:t>
            </a:r>
            <a:endParaRPr dirty="0"/>
          </a:p>
        </p:txBody>
      </p:sp>
      <p:sp>
        <p:nvSpPr>
          <p:cNvPr id="279" name="Title 2"/>
          <p:cNvSpPr txBox="1"/>
          <p:nvPr/>
        </p:nvSpPr>
        <p:spPr>
          <a:xfrm>
            <a:off x="15103395" y="9391232"/>
            <a:ext cx="7642305"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4876800">
              <a:defRPr sz="3200" cap="all" spc="64">
                <a:solidFill>
                  <a:schemeClr val="accent1">
                    <a:hueOff val="-1735709"/>
                    <a:satOff val="-93836"/>
                    <a:lumOff val="-7861"/>
                  </a:schemeClr>
                </a:solidFill>
                <a:latin typeface="+mj-lt"/>
                <a:ea typeface="+mj-ea"/>
                <a:cs typeface="+mj-cs"/>
                <a:sym typeface="Baskerville"/>
              </a:defRPr>
            </a:lvl1pPr>
          </a:lstStyle>
          <a:p>
            <a:r>
              <a:rPr lang="en-US" dirty="0"/>
              <a:t>CYBER SECURITY IN BCP</a:t>
            </a:r>
            <a:endParaRPr dirty="0"/>
          </a:p>
        </p:txBody>
      </p:sp>
      <p:sp>
        <p:nvSpPr>
          <p:cNvPr id="280" name="Freeform 27"/>
          <p:cNvSpPr/>
          <p:nvPr/>
        </p:nvSpPr>
        <p:spPr>
          <a:xfrm>
            <a:off x="13549967" y="3264012"/>
            <a:ext cx="811505" cy="811505"/>
          </a:xfrm>
          <a:custGeom>
            <a:avLst/>
            <a:gdLst/>
            <a:ahLst/>
            <a:cxnLst>
              <a:cxn ang="0">
                <a:pos x="wd2" y="hd2"/>
              </a:cxn>
              <a:cxn ang="5400000">
                <a:pos x="wd2" y="hd2"/>
              </a:cxn>
              <a:cxn ang="10800000">
                <a:pos x="wd2" y="hd2"/>
              </a:cxn>
              <a:cxn ang="16200000">
                <a:pos x="wd2" y="hd2"/>
              </a:cxn>
            </a:cxnLst>
            <a:rect l="0" t="0" r="r" b="b"/>
            <a:pathLst>
              <a:path w="21600" h="21600" extrusionOk="0">
                <a:moveTo>
                  <a:pt x="11660" y="10837"/>
                </a:moveTo>
                <a:cubicBezTo>
                  <a:pt x="21451" y="1046"/>
                  <a:pt x="21451" y="1046"/>
                  <a:pt x="21451" y="1046"/>
                </a:cubicBezTo>
                <a:cubicBezTo>
                  <a:pt x="21525" y="897"/>
                  <a:pt x="21600" y="747"/>
                  <a:pt x="21600" y="598"/>
                </a:cubicBezTo>
                <a:cubicBezTo>
                  <a:pt x="21600" y="299"/>
                  <a:pt x="21301" y="0"/>
                  <a:pt x="21002" y="0"/>
                </a:cubicBezTo>
                <a:cubicBezTo>
                  <a:pt x="20853" y="0"/>
                  <a:pt x="20703" y="75"/>
                  <a:pt x="20554" y="224"/>
                </a:cubicBezTo>
                <a:cubicBezTo>
                  <a:pt x="10763" y="9940"/>
                  <a:pt x="10763" y="9940"/>
                  <a:pt x="10763" y="9940"/>
                </a:cubicBezTo>
                <a:cubicBezTo>
                  <a:pt x="1046" y="224"/>
                  <a:pt x="1046" y="224"/>
                  <a:pt x="1046" y="224"/>
                </a:cubicBezTo>
                <a:cubicBezTo>
                  <a:pt x="897" y="75"/>
                  <a:pt x="747" y="0"/>
                  <a:pt x="598" y="0"/>
                </a:cubicBezTo>
                <a:cubicBezTo>
                  <a:pt x="299" y="0"/>
                  <a:pt x="0" y="299"/>
                  <a:pt x="0" y="598"/>
                </a:cubicBezTo>
                <a:cubicBezTo>
                  <a:pt x="0" y="747"/>
                  <a:pt x="75" y="897"/>
                  <a:pt x="149" y="1046"/>
                </a:cubicBezTo>
                <a:cubicBezTo>
                  <a:pt x="9940" y="10837"/>
                  <a:pt x="9940" y="10837"/>
                  <a:pt x="9940" y="10837"/>
                </a:cubicBezTo>
                <a:cubicBezTo>
                  <a:pt x="149" y="20628"/>
                  <a:pt x="149" y="20628"/>
                  <a:pt x="149" y="20628"/>
                </a:cubicBezTo>
                <a:cubicBezTo>
                  <a:pt x="75" y="20703"/>
                  <a:pt x="0" y="20853"/>
                  <a:pt x="0" y="21002"/>
                </a:cubicBezTo>
                <a:cubicBezTo>
                  <a:pt x="0" y="21376"/>
                  <a:pt x="299" y="21600"/>
                  <a:pt x="598" y="21600"/>
                </a:cubicBezTo>
                <a:cubicBezTo>
                  <a:pt x="747" y="21600"/>
                  <a:pt x="897" y="21525"/>
                  <a:pt x="1046" y="21451"/>
                </a:cubicBezTo>
                <a:cubicBezTo>
                  <a:pt x="10763" y="11660"/>
                  <a:pt x="10763" y="11660"/>
                  <a:pt x="10763" y="11660"/>
                </a:cubicBezTo>
                <a:cubicBezTo>
                  <a:pt x="20554" y="21451"/>
                  <a:pt x="20554" y="21451"/>
                  <a:pt x="20554" y="21451"/>
                </a:cubicBezTo>
                <a:cubicBezTo>
                  <a:pt x="20703" y="21525"/>
                  <a:pt x="20853" y="21600"/>
                  <a:pt x="21002" y="21600"/>
                </a:cubicBezTo>
                <a:cubicBezTo>
                  <a:pt x="21301" y="21600"/>
                  <a:pt x="21600" y="21376"/>
                  <a:pt x="21600" y="21002"/>
                </a:cubicBezTo>
                <a:cubicBezTo>
                  <a:pt x="21600" y="20853"/>
                  <a:pt x="21525" y="20703"/>
                  <a:pt x="21451" y="20628"/>
                </a:cubicBezTo>
                <a:lnTo>
                  <a:pt x="11660" y="10837"/>
                </a:lnTo>
                <a:close/>
              </a:path>
            </a:pathLst>
          </a:custGeom>
          <a:solidFill>
            <a:schemeClr val="accent1">
              <a:hueOff val="-1735709"/>
              <a:satOff val="-93836"/>
              <a:lumOff val="-7861"/>
            </a:schemeClr>
          </a:solidFill>
          <a:ln w="12700">
            <a:miter lim="400000"/>
          </a:ln>
        </p:spPr>
        <p:txBody>
          <a:bodyPr lIns="121919" tIns="121919" rIns="121919" bIns="121919"/>
          <a:lstStyle/>
          <a:p>
            <a:pPr>
              <a:defRPr sz="3200">
                <a:solidFill>
                  <a:srgbClr val="FFFFFF"/>
                </a:solidFill>
              </a:defRPr>
            </a:pPr>
            <a:endParaRPr/>
          </a:p>
        </p:txBody>
      </p:sp>
      <p:sp>
        <p:nvSpPr>
          <p:cNvPr id="281" name="Freeform 28"/>
          <p:cNvSpPr/>
          <p:nvPr/>
        </p:nvSpPr>
        <p:spPr>
          <a:xfrm>
            <a:off x="13700361" y="6544212"/>
            <a:ext cx="811505" cy="811505"/>
          </a:xfrm>
          <a:custGeom>
            <a:avLst/>
            <a:gdLst/>
            <a:ahLst/>
            <a:cxnLst>
              <a:cxn ang="0">
                <a:pos x="wd2" y="hd2"/>
              </a:cxn>
              <a:cxn ang="5400000">
                <a:pos x="wd2" y="hd2"/>
              </a:cxn>
              <a:cxn ang="10800000">
                <a:pos x="wd2" y="hd2"/>
              </a:cxn>
              <a:cxn ang="16200000">
                <a:pos x="wd2" y="hd2"/>
              </a:cxn>
            </a:cxnLst>
            <a:rect l="0" t="0" r="r" b="b"/>
            <a:pathLst>
              <a:path w="21600" h="21600" extrusionOk="0">
                <a:moveTo>
                  <a:pt x="11660" y="10837"/>
                </a:moveTo>
                <a:cubicBezTo>
                  <a:pt x="21451" y="1046"/>
                  <a:pt x="21451" y="1046"/>
                  <a:pt x="21451" y="1046"/>
                </a:cubicBezTo>
                <a:cubicBezTo>
                  <a:pt x="21525" y="897"/>
                  <a:pt x="21600" y="747"/>
                  <a:pt x="21600" y="598"/>
                </a:cubicBezTo>
                <a:cubicBezTo>
                  <a:pt x="21600" y="299"/>
                  <a:pt x="21301" y="0"/>
                  <a:pt x="21002" y="0"/>
                </a:cubicBezTo>
                <a:cubicBezTo>
                  <a:pt x="20853" y="0"/>
                  <a:pt x="20703" y="75"/>
                  <a:pt x="20554" y="224"/>
                </a:cubicBezTo>
                <a:cubicBezTo>
                  <a:pt x="10763" y="9940"/>
                  <a:pt x="10763" y="9940"/>
                  <a:pt x="10763" y="9940"/>
                </a:cubicBezTo>
                <a:cubicBezTo>
                  <a:pt x="1046" y="224"/>
                  <a:pt x="1046" y="224"/>
                  <a:pt x="1046" y="224"/>
                </a:cubicBezTo>
                <a:cubicBezTo>
                  <a:pt x="897" y="75"/>
                  <a:pt x="747" y="0"/>
                  <a:pt x="598" y="0"/>
                </a:cubicBezTo>
                <a:cubicBezTo>
                  <a:pt x="299" y="0"/>
                  <a:pt x="0" y="299"/>
                  <a:pt x="0" y="598"/>
                </a:cubicBezTo>
                <a:cubicBezTo>
                  <a:pt x="0" y="747"/>
                  <a:pt x="75" y="897"/>
                  <a:pt x="149" y="1046"/>
                </a:cubicBezTo>
                <a:cubicBezTo>
                  <a:pt x="9940" y="10837"/>
                  <a:pt x="9940" y="10837"/>
                  <a:pt x="9940" y="10837"/>
                </a:cubicBezTo>
                <a:cubicBezTo>
                  <a:pt x="149" y="20628"/>
                  <a:pt x="149" y="20628"/>
                  <a:pt x="149" y="20628"/>
                </a:cubicBezTo>
                <a:cubicBezTo>
                  <a:pt x="75" y="20703"/>
                  <a:pt x="0" y="20853"/>
                  <a:pt x="0" y="21002"/>
                </a:cubicBezTo>
                <a:cubicBezTo>
                  <a:pt x="0" y="21376"/>
                  <a:pt x="299" y="21600"/>
                  <a:pt x="598" y="21600"/>
                </a:cubicBezTo>
                <a:cubicBezTo>
                  <a:pt x="747" y="21600"/>
                  <a:pt x="897" y="21525"/>
                  <a:pt x="1046" y="21451"/>
                </a:cubicBezTo>
                <a:cubicBezTo>
                  <a:pt x="10763" y="11660"/>
                  <a:pt x="10763" y="11660"/>
                  <a:pt x="10763" y="11660"/>
                </a:cubicBezTo>
                <a:cubicBezTo>
                  <a:pt x="20554" y="21451"/>
                  <a:pt x="20554" y="21451"/>
                  <a:pt x="20554" y="21451"/>
                </a:cubicBezTo>
                <a:cubicBezTo>
                  <a:pt x="20703" y="21525"/>
                  <a:pt x="20853" y="21600"/>
                  <a:pt x="21002" y="21600"/>
                </a:cubicBezTo>
                <a:cubicBezTo>
                  <a:pt x="21301" y="21600"/>
                  <a:pt x="21600" y="21376"/>
                  <a:pt x="21600" y="21002"/>
                </a:cubicBezTo>
                <a:cubicBezTo>
                  <a:pt x="21600" y="20853"/>
                  <a:pt x="21525" y="20703"/>
                  <a:pt x="21451" y="20628"/>
                </a:cubicBezTo>
                <a:lnTo>
                  <a:pt x="11660" y="10837"/>
                </a:lnTo>
                <a:close/>
              </a:path>
            </a:pathLst>
          </a:custGeom>
          <a:solidFill>
            <a:schemeClr val="accent1">
              <a:hueOff val="-1735709"/>
              <a:satOff val="-93836"/>
              <a:lumOff val="-7861"/>
            </a:schemeClr>
          </a:solidFill>
          <a:ln w="12700">
            <a:miter lim="400000"/>
          </a:ln>
        </p:spPr>
        <p:txBody>
          <a:bodyPr lIns="121919" tIns="121919" rIns="121919" bIns="121919"/>
          <a:lstStyle/>
          <a:p>
            <a:pPr>
              <a:defRPr sz="3200">
                <a:solidFill>
                  <a:srgbClr val="FFFFFF"/>
                </a:solidFill>
              </a:defRPr>
            </a:pPr>
            <a:endParaRPr/>
          </a:p>
        </p:txBody>
      </p:sp>
      <p:sp>
        <p:nvSpPr>
          <p:cNvPr id="282" name="Freeform 29"/>
          <p:cNvSpPr/>
          <p:nvPr/>
        </p:nvSpPr>
        <p:spPr>
          <a:xfrm>
            <a:off x="13700361" y="9564289"/>
            <a:ext cx="811505" cy="811505"/>
          </a:xfrm>
          <a:custGeom>
            <a:avLst/>
            <a:gdLst/>
            <a:ahLst/>
            <a:cxnLst>
              <a:cxn ang="0">
                <a:pos x="wd2" y="hd2"/>
              </a:cxn>
              <a:cxn ang="5400000">
                <a:pos x="wd2" y="hd2"/>
              </a:cxn>
              <a:cxn ang="10800000">
                <a:pos x="wd2" y="hd2"/>
              </a:cxn>
              <a:cxn ang="16200000">
                <a:pos x="wd2" y="hd2"/>
              </a:cxn>
            </a:cxnLst>
            <a:rect l="0" t="0" r="r" b="b"/>
            <a:pathLst>
              <a:path w="21600" h="21600" extrusionOk="0">
                <a:moveTo>
                  <a:pt x="11660" y="10837"/>
                </a:moveTo>
                <a:cubicBezTo>
                  <a:pt x="21451" y="1046"/>
                  <a:pt x="21451" y="1046"/>
                  <a:pt x="21451" y="1046"/>
                </a:cubicBezTo>
                <a:cubicBezTo>
                  <a:pt x="21525" y="897"/>
                  <a:pt x="21600" y="747"/>
                  <a:pt x="21600" y="598"/>
                </a:cubicBezTo>
                <a:cubicBezTo>
                  <a:pt x="21600" y="299"/>
                  <a:pt x="21301" y="0"/>
                  <a:pt x="21002" y="0"/>
                </a:cubicBezTo>
                <a:cubicBezTo>
                  <a:pt x="20853" y="0"/>
                  <a:pt x="20703" y="75"/>
                  <a:pt x="20554" y="224"/>
                </a:cubicBezTo>
                <a:cubicBezTo>
                  <a:pt x="10763" y="9940"/>
                  <a:pt x="10763" y="9940"/>
                  <a:pt x="10763" y="9940"/>
                </a:cubicBezTo>
                <a:cubicBezTo>
                  <a:pt x="1046" y="224"/>
                  <a:pt x="1046" y="224"/>
                  <a:pt x="1046" y="224"/>
                </a:cubicBezTo>
                <a:cubicBezTo>
                  <a:pt x="897" y="75"/>
                  <a:pt x="747" y="0"/>
                  <a:pt x="598" y="0"/>
                </a:cubicBezTo>
                <a:cubicBezTo>
                  <a:pt x="299" y="0"/>
                  <a:pt x="0" y="299"/>
                  <a:pt x="0" y="598"/>
                </a:cubicBezTo>
                <a:cubicBezTo>
                  <a:pt x="0" y="747"/>
                  <a:pt x="75" y="897"/>
                  <a:pt x="149" y="1046"/>
                </a:cubicBezTo>
                <a:cubicBezTo>
                  <a:pt x="9940" y="10837"/>
                  <a:pt x="9940" y="10837"/>
                  <a:pt x="9940" y="10837"/>
                </a:cubicBezTo>
                <a:cubicBezTo>
                  <a:pt x="149" y="20628"/>
                  <a:pt x="149" y="20628"/>
                  <a:pt x="149" y="20628"/>
                </a:cubicBezTo>
                <a:cubicBezTo>
                  <a:pt x="75" y="20703"/>
                  <a:pt x="0" y="20853"/>
                  <a:pt x="0" y="21002"/>
                </a:cubicBezTo>
                <a:cubicBezTo>
                  <a:pt x="0" y="21376"/>
                  <a:pt x="299" y="21600"/>
                  <a:pt x="598" y="21600"/>
                </a:cubicBezTo>
                <a:cubicBezTo>
                  <a:pt x="747" y="21600"/>
                  <a:pt x="897" y="21525"/>
                  <a:pt x="1046" y="21451"/>
                </a:cubicBezTo>
                <a:cubicBezTo>
                  <a:pt x="10763" y="11660"/>
                  <a:pt x="10763" y="11660"/>
                  <a:pt x="10763" y="11660"/>
                </a:cubicBezTo>
                <a:cubicBezTo>
                  <a:pt x="20554" y="21451"/>
                  <a:pt x="20554" y="21451"/>
                  <a:pt x="20554" y="21451"/>
                </a:cubicBezTo>
                <a:cubicBezTo>
                  <a:pt x="20703" y="21525"/>
                  <a:pt x="20853" y="21600"/>
                  <a:pt x="21002" y="21600"/>
                </a:cubicBezTo>
                <a:cubicBezTo>
                  <a:pt x="21301" y="21600"/>
                  <a:pt x="21600" y="21376"/>
                  <a:pt x="21600" y="21002"/>
                </a:cubicBezTo>
                <a:cubicBezTo>
                  <a:pt x="21600" y="20853"/>
                  <a:pt x="21525" y="20703"/>
                  <a:pt x="21451" y="20628"/>
                </a:cubicBezTo>
                <a:lnTo>
                  <a:pt x="11660" y="10837"/>
                </a:lnTo>
                <a:close/>
              </a:path>
            </a:pathLst>
          </a:custGeom>
          <a:solidFill>
            <a:schemeClr val="accent1">
              <a:hueOff val="-1735709"/>
              <a:satOff val="-93836"/>
              <a:lumOff val="-7861"/>
            </a:schemeClr>
          </a:solidFill>
          <a:ln w="12700">
            <a:miter lim="400000"/>
          </a:ln>
        </p:spPr>
        <p:txBody>
          <a:bodyPr lIns="121919" tIns="121919" rIns="121919" bIns="121919"/>
          <a:lstStyle/>
          <a:p>
            <a:pPr>
              <a:defRPr sz="3200">
                <a:solidFill>
                  <a:srgbClr val="FFFFFF"/>
                </a:solidFill>
              </a:defRPr>
            </a:pPr>
            <a:endParaRPr/>
          </a:p>
        </p:txBody>
      </p:sp>
      <p:sp>
        <p:nvSpPr>
          <p:cNvPr id="3" name="TextBox 18">
            <a:extLst>
              <a:ext uri="{FF2B5EF4-FFF2-40B4-BE49-F238E27FC236}">
                <a16:creationId xmlns:a16="http://schemas.microsoft.com/office/drawing/2014/main" id="{38B0A46F-24FF-8BA2-841F-7E45F48F7F8B}"/>
              </a:ext>
            </a:extLst>
          </p:cNvPr>
          <p:cNvSpPr txBox="1"/>
          <p:nvPr/>
        </p:nvSpPr>
        <p:spPr>
          <a:xfrm>
            <a:off x="3155372" y="10445032"/>
            <a:ext cx="7642305" cy="1644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828800">
              <a:lnSpc>
                <a:spcPct val="130000"/>
              </a:lnSpc>
              <a:defRPr sz="2100">
                <a:solidFill>
                  <a:schemeClr val="accent4">
                    <a:hueOff val="11021613"/>
                    <a:satOff val="-81801"/>
                    <a:lumOff val="12078"/>
                  </a:schemeClr>
                </a:solidFill>
                <a:latin typeface="Open Sans"/>
                <a:ea typeface="Open Sans"/>
                <a:cs typeface="Open Sans"/>
                <a:sym typeface="Open Sans"/>
              </a:defRPr>
            </a:lvl1pPr>
          </a:lstStyle>
          <a:p>
            <a:pPr marL="342900" indent="-342900">
              <a:buFont typeface="Arial" panose="020B0604020202020204" pitchFamily="34" charset="0"/>
              <a:buChar char="•"/>
            </a:pPr>
            <a:r>
              <a:rPr lang="en-US" dirty="0"/>
              <a:t>Public companies already required to implement, therefore if you are a publicly traded investment adviser, you should be complying, otherwise proposed rule is in play</a:t>
            </a:r>
            <a:endParaRPr dirty="0"/>
          </a:p>
        </p:txBody>
      </p:sp>
    </p:spTree>
    <p:extLst>
      <p:ext uri="{BB962C8B-B14F-4D97-AF65-F5344CB8AC3E}">
        <p14:creationId xmlns:p14="http://schemas.microsoft.com/office/powerpoint/2010/main" val="1107018603"/>
      </p:ext>
    </p:extLst>
  </p:cSld>
  <p:clrMapOvr>
    <a:masterClrMapping/>
  </p:clrMapOvr>
  <p:transition advClick="0" advTm="0">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200"/>
                                  </p:stCondLst>
                                  <p:iterate>
                                    <p:tmAbs val="0"/>
                                  </p:iterate>
                                  <p:childTnLst>
                                    <p:set>
                                      <p:cBhvr>
                                        <p:cTn id="6" fill="hold"/>
                                        <p:tgtEl>
                                          <p:spTgt spid="265"/>
                                        </p:tgtEl>
                                        <p:attrNameLst>
                                          <p:attrName>style.visibility</p:attrName>
                                        </p:attrNameLst>
                                      </p:cBhvr>
                                      <p:to>
                                        <p:strVal val="visible"/>
                                      </p:to>
                                    </p:set>
                                    <p:anim calcmode="lin" valueType="num">
                                      <p:cBhvr>
                                        <p:cTn id="7" dur="199" fill="hold"/>
                                        <p:tgtEl>
                                          <p:spTgt spid="265"/>
                                        </p:tgtEl>
                                        <p:attrNameLst>
                                          <p:attrName>ppt_w</p:attrName>
                                        </p:attrNameLst>
                                      </p:cBhvr>
                                      <p:tavLst>
                                        <p:tav tm="0">
                                          <p:val>
                                            <p:fltVal val="0"/>
                                          </p:val>
                                        </p:tav>
                                        <p:tav tm="100000">
                                          <p:val>
                                            <p:strVal val="#ppt_w"/>
                                          </p:val>
                                        </p:tav>
                                      </p:tavLst>
                                    </p:anim>
                                    <p:anim calcmode="lin" valueType="num">
                                      <p:cBhvr>
                                        <p:cTn id="8" dur="199" fill="hold"/>
                                        <p:tgtEl>
                                          <p:spTgt spid="265"/>
                                        </p:tgtEl>
                                        <p:attrNameLst>
                                          <p:attrName>ppt_h</p:attrName>
                                        </p:attrNameLst>
                                      </p:cBhvr>
                                      <p:tavLst>
                                        <p:tav tm="0">
                                          <p:val>
                                            <p:fltVal val="0"/>
                                          </p:val>
                                        </p:tav>
                                        <p:tav tm="100000">
                                          <p:val>
                                            <p:strVal val="#ppt_h"/>
                                          </p:val>
                                        </p:tav>
                                      </p:tavLst>
                                    </p:anim>
                                  </p:childTnLst>
                                </p:cTn>
                              </p:par>
                            </p:childTnLst>
                          </p:cTn>
                        </p:par>
                        <p:par>
                          <p:cTn id="9" fill="hold">
                            <p:stCondLst>
                              <p:cond delay="399"/>
                            </p:stCondLst>
                            <p:childTnLst>
                              <p:par>
                                <p:cTn id="10" presetID="22" presetClass="entr" presetSubtype="8" fill="hold" grpId="0" nodeType="afterEffect">
                                  <p:stCondLst>
                                    <p:cond delay="0"/>
                                  </p:stCondLst>
                                  <p:iterate>
                                    <p:tmAbs val="0"/>
                                  </p:iterate>
                                  <p:childTnLst>
                                    <p:set>
                                      <p:cBhvr>
                                        <p:cTn id="11" fill="hold"/>
                                        <p:tgtEl>
                                          <p:spTgt spid="267"/>
                                        </p:tgtEl>
                                        <p:attrNameLst>
                                          <p:attrName>style.visibility</p:attrName>
                                        </p:attrNameLst>
                                      </p:cBhvr>
                                      <p:to>
                                        <p:strVal val="visible"/>
                                      </p:to>
                                    </p:set>
                                    <p:animEffect transition="in" filter="wipe(left)">
                                      <p:cBhvr>
                                        <p:cTn id="12" dur="199"/>
                                        <p:tgtEl>
                                          <p:spTgt spid="267"/>
                                        </p:tgtEl>
                                      </p:cBhvr>
                                    </p:animEffect>
                                  </p:childTnLst>
                                </p:cTn>
                              </p:par>
                            </p:childTnLst>
                          </p:cTn>
                        </p:par>
                        <p:par>
                          <p:cTn id="13" fill="hold">
                            <p:stCondLst>
                              <p:cond delay="598"/>
                            </p:stCondLst>
                            <p:childTnLst>
                              <p:par>
                                <p:cTn id="14" presetID="22" presetClass="entr" presetSubtype="8" fill="hold" grpId="0" nodeType="afterEffect">
                                  <p:stCondLst>
                                    <p:cond delay="0"/>
                                  </p:stCondLst>
                                  <p:iterate>
                                    <p:tmAbs val="0"/>
                                  </p:iterate>
                                  <p:childTnLst>
                                    <p:set>
                                      <p:cBhvr>
                                        <p:cTn id="15" fill="hold"/>
                                        <p:tgtEl>
                                          <p:spTgt spid="266"/>
                                        </p:tgtEl>
                                        <p:attrNameLst>
                                          <p:attrName>style.visibility</p:attrName>
                                        </p:attrNameLst>
                                      </p:cBhvr>
                                      <p:to>
                                        <p:strVal val="visible"/>
                                      </p:to>
                                    </p:set>
                                    <p:animEffect transition="in" filter="wipe(left)">
                                      <p:cBhvr>
                                        <p:cTn id="16" dur="199"/>
                                        <p:tgtEl>
                                          <p:spTgt spid="266"/>
                                        </p:tgtEl>
                                      </p:cBhvr>
                                    </p:animEffect>
                                  </p:childTnLst>
                                </p:cTn>
                              </p:par>
                            </p:childTnLst>
                          </p:cTn>
                        </p:par>
                        <p:par>
                          <p:cTn id="17" fill="hold">
                            <p:stCondLst>
                              <p:cond delay="797"/>
                            </p:stCondLst>
                            <p:childTnLst>
                              <p:par>
                                <p:cTn id="18" presetID="23" presetClass="entr" presetSubtype="16" fill="hold" grpId="0" nodeType="afterEffect">
                                  <p:stCondLst>
                                    <p:cond delay="200"/>
                                  </p:stCondLst>
                                  <p:iterate>
                                    <p:tmAbs val="0"/>
                                  </p:iterate>
                                  <p:childTnLst>
                                    <p:set>
                                      <p:cBhvr>
                                        <p:cTn id="19" fill="hold"/>
                                        <p:tgtEl>
                                          <p:spTgt spid="268"/>
                                        </p:tgtEl>
                                        <p:attrNameLst>
                                          <p:attrName>style.visibility</p:attrName>
                                        </p:attrNameLst>
                                      </p:cBhvr>
                                      <p:to>
                                        <p:strVal val="visible"/>
                                      </p:to>
                                    </p:set>
                                    <p:anim calcmode="lin" valueType="num">
                                      <p:cBhvr>
                                        <p:cTn id="20" dur="199" fill="hold"/>
                                        <p:tgtEl>
                                          <p:spTgt spid="268"/>
                                        </p:tgtEl>
                                        <p:attrNameLst>
                                          <p:attrName>ppt_w</p:attrName>
                                        </p:attrNameLst>
                                      </p:cBhvr>
                                      <p:tavLst>
                                        <p:tav tm="0">
                                          <p:val>
                                            <p:fltVal val="0"/>
                                          </p:val>
                                        </p:tav>
                                        <p:tav tm="100000">
                                          <p:val>
                                            <p:strVal val="#ppt_w"/>
                                          </p:val>
                                        </p:tav>
                                      </p:tavLst>
                                    </p:anim>
                                    <p:anim calcmode="lin" valueType="num">
                                      <p:cBhvr>
                                        <p:cTn id="21" dur="199" fill="hold"/>
                                        <p:tgtEl>
                                          <p:spTgt spid="268"/>
                                        </p:tgtEl>
                                        <p:attrNameLst>
                                          <p:attrName>ppt_h</p:attrName>
                                        </p:attrNameLst>
                                      </p:cBhvr>
                                      <p:tavLst>
                                        <p:tav tm="0">
                                          <p:val>
                                            <p:fltVal val="0"/>
                                          </p:val>
                                        </p:tav>
                                        <p:tav tm="100000">
                                          <p:val>
                                            <p:strVal val="#ppt_h"/>
                                          </p:val>
                                        </p:tav>
                                      </p:tavLst>
                                    </p:anim>
                                  </p:childTnLst>
                                </p:cTn>
                              </p:par>
                            </p:childTnLst>
                          </p:cTn>
                        </p:par>
                        <p:par>
                          <p:cTn id="22" fill="hold">
                            <p:stCondLst>
                              <p:cond delay="1196"/>
                            </p:stCondLst>
                            <p:childTnLst>
                              <p:par>
                                <p:cTn id="23" presetID="22" presetClass="entr" presetSubtype="8" fill="hold" grpId="0" nodeType="afterEffect">
                                  <p:stCondLst>
                                    <p:cond delay="0"/>
                                  </p:stCondLst>
                                  <p:iterate>
                                    <p:tmAbs val="0"/>
                                  </p:iterate>
                                  <p:childTnLst>
                                    <p:set>
                                      <p:cBhvr>
                                        <p:cTn id="24" fill="hold"/>
                                        <p:tgtEl>
                                          <p:spTgt spid="270"/>
                                        </p:tgtEl>
                                        <p:attrNameLst>
                                          <p:attrName>style.visibility</p:attrName>
                                        </p:attrNameLst>
                                      </p:cBhvr>
                                      <p:to>
                                        <p:strVal val="visible"/>
                                      </p:to>
                                    </p:set>
                                    <p:animEffect transition="in" filter="wipe(left)">
                                      <p:cBhvr>
                                        <p:cTn id="25" dur="199"/>
                                        <p:tgtEl>
                                          <p:spTgt spid="270"/>
                                        </p:tgtEl>
                                      </p:cBhvr>
                                    </p:animEffect>
                                  </p:childTnLst>
                                </p:cTn>
                              </p:par>
                            </p:childTnLst>
                          </p:cTn>
                        </p:par>
                        <p:par>
                          <p:cTn id="26" fill="hold">
                            <p:stCondLst>
                              <p:cond delay="1395"/>
                            </p:stCondLst>
                            <p:childTnLst>
                              <p:par>
                                <p:cTn id="27" presetID="22" presetClass="entr" presetSubtype="8" fill="hold" grpId="0" nodeType="afterEffect">
                                  <p:stCondLst>
                                    <p:cond delay="0"/>
                                  </p:stCondLst>
                                  <p:iterate>
                                    <p:tmAbs val="0"/>
                                  </p:iterate>
                                  <p:childTnLst>
                                    <p:set>
                                      <p:cBhvr>
                                        <p:cTn id="28" fill="hold"/>
                                        <p:tgtEl>
                                          <p:spTgt spid="269"/>
                                        </p:tgtEl>
                                        <p:attrNameLst>
                                          <p:attrName>style.visibility</p:attrName>
                                        </p:attrNameLst>
                                      </p:cBhvr>
                                      <p:to>
                                        <p:strVal val="visible"/>
                                      </p:to>
                                    </p:set>
                                    <p:animEffect transition="in" filter="wipe(left)">
                                      <p:cBhvr>
                                        <p:cTn id="29" dur="199"/>
                                        <p:tgtEl>
                                          <p:spTgt spid="269"/>
                                        </p:tgtEl>
                                      </p:cBhvr>
                                    </p:animEffect>
                                  </p:childTnLst>
                                </p:cTn>
                              </p:par>
                            </p:childTnLst>
                          </p:cTn>
                        </p:par>
                        <p:par>
                          <p:cTn id="30" fill="hold">
                            <p:stCondLst>
                              <p:cond delay="1594"/>
                            </p:stCondLst>
                            <p:childTnLst>
                              <p:par>
                                <p:cTn id="31" presetID="23" presetClass="entr" presetSubtype="16" fill="hold" grpId="0" nodeType="afterEffect">
                                  <p:stCondLst>
                                    <p:cond delay="200"/>
                                  </p:stCondLst>
                                  <p:iterate>
                                    <p:tmAbs val="0"/>
                                  </p:iterate>
                                  <p:childTnLst>
                                    <p:set>
                                      <p:cBhvr>
                                        <p:cTn id="32" fill="hold"/>
                                        <p:tgtEl>
                                          <p:spTgt spid="271"/>
                                        </p:tgtEl>
                                        <p:attrNameLst>
                                          <p:attrName>style.visibility</p:attrName>
                                        </p:attrNameLst>
                                      </p:cBhvr>
                                      <p:to>
                                        <p:strVal val="visible"/>
                                      </p:to>
                                    </p:set>
                                    <p:anim calcmode="lin" valueType="num">
                                      <p:cBhvr>
                                        <p:cTn id="33" dur="199" fill="hold"/>
                                        <p:tgtEl>
                                          <p:spTgt spid="271"/>
                                        </p:tgtEl>
                                        <p:attrNameLst>
                                          <p:attrName>ppt_w</p:attrName>
                                        </p:attrNameLst>
                                      </p:cBhvr>
                                      <p:tavLst>
                                        <p:tav tm="0">
                                          <p:val>
                                            <p:fltVal val="0"/>
                                          </p:val>
                                        </p:tav>
                                        <p:tav tm="100000">
                                          <p:val>
                                            <p:strVal val="#ppt_w"/>
                                          </p:val>
                                        </p:tav>
                                      </p:tavLst>
                                    </p:anim>
                                    <p:anim calcmode="lin" valueType="num">
                                      <p:cBhvr>
                                        <p:cTn id="34" dur="199" fill="hold"/>
                                        <p:tgtEl>
                                          <p:spTgt spid="271"/>
                                        </p:tgtEl>
                                        <p:attrNameLst>
                                          <p:attrName>ppt_h</p:attrName>
                                        </p:attrNameLst>
                                      </p:cBhvr>
                                      <p:tavLst>
                                        <p:tav tm="0">
                                          <p:val>
                                            <p:fltVal val="0"/>
                                          </p:val>
                                        </p:tav>
                                        <p:tav tm="100000">
                                          <p:val>
                                            <p:strVal val="#ppt_h"/>
                                          </p:val>
                                        </p:tav>
                                      </p:tavLst>
                                    </p:anim>
                                  </p:childTnLst>
                                </p:cTn>
                              </p:par>
                            </p:childTnLst>
                          </p:cTn>
                        </p:par>
                        <p:par>
                          <p:cTn id="35" fill="hold">
                            <p:stCondLst>
                              <p:cond delay="1993"/>
                            </p:stCondLst>
                            <p:childTnLst>
                              <p:par>
                                <p:cTn id="36" presetID="22" presetClass="entr" presetSubtype="8" fill="hold" grpId="0" nodeType="afterEffect">
                                  <p:stCondLst>
                                    <p:cond delay="0"/>
                                  </p:stCondLst>
                                  <p:iterate>
                                    <p:tmAbs val="0"/>
                                  </p:iterate>
                                  <p:childTnLst>
                                    <p:set>
                                      <p:cBhvr>
                                        <p:cTn id="37" fill="hold"/>
                                        <p:tgtEl>
                                          <p:spTgt spid="273"/>
                                        </p:tgtEl>
                                        <p:attrNameLst>
                                          <p:attrName>style.visibility</p:attrName>
                                        </p:attrNameLst>
                                      </p:cBhvr>
                                      <p:to>
                                        <p:strVal val="visible"/>
                                      </p:to>
                                    </p:set>
                                    <p:animEffect transition="in" filter="wipe(left)">
                                      <p:cBhvr>
                                        <p:cTn id="38" dur="199"/>
                                        <p:tgtEl>
                                          <p:spTgt spid="273"/>
                                        </p:tgtEl>
                                      </p:cBhvr>
                                    </p:animEffect>
                                  </p:childTnLst>
                                </p:cTn>
                              </p:par>
                            </p:childTnLst>
                          </p:cTn>
                        </p:par>
                        <p:par>
                          <p:cTn id="39" fill="hold">
                            <p:stCondLst>
                              <p:cond delay="2192"/>
                            </p:stCondLst>
                            <p:childTnLst>
                              <p:par>
                                <p:cTn id="40" presetID="23" presetClass="entr" presetSubtype="16" fill="hold" grpId="0" nodeType="afterEffect">
                                  <p:stCondLst>
                                    <p:cond delay="200"/>
                                  </p:stCondLst>
                                  <p:iterate>
                                    <p:tmAbs val="0"/>
                                  </p:iterate>
                                  <p:childTnLst>
                                    <p:set>
                                      <p:cBhvr>
                                        <p:cTn id="41" fill="hold"/>
                                        <p:tgtEl>
                                          <p:spTgt spid="280"/>
                                        </p:tgtEl>
                                        <p:attrNameLst>
                                          <p:attrName>style.visibility</p:attrName>
                                        </p:attrNameLst>
                                      </p:cBhvr>
                                      <p:to>
                                        <p:strVal val="visible"/>
                                      </p:to>
                                    </p:set>
                                    <p:anim calcmode="lin" valueType="num">
                                      <p:cBhvr>
                                        <p:cTn id="42" dur="199" fill="hold"/>
                                        <p:tgtEl>
                                          <p:spTgt spid="280"/>
                                        </p:tgtEl>
                                        <p:attrNameLst>
                                          <p:attrName>ppt_w</p:attrName>
                                        </p:attrNameLst>
                                      </p:cBhvr>
                                      <p:tavLst>
                                        <p:tav tm="0">
                                          <p:val>
                                            <p:fltVal val="0"/>
                                          </p:val>
                                        </p:tav>
                                        <p:tav tm="100000">
                                          <p:val>
                                            <p:strVal val="#ppt_w"/>
                                          </p:val>
                                        </p:tav>
                                      </p:tavLst>
                                    </p:anim>
                                    <p:anim calcmode="lin" valueType="num">
                                      <p:cBhvr>
                                        <p:cTn id="43" dur="199" fill="hold"/>
                                        <p:tgtEl>
                                          <p:spTgt spid="280"/>
                                        </p:tgtEl>
                                        <p:attrNameLst>
                                          <p:attrName>ppt_h</p:attrName>
                                        </p:attrNameLst>
                                      </p:cBhvr>
                                      <p:tavLst>
                                        <p:tav tm="0">
                                          <p:val>
                                            <p:fltVal val="0"/>
                                          </p:val>
                                        </p:tav>
                                        <p:tav tm="100000">
                                          <p:val>
                                            <p:strVal val="#ppt_h"/>
                                          </p:val>
                                        </p:tav>
                                      </p:tavLst>
                                    </p:anim>
                                  </p:childTnLst>
                                </p:cTn>
                              </p:par>
                            </p:childTnLst>
                          </p:cTn>
                        </p:par>
                        <p:par>
                          <p:cTn id="44" fill="hold">
                            <p:stCondLst>
                              <p:cond delay="2591"/>
                            </p:stCondLst>
                            <p:childTnLst>
                              <p:par>
                                <p:cTn id="45" presetID="22" presetClass="entr" presetSubtype="8" fill="hold" grpId="0" nodeType="afterEffect">
                                  <p:stCondLst>
                                    <p:cond delay="0"/>
                                  </p:stCondLst>
                                  <p:iterate>
                                    <p:tmAbs val="0"/>
                                  </p:iterate>
                                  <p:childTnLst>
                                    <p:set>
                                      <p:cBhvr>
                                        <p:cTn id="46" fill="hold"/>
                                        <p:tgtEl>
                                          <p:spTgt spid="275"/>
                                        </p:tgtEl>
                                        <p:attrNameLst>
                                          <p:attrName>style.visibility</p:attrName>
                                        </p:attrNameLst>
                                      </p:cBhvr>
                                      <p:to>
                                        <p:strVal val="visible"/>
                                      </p:to>
                                    </p:set>
                                    <p:animEffect transition="in" filter="wipe(left)">
                                      <p:cBhvr>
                                        <p:cTn id="47" dur="199"/>
                                        <p:tgtEl>
                                          <p:spTgt spid="275"/>
                                        </p:tgtEl>
                                      </p:cBhvr>
                                    </p:animEffect>
                                  </p:childTnLst>
                                </p:cTn>
                              </p:par>
                            </p:childTnLst>
                          </p:cTn>
                        </p:par>
                        <p:par>
                          <p:cTn id="48" fill="hold">
                            <p:stCondLst>
                              <p:cond delay="2790"/>
                            </p:stCondLst>
                            <p:childTnLst>
                              <p:par>
                                <p:cTn id="49" presetID="22" presetClass="entr" presetSubtype="8" fill="hold" grpId="0" nodeType="afterEffect">
                                  <p:stCondLst>
                                    <p:cond delay="0"/>
                                  </p:stCondLst>
                                  <p:iterate>
                                    <p:tmAbs val="0"/>
                                  </p:iterate>
                                  <p:childTnLst>
                                    <p:set>
                                      <p:cBhvr>
                                        <p:cTn id="50" fill="hold"/>
                                        <p:tgtEl>
                                          <p:spTgt spid="274"/>
                                        </p:tgtEl>
                                        <p:attrNameLst>
                                          <p:attrName>style.visibility</p:attrName>
                                        </p:attrNameLst>
                                      </p:cBhvr>
                                      <p:to>
                                        <p:strVal val="visible"/>
                                      </p:to>
                                    </p:set>
                                    <p:animEffect transition="in" filter="wipe(left)">
                                      <p:cBhvr>
                                        <p:cTn id="51" dur="199"/>
                                        <p:tgtEl>
                                          <p:spTgt spid="274"/>
                                        </p:tgtEl>
                                      </p:cBhvr>
                                    </p:animEffect>
                                  </p:childTnLst>
                                </p:cTn>
                              </p:par>
                            </p:childTnLst>
                          </p:cTn>
                        </p:par>
                        <p:par>
                          <p:cTn id="52" fill="hold">
                            <p:stCondLst>
                              <p:cond delay="2989"/>
                            </p:stCondLst>
                            <p:childTnLst>
                              <p:par>
                                <p:cTn id="53" presetID="23" presetClass="entr" presetSubtype="16" fill="hold" grpId="0" nodeType="afterEffect">
                                  <p:stCondLst>
                                    <p:cond delay="200"/>
                                  </p:stCondLst>
                                  <p:iterate>
                                    <p:tmAbs val="0"/>
                                  </p:iterate>
                                  <p:childTnLst>
                                    <p:set>
                                      <p:cBhvr>
                                        <p:cTn id="54" fill="hold"/>
                                        <p:tgtEl>
                                          <p:spTgt spid="281"/>
                                        </p:tgtEl>
                                        <p:attrNameLst>
                                          <p:attrName>style.visibility</p:attrName>
                                        </p:attrNameLst>
                                      </p:cBhvr>
                                      <p:to>
                                        <p:strVal val="visible"/>
                                      </p:to>
                                    </p:set>
                                    <p:anim calcmode="lin" valueType="num">
                                      <p:cBhvr>
                                        <p:cTn id="55" dur="199" fill="hold"/>
                                        <p:tgtEl>
                                          <p:spTgt spid="281"/>
                                        </p:tgtEl>
                                        <p:attrNameLst>
                                          <p:attrName>ppt_w</p:attrName>
                                        </p:attrNameLst>
                                      </p:cBhvr>
                                      <p:tavLst>
                                        <p:tav tm="0">
                                          <p:val>
                                            <p:fltVal val="0"/>
                                          </p:val>
                                        </p:tav>
                                        <p:tav tm="100000">
                                          <p:val>
                                            <p:strVal val="#ppt_w"/>
                                          </p:val>
                                        </p:tav>
                                      </p:tavLst>
                                    </p:anim>
                                    <p:anim calcmode="lin" valueType="num">
                                      <p:cBhvr>
                                        <p:cTn id="56" dur="199" fill="hold"/>
                                        <p:tgtEl>
                                          <p:spTgt spid="281"/>
                                        </p:tgtEl>
                                        <p:attrNameLst>
                                          <p:attrName>ppt_h</p:attrName>
                                        </p:attrNameLst>
                                      </p:cBhvr>
                                      <p:tavLst>
                                        <p:tav tm="0">
                                          <p:val>
                                            <p:fltVal val="0"/>
                                          </p:val>
                                        </p:tav>
                                        <p:tav tm="100000">
                                          <p:val>
                                            <p:strVal val="#ppt_h"/>
                                          </p:val>
                                        </p:tav>
                                      </p:tavLst>
                                    </p:anim>
                                  </p:childTnLst>
                                </p:cTn>
                              </p:par>
                            </p:childTnLst>
                          </p:cTn>
                        </p:par>
                        <p:par>
                          <p:cTn id="57" fill="hold">
                            <p:stCondLst>
                              <p:cond delay="3388"/>
                            </p:stCondLst>
                            <p:childTnLst>
                              <p:par>
                                <p:cTn id="58" presetID="22" presetClass="entr" presetSubtype="8" fill="hold" grpId="0" nodeType="afterEffect">
                                  <p:stCondLst>
                                    <p:cond delay="0"/>
                                  </p:stCondLst>
                                  <p:iterate>
                                    <p:tmAbs val="0"/>
                                  </p:iterate>
                                  <p:childTnLst>
                                    <p:set>
                                      <p:cBhvr>
                                        <p:cTn id="59" fill="hold"/>
                                        <p:tgtEl>
                                          <p:spTgt spid="277"/>
                                        </p:tgtEl>
                                        <p:attrNameLst>
                                          <p:attrName>style.visibility</p:attrName>
                                        </p:attrNameLst>
                                      </p:cBhvr>
                                      <p:to>
                                        <p:strVal val="visible"/>
                                      </p:to>
                                    </p:set>
                                    <p:animEffect transition="in" filter="wipe(left)">
                                      <p:cBhvr>
                                        <p:cTn id="60" dur="199"/>
                                        <p:tgtEl>
                                          <p:spTgt spid="277"/>
                                        </p:tgtEl>
                                      </p:cBhvr>
                                    </p:animEffect>
                                  </p:childTnLst>
                                </p:cTn>
                              </p:par>
                            </p:childTnLst>
                          </p:cTn>
                        </p:par>
                        <p:par>
                          <p:cTn id="61" fill="hold">
                            <p:stCondLst>
                              <p:cond delay="3587"/>
                            </p:stCondLst>
                            <p:childTnLst>
                              <p:par>
                                <p:cTn id="62" presetID="22" presetClass="entr" presetSubtype="8" fill="hold" grpId="0" nodeType="afterEffect">
                                  <p:stCondLst>
                                    <p:cond delay="0"/>
                                  </p:stCondLst>
                                  <p:iterate>
                                    <p:tmAbs val="0"/>
                                  </p:iterate>
                                  <p:childTnLst>
                                    <p:set>
                                      <p:cBhvr>
                                        <p:cTn id="63" fill="hold"/>
                                        <p:tgtEl>
                                          <p:spTgt spid="276"/>
                                        </p:tgtEl>
                                        <p:attrNameLst>
                                          <p:attrName>style.visibility</p:attrName>
                                        </p:attrNameLst>
                                      </p:cBhvr>
                                      <p:to>
                                        <p:strVal val="visible"/>
                                      </p:to>
                                    </p:set>
                                    <p:animEffect transition="in" filter="wipe(left)">
                                      <p:cBhvr>
                                        <p:cTn id="64" dur="199"/>
                                        <p:tgtEl>
                                          <p:spTgt spid="276"/>
                                        </p:tgtEl>
                                      </p:cBhvr>
                                    </p:animEffect>
                                  </p:childTnLst>
                                </p:cTn>
                              </p:par>
                            </p:childTnLst>
                          </p:cTn>
                        </p:par>
                        <p:par>
                          <p:cTn id="65" fill="hold">
                            <p:stCondLst>
                              <p:cond delay="3786"/>
                            </p:stCondLst>
                            <p:childTnLst>
                              <p:par>
                                <p:cTn id="66" presetID="23" presetClass="entr" presetSubtype="16" fill="hold" grpId="0" nodeType="afterEffect">
                                  <p:stCondLst>
                                    <p:cond delay="200"/>
                                  </p:stCondLst>
                                  <p:iterate>
                                    <p:tmAbs val="0"/>
                                  </p:iterate>
                                  <p:childTnLst>
                                    <p:set>
                                      <p:cBhvr>
                                        <p:cTn id="67" fill="hold"/>
                                        <p:tgtEl>
                                          <p:spTgt spid="282"/>
                                        </p:tgtEl>
                                        <p:attrNameLst>
                                          <p:attrName>style.visibility</p:attrName>
                                        </p:attrNameLst>
                                      </p:cBhvr>
                                      <p:to>
                                        <p:strVal val="visible"/>
                                      </p:to>
                                    </p:set>
                                    <p:anim calcmode="lin" valueType="num">
                                      <p:cBhvr>
                                        <p:cTn id="68" dur="199" fill="hold"/>
                                        <p:tgtEl>
                                          <p:spTgt spid="282"/>
                                        </p:tgtEl>
                                        <p:attrNameLst>
                                          <p:attrName>ppt_w</p:attrName>
                                        </p:attrNameLst>
                                      </p:cBhvr>
                                      <p:tavLst>
                                        <p:tav tm="0">
                                          <p:val>
                                            <p:fltVal val="0"/>
                                          </p:val>
                                        </p:tav>
                                        <p:tav tm="100000">
                                          <p:val>
                                            <p:strVal val="#ppt_w"/>
                                          </p:val>
                                        </p:tav>
                                      </p:tavLst>
                                    </p:anim>
                                    <p:anim calcmode="lin" valueType="num">
                                      <p:cBhvr>
                                        <p:cTn id="69" dur="199" fill="hold"/>
                                        <p:tgtEl>
                                          <p:spTgt spid="282"/>
                                        </p:tgtEl>
                                        <p:attrNameLst>
                                          <p:attrName>ppt_h</p:attrName>
                                        </p:attrNameLst>
                                      </p:cBhvr>
                                      <p:tavLst>
                                        <p:tav tm="0">
                                          <p:val>
                                            <p:fltVal val="0"/>
                                          </p:val>
                                        </p:tav>
                                        <p:tav tm="100000">
                                          <p:val>
                                            <p:strVal val="#ppt_h"/>
                                          </p:val>
                                        </p:tav>
                                      </p:tavLst>
                                    </p:anim>
                                  </p:childTnLst>
                                </p:cTn>
                              </p:par>
                            </p:childTnLst>
                          </p:cTn>
                        </p:par>
                        <p:par>
                          <p:cTn id="70" fill="hold">
                            <p:stCondLst>
                              <p:cond delay="4185"/>
                            </p:stCondLst>
                            <p:childTnLst>
                              <p:par>
                                <p:cTn id="71" presetID="22" presetClass="entr" presetSubtype="8" fill="hold" grpId="0" nodeType="afterEffect">
                                  <p:stCondLst>
                                    <p:cond delay="0"/>
                                  </p:stCondLst>
                                  <p:iterate>
                                    <p:tmAbs val="0"/>
                                  </p:iterate>
                                  <p:childTnLst>
                                    <p:set>
                                      <p:cBhvr>
                                        <p:cTn id="72" fill="hold"/>
                                        <p:tgtEl>
                                          <p:spTgt spid="279"/>
                                        </p:tgtEl>
                                        <p:attrNameLst>
                                          <p:attrName>style.visibility</p:attrName>
                                        </p:attrNameLst>
                                      </p:cBhvr>
                                      <p:to>
                                        <p:strVal val="visible"/>
                                      </p:to>
                                    </p:set>
                                    <p:animEffect transition="in" filter="wipe(left)">
                                      <p:cBhvr>
                                        <p:cTn id="73" dur="199"/>
                                        <p:tgtEl>
                                          <p:spTgt spid="279"/>
                                        </p:tgtEl>
                                      </p:cBhvr>
                                    </p:animEffect>
                                  </p:childTnLst>
                                </p:cTn>
                              </p:par>
                            </p:childTnLst>
                          </p:cTn>
                        </p:par>
                        <p:par>
                          <p:cTn id="74" fill="hold">
                            <p:stCondLst>
                              <p:cond delay="4384"/>
                            </p:stCondLst>
                            <p:childTnLst>
                              <p:par>
                                <p:cTn id="75" presetID="22" presetClass="entr" presetSubtype="8" fill="hold" grpId="0" nodeType="afterEffect">
                                  <p:stCondLst>
                                    <p:cond delay="0"/>
                                  </p:stCondLst>
                                  <p:iterate>
                                    <p:tmAbs val="0"/>
                                  </p:iterate>
                                  <p:childTnLst>
                                    <p:set>
                                      <p:cBhvr>
                                        <p:cTn id="76" fill="hold"/>
                                        <p:tgtEl>
                                          <p:spTgt spid="278"/>
                                        </p:tgtEl>
                                        <p:attrNameLst>
                                          <p:attrName>style.visibility</p:attrName>
                                        </p:attrNameLst>
                                      </p:cBhvr>
                                      <p:to>
                                        <p:strVal val="visible"/>
                                      </p:to>
                                    </p:set>
                                    <p:animEffect transition="in" filter="wipe(left)">
                                      <p:cBhvr>
                                        <p:cTn id="77" dur="199"/>
                                        <p:tgtEl>
                                          <p:spTgt spid="278"/>
                                        </p:tgtEl>
                                      </p:cBhvr>
                                    </p:animEffect>
                                  </p:childTnLst>
                                </p:cTn>
                              </p:par>
                            </p:childTnLst>
                          </p:cTn>
                        </p:par>
                        <p:par>
                          <p:cTn id="78" fill="hold">
                            <p:stCondLst>
                              <p:cond delay="4583"/>
                            </p:stCondLst>
                            <p:childTnLst>
                              <p:par>
                                <p:cTn id="79" presetID="22" presetClass="entr" presetSubtype="8" fill="hold" grpId="0" nodeType="afterEffect">
                                  <p:stCondLst>
                                    <p:cond delay="0"/>
                                  </p:stCondLst>
                                  <p:iterate>
                                    <p:tmAbs val="0"/>
                                  </p:iterate>
                                  <p:childTnLst>
                                    <p:set>
                                      <p:cBhvr>
                                        <p:cTn id="80" fill="hold"/>
                                        <p:tgtEl>
                                          <p:spTgt spid="3"/>
                                        </p:tgtEl>
                                        <p:attrNameLst>
                                          <p:attrName>style.visibility</p:attrName>
                                        </p:attrNameLst>
                                      </p:cBhvr>
                                      <p:to>
                                        <p:strVal val="visible"/>
                                      </p:to>
                                    </p:set>
                                    <p:animEffect transition="in" filter="wipe(left)">
                                      <p:cBhvr>
                                        <p:cTn id="81" dur="199"/>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0" animBg="1" advAuto="0"/>
      <p:bldP spid="266" grpId="0" animBg="1" advAuto="0"/>
      <p:bldP spid="267" grpId="0" animBg="1" advAuto="0"/>
      <p:bldP spid="268" grpId="0" animBg="1" advAuto="0"/>
      <p:bldP spid="269" grpId="0" animBg="1" advAuto="0"/>
      <p:bldP spid="270" grpId="0" animBg="1" advAuto="0"/>
      <p:bldP spid="271" grpId="0" animBg="1" advAuto="0"/>
      <p:bldP spid="273" grpId="0" animBg="1" advAuto="0"/>
      <p:bldP spid="274" grpId="0" animBg="1" advAuto="0"/>
      <p:bldP spid="275" grpId="0" animBg="1" advAuto="0"/>
      <p:bldP spid="276" grpId="0" animBg="1" advAuto="0"/>
      <p:bldP spid="277" grpId="0" animBg="1" advAuto="0"/>
      <p:bldP spid="278" grpId="0" animBg="1" advAuto="0"/>
      <p:bldP spid="279" grpId="0" animBg="1" advAuto="0"/>
      <p:bldP spid="280" grpId="0" animBg="1" advAuto="0"/>
      <p:bldP spid="281" grpId="0" animBg="1" advAuto="0"/>
      <p:bldP spid="282" grpId="0" animBg="1" advAuto="0"/>
      <p:bldP spid="3"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Do &amp; Don’t Targets"/>
          <p:cNvSpPr txBox="1">
            <a:spLocks noGrp="1"/>
          </p:cNvSpPr>
          <p:nvPr>
            <p:ph type="ctrTitle"/>
          </p:nvPr>
        </p:nvSpPr>
        <p:spPr>
          <a:prstGeom prst="rect">
            <a:avLst/>
          </a:prstGeom>
        </p:spPr>
        <p:txBody>
          <a:bodyPr>
            <a:normAutofit fontScale="90000"/>
          </a:bodyPr>
          <a:lstStyle/>
          <a:p>
            <a:pPr defTabSz="473201">
              <a:defRPr sz="6210" spc="91"/>
            </a:pPr>
            <a:r>
              <a:rPr lang="en-US" dirty="0"/>
              <a:t>Recent regulatory rule updates and proposals </a:t>
            </a:r>
            <a:endParaRPr dirty="0">
              <a:solidFill>
                <a:schemeClr val="accent2">
                  <a:hueOff val="357321"/>
                  <a:lumOff val="-20104"/>
                </a:schemeClr>
              </a:solidFill>
            </a:endParaRPr>
          </a:p>
        </p:txBody>
      </p:sp>
      <p:sp>
        <p:nvSpPr>
          <p:cNvPr id="26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a:t>
            </a:fld>
            <a:endParaRPr/>
          </a:p>
        </p:txBody>
      </p:sp>
      <p:sp>
        <p:nvSpPr>
          <p:cNvPr id="265" name="Freeform 3"/>
          <p:cNvSpPr/>
          <p:nvPr/>
        </p:nvSpPr>
        <p:spPr>
          <a:xfrm>
            <a:off x="1583266" y="4139410"/>
            <a:ext cx="1074646" cy="1069129"/>
          </a:xfrm>
          <a:custGeom>
            <a:avLst/>
            <a:gdLst/>
            <a:ahLst/>
            <a:cxnLst>
              <a:cxn ang="0">
                <a:pos x="wd2" y="hd2"/>
              </a:cxn>
              <a:cxn ang="5400000">
                <a:pos x="wd2" y="hd2"/>
              </a:cxn>
              <a:cxn ang="10800000">
                <a:pos x="wd2" y="hd2"/>
              </a:cxn>
              <a:cxn ang="16200000">
                <a:pos x="wd2" y="hd2"/>
              </a:cxn>
            </a:cxnLst>
            <a:rect l="0" t="0" r="r" b="b"/>
            <a:pathLst>
              <a:path w="21600" h="21600" extrusionOk="0">
                <a:moveTo>
                  <a:pt x="10769" y="13523"/>
                </a:moveTo>
                <a:cubicBezTo>
                  <a:pt x="6241" y="8995"/>
                  <a:pt x="6241" y="8995"/>
                  <a:pt x="6241" y="8995"/>
                </a:cubicBezTo>
                <a:cubicBezTo>
                  <a:pt x="6119" y="8934"/>
                  <a:pt x="5997" y="8873"/>
                  <a:pt x="5874" y="8873"/>
                </a:cubicBezTo>
                <a:cubicBezTo>
                  <a:pt x="5568" y="8873"/>
                  <a:pt x="5385" y="9056"/>
                  <a:pt x="5385" y="9362"/>
                </a:cubicBezTo>
                <a:cubicBezTo>
                  <a:pt x="5385" y="9484"/>
                  <a:pt x="5446" y="9607"/>
                  <a:pt x="5507" y="9668"/>
                </a:cubicBezTo>
                <a:cubicBezTo>
                  <a:pt x="10402" y="14624"/>
                  <a:pt x="10402" y="14624"/>
                  <a:pt x="10402" y="14624"/>
                </a:cubicBezTo>
                <a:cubicBezTo>
                  <a:pt x="10525" y="14686"/>
                  <a:pt x="10647" y="14747"/>
                  <a:pt x="10769" y="14747"/>
                </a:cubicBezTo>
                <a:cubicBezTo>
                  <a:pt x="10892" y="14747"/>
                  <a:pt x="11014" y="14686"/>
                  <a:pt x="11137" y="14563"/>
                </a:cubicBezTo>
                <a:cubicBezTo>
                  <a:pt x="11137" y="14563"/>
                  <a:pt x="11137" y="14563"/>
                  <a:pt x="11137" y="14563"/>
                </a:cubicBezTo>
                <a:cubicBezTo>
                  <a:pt x="19336" y="5997"/>
                  <a:pt x="19336" y="5997"/>
                  <a:pt x="19336" y="5997"/>
                </a:cubicBezTo>
                <a:cubicBezTo>
                  <a:pt x="19336" y="5997"/>
                  <a:pt x="19336" y="5997"/>
                  <a:pt x="19336" y="5997"/>
                </a:cubicBezTo>
                <a:cubicBezTo>
                  <a:pt x="20070" y="5262"/>
                  <a:pt x="20070" y="5262"/>
                  <a:pt x="20070" y="5262"/>
                </a:cubicBezTo>
                <a:cubicBezTo>
                  <a:pt x="20070" y="5262"/>
                  <a:pt x="20070" y="5262"/>
                  <a:pt x="20009" y="5262"/>
                </a:cubicBezTo>
                <a:cubicBezTo>
                  <a:pt x="21478" y="3794"/>
                  <a:pt x="21478" y="3794"/>
                  <a:pt x="21478" y="3794"/>
                </a:cubicBezTo>
                <a:cubicBezTo>
                  <a:pt x="21478" y="3794"/>
                  <a:pt x="21478" y="3794"/>
                  <a:pt x="21478" y="3794"/>
                </a:cubicBezTo>
                <a:cubicBezTo>
                  <a:pt x="21539" y="3671"/>
                  <a:pt x="21600" y="3549"/>
                  <a:pt x="21600" y="3427"/>
                </a:cubicBezTo>
                <a:cubicBezTo>
                  <a:pt x="21600" y="3182"/>
                  <a:pt x="21355" y="2937"/>
                  <a:pt x="21110" y="2937"/>
                </a:cubicBezTo>
                <a:cubicBezTo>
                  <a:pt x="20927" y="2937"/>
                  <a:pt x="20805" y="2998"/>
                  <a:pt x="20743" y="3121"/>
                </a:cubicBezTo>
                <a:cubicBezTo>
                  <a:pt x="20743" y="3121"/>
                  <a:pt x="20743" y="3121"/>
                  <a:pt x="20743" y="3121"/>
                </a:cubicBezTo>
                <a:cubicBezTo>
                  <a:pt x="19458" y="4406"/>
                  <a:pt x="19458" y="4406"/>
                  <a:pt x="19458" y="4406"/>
                </a:cubicBezTo>
                <a:cubicBezTo>
                  <a:pt x="19458" y="4406"/>
                  <a:pt x="19458" y="4406"/>
                  <a:pt x="19458" y="4406"/>
                </a:cubicBezTo>
                <a:cubicBezTo>
                  <a:pt x="18785" y="5140"/>
                  <a:pt x="18785" y="5140"/>
                  <a:pt x="18785" y="5140"/>
                </a:cubicBezTo>
                <a:cubicBezTo>
                  <a:pt x="18785" y="5140"/>
                  <a:pt x="18785" y="5140"/>
                  <a:pt x="18785" y="5140"/>
                </a:cubicBezTo>
                <a:lnTo>
                  <a:pt x="10769" y="13523"/>
                </a:lnTo>
                <a:close/>
                <a:moveTo>
                  <a:pt x="20743" y="6670"/>
                </a:moveTo>
                <a:cubicBezTo>
                  <a:pt x="20499" y="6486"/>
                  <a:pt x="20193" y="6486"/>
                  <a:pt x="20009" y="6670"/>
                </a:cubicBezTo>
                <a:cubicBezTo>
                  <a:pt x="19887" y="6792"/>
                  <a:pt x="19825" y="7037"/>
                  <a:pt x="19887" y="7159"/>
                </a:cubicBezTo>
                <a:cubicBezTo>
                  <a:pt x="19887" y="7159"/>
                  <a:pt x="19887" y="7159"/>
                  <a:pt x="19887" y="7159"/>
                </a:cubicBezTo>
                <a:cubicBezTo>
                  <a:pt x="20376" y="8322"/>
                  <a:pt x="20621" y="9546"/>
                  <a:pt x="20621" y="10831"/>
                </a:cubicBezTo>
                <a:cubicBezTo>
                  <a:pt x="20621" y="16215"/>
                  <a:pt x="16215" y="20621"/>
                  <a:pt x="10769" y="20621"/>
                </a:cubicBezTo>
                <a:cubicBezTo>
                  <a:pt x="5385" y="20621"/>
                  <a:pt x="979" y="16215"/>
                  <a:pt x="979" y="10831"/>
                </a:cubicBezTo>
                <a:cubicBezTo>
                  <a:pt x="979" y="5385"/>
                  <a:pt x="5385" y="979"/>
                  <a:pt x="10769" y="979"/>
                </a:cubicBezTo>
                <a:cubicBezTo>
                  <a:pt x="13584" y="979"/>
                  <a:pt x="16032" y="2142"/>
                  <a:pt x="17867" y="3977"/>
                </a:cubicBezTo>
                <a:cubicBezTo>
                  <a:pt x="17867" y="3977"/>
                  <a:pt x="17867" y="3977"/>
                  <a:pt x="17867" y="3977"/>
                </a:cubicBezTo>
                <a:cubicBezTo>
                  <a:pt x="18051" y="4161"/>
                  <a:pt x="18357" y="4161"/>
                  <a:pt x="18541" y="3977"/>
                </a:cubicBezTo>
                <a:cubicBezTo>
                  <a:pt x="18724" y="3794"/>
                  <a:pt x="18724" y="3488"/>
                  <a:pt x="18541" y="3304"/>
                </a:cubicBezTo>
                <a:cubicBezTo>
                  <a:pt x="18479" y="3243"/>
                  <a:pt x="18479" y="3243"/>
                  <a:pt x="18479" y="3243"/>
                </a:cubicBezTo>
                <a:cubicBezTo>
                  <a:pt x="16521" y="1224"/>
                  <a:pt x="13768" y="0"/>
                  <a:pt x="10769" y="0"/>
                </a:cubicBezTo>
                <a:cubicBezTo>
                  <a:pt x="4834" y="0"/>
                  <a:pt x="0" y="4834"/>
                  <a:pt x="0" y="10831"/>
                </a:cubicBezTo>
                <a:cubicBezTo>
                  <a:pt x="0" y="16766"/>
                  <a:pt x="4834" y="21600"/>
                  <a:pt x="10769" y="21600"/>
                </a:cubicBezTo>
                <a:cubicBezTo>
                  <a:pt x="16766" y="21600"/>
                  <a:pt x="21600" y="16766"/>
                  <a:pt x="21600" y="10831"/>
                </a:cubicBezTo>
                <a:cubicBezTo>
                  <a:pt x="21600" y="9423"/>
                  <a:pt x="21294" y="8077"/>
                  <a:pt x="20866" y="6853"/>
                </a:cubicBezTo>
                <a:cubicBezTo>
                  <a:pt x="20805" y="6792"/>
                  <a:pt x="20805" y="6731"/>
                  <a:pt x="20743" y="6670"/>
                </a:cubicBezTo>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
        <p:nvSpPr>
          <p:cNvPr id="266" name="TextBox 11"/>
          <p:cNvSpPr txBox="1"/>
          <p:nvPr/>
        </p:nvSpPr>
        <p:spPr>
          <a:xfrm>
            <a:off x="3191730" y="4644169"/>
            <a:ext cx="7872510" cy="20650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l" defTabSz="1828800">
              <a:lnSpc>
                <a:spcPct val="130000"/>
              </a:lnSpc>
              <a:defRPr sz="2100">
                <a:solidFill>
                  <a:schemeClr val="accent4">
                    <a:hueOff val="11021613"/>
                    <a:satOff val="-81801"/>
                    <a:lumOff val="12078"/>
                  </a:schemeClr>
                </a:solidFill>
                <a:latin typeface="Open Sans"/>
                <a:ea typeface="Open Sans"/>
                <a:cs typeface="Open Sans"/>
                <a:sym typeface="Open Sans"/>
              </a:defRPr>
            </a:lvl1pPr>
          </a:lstStyle>
          <a:p>
            <a:pPr marL="342900" indent="-342900">
              <a:buFont typeface="Arial" panose="020B0604020202020204" pitchFamily="34" charset="0"/>
              <a:buChar char="•"/>
            </a:pPr>
            <a:r>
              <a:rPr lang="en-US" dirty="0"/>
              <a:t>Requirements to adopt Policies and Procedures</a:t>
            </a:r>
          </a:p>
          <a:p>
            <a:pPr marL="342900" indent="-342900">
              <a:buFont typeface="Arial" panose="020B0604020202020204" pitchFamily="34" charset="0"/>
              <a:buChar char="•"/>
            </a:pPr>
            <a:r>
              <a:rPr lang="en-US" dirty="0"/>
              <a:t>CIP – Understanding who the client is</a:t>
            </a:r>
          </a:p>
          <a:p>
            <a:pPr marL="342900" indent="-342900">
              <a:buFont typeface="Arial" panose="020B0604020202020204" pitchFamily="34" charset="0"/>
              <a:buChar char="•"/>
            </a:pPr>
            <a:r>
              <a:rPr lang="en-US" dirty="0"/>
              <a:t>Maintaining records</a:t>
            </a:r>
          </a:p>
          <a:p>
            <a:pPr marL="342900" indent="-342900">
              <a:buFont typeface="Arial" panose="020B0604020202020204" pitchFamily="34" charset="0"/>
              <a:buChar char="•"/>
            </a:pPr>
            <a:r>
              <a:rPr lang="en-US" dirty="0"/>
              <a:t>Similar to current CIP programs of other financial institutions such as banks &amp; broker/dealers</a:t>
            </a:r>
          </a:p>
        </p:txBody>
      </p:sp>
      <p:sp>
        <p:nvSpPr>
          <p:cNvPr id="267" name="Title 2"/>
          <p:cNvSpPr txBox="1"/>
          <p:nvPr/>
        </p:nvSpPr>
        <p:spPr>
          <a:xfrm>
            <a:off x="3191730" y="4038530"/>
            <a:ext cx="7642305" cy="492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876800">
              <a:defRPr sz="3200" cap="all" spc="64">
                <a:solidFill>
                  <a:schemeClr val="accent2">
                    <a:hueOff val="357321"/>
                    <a:lumOff val="-20104"/>
                  </a:schemeClr>
                </a:solidFill>
                <a:latin typeface="+mj-lt"/>
                <a:ea typeface="+mj-ea"/>
                <a:cs typeface="+mj-cs"/>
                <a:sym typeface="Baskerville"/>
              </a:defRPr>
            </a:lvl1pPr>
          </a:lstStyle>
          <a:p>
            <a:r>
              <a:rPr lang="en-US" dirty="0" err="1">
                <a:solidFill>
                  <a:srgbClr val="55C8EE"/>
                </a:solidFill>
              </a:rPr>
              <a:t>Aml</a:t>
            </a:r>
            <a:r>
              <a:rPr lang="en-US" dirty="0">
                <a:solidFill>
                  <a:srgbClr val="55C8EE"/>
                </a:solidFill>
              </a:rPr>
              <a:t> programs for ADVISERS</a:t>
            </a:r>
            <a:endParaRPr dirty="0"/>
          </a:p>
        </p:txBody>
      </p:sp>
      <p:sp>
        <p:nvSpPr>
          <p:cNvPr id="268" name="Freeform 17"/>
          <p:cNvSpPr/>
          <p:nvPr/>
        </p:nvSpPr>
        <p:spPr>
          <a:xfrm>
            <a:off x="1583266" y="6879015"/>
            <a:ext cx="1074646" cy="1069129"/>
          </a:xfrm>
          <a:custGeom>
            <a:avLst/>
            <a:gdLst/>
            <a:ahLst/>
            <a:cxnLst>
              <a:cxn ang="0">
                <a:pos x="wd2" y="hd2"/>
              </a:cxn>
              <a:cxn ang="5400000">
                <a:pos x="wd2" y="hd2"/>
              </a:cxn>
              <a:cxn ang="10800000">
                <a:pos x="wd2" y="hd2"/>
              </a:cxn>
              <a:cxn ang="16200000">
                <a:pos x="wd2" y="hd2"/>
              </a:cxn>
            </a:cxnLst>
            <a:rect l="0" t="0" r="r" b="b"/>
            <a:pathLst>
              <a:path w="21600" h="21600" extrusionOk="0">
                <a:moveTo>
                  <a:pt x="10769" y="13523"/>
                </a:moveTo>
                <a:cubicBezTo>
                  <a:pt x="6241" y="8995"/>
                  <a:pt x="6241" y="8995"/>
                  <a:pt x="6241" y="8995"/>
                </a:cubicBezTo>
                <a:cubicBezTo>
                  <a:pt x="6119" y="8934"/>
                  <a:pt x="5997" y="8873"/>
                  <a:pt x="5874" y="8873"/>
                </a:cubicBezTo>
                <a:cubicBezTo>
                  <a:pt x="5568" y="8873"/>
                  <a:pt x="5385" y="9056"/>
                  <a:pt x="5385" y="9362"/>
                </a:cubicBezTo>
                <a:cubicBezTo>
                  <a:pt x="5385" y="9484"/>
                  <a:pt x="5446" y="9607"/>
                  <a:pt x="5507" y="9668"/>
                </a:cubicBezTo>
                <a:cubicBezTo>
                  <a:pt x="10402" y="14624"/>
                  <a:pt x="10402" y="14624"/>
                  <a:pt x="10402" y="14624"/>
                </a:cubicBezTo>
                <a:cubicBezTo>
                  <a:pt x="10525" y="14686"/>
                  <a:pt x="10647" y="14747"/>
                  <a:pt x="10769" y="14747"/>
                </a:cubicBezTo>
                <a:cubicBezTo>
                  <a:pt x="10892" y="14747"/>
                  <a:pt x="11014" y="14686"/>
                  <a:pt x="11137" y="14563"/>
                </a:cubicBezTo>
                <a:cubicBezTo>
                  <a:pt x="11137" y="14563"/>
                  <a:pt x="11137" y="14563"/>
                  <a:pt x="11137" y="14563"/>
                </a:cubicBezTo>
                <a:cubicBezTo>
                  <a:pt x="19336" y="5997"/>
                  <a:pt x="19336" y="5997"/>
                  <a:pt x="19336" y="5997"/>
                </a:cubicBezTo>
                <a:cubicBezTo>
                  <a:pt x="19336" y="5997"/>
                  <a:pt x="19336" y="5997"/>
                  <a:pt x="19336" y="5997"/>
                </a:cubicBezTo>
                <a:cubicBezTo>
                  <a:pt x="20070" y="5262"/>
                  <a:pt x="20070" y="5262"/>
                  <a:pt x="20070" y="5262"/>
                </a:cubicBezTo>
                <a:cubicBezTo>
                  <a:pt x="20070" y="5262"/>
                  <a:pt x="20070" y="5262"/>
                  <a:pt x="20009" y="5262"/>
                </a:cubicBezTo>
                <a:cubicBezTo>
                  <a:pt x="21478" y="3794"/>
                  <a:pt x="21478" y="3794"/>
                  <a:pt x="21478" y="3794"/>
                </a:cubicBezTo>
                <a:cubicBezTo>
                  <a:pt x="21478" y="3794"/>
                  <a:pt x="21478" y="3794"/>
                  <a:pt x="21478" y="3794"/>
                </a:cubicBezTo>
                <a:cubicBezTo>
                  <a:pt x="21539" y="3671"/>
                  <a:pt x="21600" y="3549"/>
                  <a:pt x="21600" y="3427"/>
                </a:cubicBezTo>
                <a:cubicBezTo>
                  <a:pt x="21600" y="3182"/>
                  <a:pt x="21355" y="2937"/>
                  <a:pt x="21110" y="2937"/>
                </a:cubicBezTo>
                <a:cubicBezTo>
                  <a:pt x="20927" y="2937"/>
                  <a:pt x="20805" y="2998"/>
                  <a:pt x="20743" y="3121"/>
                </a:cubicBezTo>
                <a:cubicBezTo>
                  <a:pt x="20743" y="3121"/>
                  <a:pt x="20743" y="3121"/>
                  <a:pt x="20743" y="3121"/>
                </a:cubicBezTo>
                <a:cubicBezTo>
                  <a:pt x="19458" y="4406"/>
                  <a:pt x="19458" y="4406"/>
                  <a:pt x="19458" y="4406"/>
                </a:cubicBezTo>
                <a:cubicBezTo>
                  <a:pt x="19458" y="4406"/>
                  <a:pt x="19458" y="4406"/>
                  <a:pt x="19458" y="4406"/>
                </a:cubicBezTo>
                <a:cubicBezTo>
                  <a:pt x="18785" y="5140"/>
                  <a:pt x="18785" y="5140"/>
                  <a:pt x="18785" y="5140"/>
                </a:cubicBezTo>
                <a:cubicBezTo>
                  <a:pt x="18785" y="5140"/>
                  <a:pt x="18785" y="5140"/>
                  <a:pt x="18785" y="5140"/>
                </a:cubicBezTo>
                <a:lnTo>
                  <a:pt x="10769" y="13523"/>
                </a:lnTo>
                <a:close/>
                <a:moveTo>
                  <a:pt x="20743" y="6670"/>
                </a:moveTo>
                <a:cubicBezTo>
                  <a:pt x="20499" y="6486"/>
                  <a:pt x="20193" y="6486"/>
                  <a:pt x="20009" y="6670"/>
                </a:cubicBezTo>
                <a:cubicBezTo>
                  <a:pt x="19887" y="6792"/>
                  <a:pt x="19825" y="7037"/>
                  <a:pt x="19887" y="7159"/>
                </a:cubicBezTo>
                <a:cubicBezTo>
                  <a:pt x="19887" y="7159"/>
                  <a:pt x="19887" y="7159"/>
                  <a:pt x="19887" y="7159"/>
                </a:cubicBezTo>
                <a:cubicBezTo>
                  <a:pt x="20376" y="8322"/>
                  <a:pt x="20621" y="9546"/>
                  <a:pt x="20621" y="10831"/>
                </a:cubicBezTo>
                <a:cubicBezTo>
                  <a:pt x="20621" y="16215"/>
                  <a:pt x="16215" y="20621"/>
                  <a:pt x="10769" y="20621"/>
                </a:cubicBezTo>
                <a:cubicBezTo>
                  <a:pt x="5385" y="20621"/>
                  <a:pt x="979" y="16215"/>
                  <a:pt x="979" y="10831"/>
                </a:cubicBezTo>
                <a:cubicBezTo>
                  <a:pt x="979" y="5385"/>
                  <a:pt x="5385" y="979"/>
                  <a:pt x="10769" y="979"/>
                </a:cubicBezTo>
                <a:cubicBezTo>
                  <a:pt x="13584" y="979"/>
                  <a:pt x="16032" y="2142"/>
                  <a:pt x="17867" y="3977"/>
                </a:cubicBezTo>
                <a:cubicBezTo>
                  <a:pt x="17867" y="3977"/>
                  <a:pt x="17867" y="3977"/>
                  <a:pt x="17867" y="3977"/>
                </a:cubicBezTo>
                <a:cubicBezTo>
                  <a:pt x="18051" y="4161"/>
                  <a:pt x="18357" y="4161"/>
                  <a:pt x="18541" y="3977"/>
                </a:cubicBezTo>
                <a:cubicBezTo>
                  <a:pt x="18724" y="3794"/>
                  <a:pt x="18724" y="3488"/>
                  <a:pt x="18541" y="3304"/>
                </a:cubicBezTo>
                <a:cubicBezTo>
                  <a:pt x="18479" y="3243"/>
                  <a:pt x="18479" y="3243"/>
                  <a:pt x="18479" y="3243"/>
                </a:cubicBezTo>
                <a:cubicBezTo>
                  <a:pt x="16521" y="1224"/>
                  <a:pt x="13768" y="0"/>
                  <a:pt x="10769" y="0"/>
                </a:cubicBezTo>
                <a:cubicBezTo>
                  <a:pt x="4834" y="0"/>
                  <a:pt x="0" y="4834"/>
                  <a:pt x="0" y="10831"/>
                </a:cubicBezTo>
                <a:cubicBezTo>
                  <a:pt x="0" y="16766"/>
                  <a:pt x="4834" y="21600"/>
                  <a:pt x="10769" y="21600"/>
                </a:cubicBezTo>
                <a:cubicBezTo>
                  <a:pt x="16766" y="21600"/>
                  <a:pt x="21600" y="16766"/>
                  <a:pt x="21600" y="10831"/>
                </a:cubicBezTo>
                <a:cubicBezTo>
                  <a:pt x="21600" y="9423"/>
                  <a:pt x="21294" y="8077"/>
                  <a:pt x="20866" y="6853"/>
                </a:cubicBezTo>
                <a:cubicBezTo>
                  <a:pt x="20805" y="6792"/>
                  <a:pt x="20805" y="6731"/>
                  <a:pt x="20743" y="6670"/>
                </a:cubicBezTo>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
        <p:nvSpPr>
          <p:cNvPr id="269" name="TextBox 18"/>
          <p:cNvSpPr txBox="1"/>
          <p:nvPr/>
        </p:nvSpPr>
        <p:spPr>
          <a:xfrm>
            <a:off x="3191730" y="7557740"/>
            <a:ext cx="8183406" cy="20650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l" defTabSz="1828800">
              <a:lnSpc>
                <a:spcPct val="130000"/>
              </a:lnSpc>
              <a:defRPr sz="2100">
                <a:solidFill>
                  <a:schemeClr val="accent4">
                    <a:hueOff val="11021613"/>
                    <a:satOff val="-81801"/>
                    <a:lumOff val="12078"/>
                  </a:schemeClr>
                </a:solidFill>
                <a:latin typeface="Open Sans"/>
                <a:ea typeface="Open Sans"/>
                <a:cs typeface="Open Sans"/>
                <a:sym typeface="Open Sans"/>
              </a:defRPr>
            </a:lvl1pPr>
          </a:lstStyle>
          <a:p>
            <a:pPr marL="342900" indent="-342900">
              <a:buFont typeface="Arial" panose="020B0604020202020204" pitchFamily="34" charset="0"/>
              <a:buChar char="•"/>
            </a:pPr>
            <a:r>
              <a:rPr lang="en-US" dirty="0"/>
              <a:t>Expands the application of custody beyond client funds to any client asset in adviser’s possession </a:t>
            </a:r>
          </a:p>
          <a:p>
            <a:pPr marL="342900" indent="-342900">
              <a:buFont typeface="Arial" panose="020B0604020202020204" pitchFamily="34" charset="0"/>
              <a:buChar char="•"/>
            </a:pPr>
            <a:r>
              <a:rPr lang="en-US" dirty="0"/>
              <a:t>Enhanced protection for physical assets that cannot be held by qualified custodian</a:t>
            </a:r>
          </a:p>
          <a:p>
            <a:pPr marL="342900" indent="-342900">
              <a:buFont typeface="Arial" panose="020B0604020202020204" pitchFamily="34" charset="0"/>
              <a:buChar char="•"/>
            </a:pPr>
            <a:r>
              <a:rPr lang="en-US" dirty="0"/>
              <a:t>Record keeping requirements, maintains custody examination</a:t>
            </a:r>
            <a:endParaRPr dirty="0"/>
          </a:p>
        </p:txBody>
      </p:sp>
      <p:sp>
        <p:nvSpPr>
          <p:cNvPr id="270" name="Title 2"/>
          <p:cNvSpPr txBox="1"/>
          <p:nvPr/>
        </p:nvSpPr>
        <p:spPr>
          <a:xfrm>
            <a:off x="3191730" y="6923894"/>
            <a:ext cx="7642305" cy="492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876800">
              <a:defRPr sz="3200" cap="all" spc="64">
                <a:solidFill>
                  <a:schemeClr val="accent2">
                    <a:hueOff val="357321"/>
                    <a:lumOff val="-20104"/>
                  </a:schemeClr>
                </a:solidFill>
                <a:latin typeface="+mj-lt"/>
                <a:ea typeface="+mj-ea"/>
                <a:cs typeface="+mj-cs"/>
                <a:sym typeface="Baskerville"/>
              </a:defRPr>
            </a:lvl1pPr>
          </a:lstStyle>
          <a:p>
            <a:r>
              <a:rPr lang="en-US" dirty="0"/>
              <a:t>Custody (safekeeping rule)</a:t>
            </a:r>
            <a:endParaRPr dirty="0"/>
          </a:p>
        </p:txBody>
      </p:sp>
      <p:sp>
        <p:nvSpPr>
          <p:cNvPr id="271" name="Freeform 21"/>
          <p:cNvSpPr/>
          <p:nvPr/>
        </p:nvSpPr>
        <p:spPr>
          <a:xfrm>
            <a:off x="1583266" y="9868345"/>
            <a:ext cx="1074646" cy="1069129"/>
          </a:xfrm>
          <a:custGeom>
            <a:avLst/>
            <a:gdLst/>
            <a:ahLst/>
            <a:cxnLst>
              <a:cxn ang="0">
                <a:pos x="wd2" y="hd2"/>
              </a:cxn>
              <a:cxn ang="5400000">
                <a:pos x="wd2" y="hd2"/>
              </a:cxn>
              <a:cxn ang="10800000">
                <a:pos x="wd2" y="hd2"/>
              </a:cxn>
              <a:cxn ang="16200000">
                <a:pos x="wd2" y="hd2"/>
              </a:cxn>
            </a:cxnLst>
            <a:rect l="0" t="0" r="r" b="b"/>
            <a:pathLst>
              <a:path w="21600" h="21600" extrusionOk="0">
                <a:moveTo>
                  <a:pt x="10769" y="13523"/>
                </a:moveTo>
                <a:cubicBezTo>
                  <a:pt x="6241" y="8995"/>
                  <a:pt x="6241" y="8995"/>
                  <a:pt x="6241" y="8995"/>
                </a:cubicBezTo>
                <a:cubicBezTo>
                  <a:pt x="6119" y="8934"/>
                  <a:pt x="5997" y="8873"/>
                  <a:pt x="5874" y="8873"/>
                </a:cubicBezTo>
                <a:cubicBezTo>
                  <a:pt x="5568" y="8873"/>
                  <a:pt x="5385" y="9056"/>
                  <a:pt x="5385" y="9362"/>
                </a:cubicBezTo>
                <a:cubicBezTo>
                  <a:pt x="5385" y="9484"/>
                  <a:pt x="5446" y="9607"/>
                  <a:pt x="5507" y="9668"/>
                </a:cubicBezTo>
                <a:cubicBezTo>
                  <a:pt x="10402" y="14624"/>
                  <a:pt x="10402" y="14624"/>
                  <a:pt x="10402" y="14624"/>
                </a:cubicBezTo>
                <a:cubicBezTo>
                  <a:pt x="10525" y="14686"/>
                  <a:pt x="10647" y="14747"/>
                  <a:pt x="10769" y="14747"/>
                </a:cubicBezTo>
                <a:cubicBezTo>
                  <a:pt x="10892" y="14747"/>
                  <a:pt x="11014" y="14686"/>
                  <a:pt x="11137" y="14563"/>
                </a:cubicBezTo>
                <a:cubicBezTo>
                  <a:pt x="11137" y="14563"/>
                  <a:pt x="11137" y="14563"/>
                  <a:pt x="11137" y="14563"/>
                </a:cubicBezTo>
                <a:cubicBezTo>
                  <a:pt x="19336" y="5997"/>
                  <a:pt x="19336" y="5997"/>
                  <a:pt x="19336" y="5997"/>
                </a:cubicBezTo>
                <a:cubicBezTo>
                  <a:pt x="19336" y="5997"/>
                  <a:pt x="19336" y="5997"/>
                  <a:pt x="19336" y="5997"/>
                </a:cubicBezTo>
                <a:cubicBezTo>
                  <a:pt x="20070" y="5262"/>
                  <a:pt x="20070" y="5262"/>
                  <a:pt x="20070" y="5262"/>
                </a:cubicBezTo>
                <a:cubicBezTo>
                  <a:pt x="20070" y="5262"/>
                  <a:pt x="20070" y="5262"/>
                  <a:pt x="20009" y="5262"/>
                </a:cubicBezTo>
                <a:cubicBezTo>
                  <a:pt x="21478" y="3794"/>
                  <a:pt x="21478" y="3794"/>
                  <a:pt x="21478" y="3794"/>
                </a:cubicBezTo>
                <a:cubicBezTo>
                  <a:pt x="21478" y="3794"/>
                  <a:pt x="21478" y="3794"/>
                  <a:pt x="21478" y="3794"/>
                </a:cubicBezTo>
                <a:cubicBezTo>
                  <a:pt x="21539" y="3671"/>
                  <a:pt x="21600" y="3549"/>
                  <a:pt x="21600" y="3427"/>
                </a:cubicBezTo>
                <a:cubicBezTo>
                  <a:pt x="21600" y="3182"/>
                  <a:pt x="21355" y="2937"/>
                  <a:pt x="21110" y="2937"/>
                </a:cubicBezTo>
                <a:cubicBezTo>
                  <a:pt x="20927" y="2937"/>
                  <a:pt x="20805" y="2998"/>
                  <a:pt x="20743" y="3121"/>
                </a:cubicBezTo>
                <a:cubicBezTo>
                  <a:pt x="20743" y="3121"/>
                  <a:pt x="20743" y="3121"/>
                  <a:pt x="20743" y="3121"/>
                </a:cubicBezTo>
                <a:cubicBezTo>
                  <a:pt x="19458" y="4406"/>
                  <a:pt x="19458" y="4406"/>
                  <a:pt x="19458" y="4406"/>
                </a:cubicBezTo>
                <a:cubicBezTo>
                  <a:pt x="19458" y="4406"/>
                  <a:pt x="19458" y="4406"/>
                  <a:pt x="19458" y="4406"/>
                </a:cubicBezTo>
                <a:cubicBezTo>
                  <a:pt x="18785" y="5140"/>
                  <a:pt x="18785" y="5140"/>
                  <a:pt x="18785" y="5140"/>
                </a:cubicBezTo>
                <a:cubicBezTo>
                  <a:pt x="18785" y="5140"/>
                  <a:pt x="18785" y="5140"/>
                  <a:pt x="18785" y="5140"/>
                </a:cubicBezTo>
                <a:lnTo>
                  <a:pt x="10769" y="13523"/>
                </a:lnTo>
                <a:close/>
                <a:moveTo>
                  <a:pt x="20743" y="6670"/>
                </a:moveTo>
                <a:cubicBezTo>
                  <a:pt x="20499" y="6486"/>
                  <a:pt x="20193" y="6486"/>
                  <a:pt x="20009" y="6670"/>
                </a:cubicBezTo>
                <a:cubicBezTo>
                  <a:pt x="19887" y="6792"/>
                  <a:pt x="19825" y="7037"/>
                  <a:pt x="19887" y="7159"/>
                </a:cubicBezTo>
                <a:cubicBezTo>
                  <a:pt x="19887" y="7159"/>
                  <a:pt x="19887" y="7159"/>
                  <a:pt x="19887" y="7159"/>
                </a:cubicBezTo>
                <a:cubicBezTo>
                  <a:pt x="20376" y="8322"/>
                  <a:pt x="20621" y="9546"/>
                  <a:pt x="20621" y="10831"/>
                </a:cubicBezTo>
                <a:cubicBezTo>
                  <a:pt x="20621" y="16215"/>
                  <a:pt x="16215" y="20621"/>
                  <a:pt x="10769" y="20621"/>
                </a:cubicBezTo>
                <a:cubicBezTo>
                  <a:pt x="5385" y="20621"/>
                  <a:pt x="979" y="16215"/>
                  <a:pt x="979" y="10831"/>
                </a:cubicBezTo>
                <a:cubicBezTo>
                  <a:pt x="979" y="5385"/>
                  <a:pt x="5385" y="979"/>
                  <a:pt x="10769" y="979"/>
                </a:cubicBezTo>
                <a:cubicBezTo>
                  <a:pt x="13584" y="979"/>
                  <a:pt x="16032" y="2142"/>
                  <a:pt x="17867" y="3977"/>
                </a:cubicBezTo>
                <a:cubicBezTo>
                  <a:pt x="17867" y="3977"/>
                  <a:pt x="17867" y="3977"/>
                  <a:pt x="17867" y="3977"/>
                </a:cubicBezTo>
                <a:cubicBezTo>
                  <a:pt x="18051" y="4161"/>
                  <a:pt x="18357" y="4161"/>
                  <a:pt x="18541" y="3977"/>
                </a:cubicBezTo>
                <a:cubicBezTo>
                  <a:pt x="18724" y="3794"/>
                  <a:pt x="18724" y="3488"/>
                  <a:pt x="18541" y="3304"/>
                </a:cubicBezTo>
                <a:cubicBezTo>
                  <a:pt x="18479" y="3243"/>
                  <a:pt x="18479" y="3243"/>
                  <a:pt x="18479" y="3243"/>
                </a:cubicBezTo>
                <a:cubicBezTo>
                  <a:pt x="16521" y="1224"/>
                  <a:pt x="13768" y="0"/>
                  <a:pt x="10769" y="0"/>
                </a:cubicBezTo>
                <a:cubicBezTo>
                  <a:pt x="4834" y="0"/>
                  <a:pt x="0" y="4834"/>
                  <a:pt x="0" y="10831"/>
                </a:cubicBezTo>
                <a:cubicBezTo>
                  <a:pt x="0" y="16766"/>
                  <a:pt x="4834" y="21600"/>
                  <a:pt x="10769" y="21600"/>
                </a:cubicBezTo>
                <a:cubicBezTo>
                  <a:pt x="16766" y="21600"/>
                  <a:pt x="21600" y="16766"/>
                  <a:pt x="21600" y="10831"/>
                </a:cubicBezTo>
                <a:cubicBezTo>
                  <a:pt x="21600" y="9423"/>
                  <a:pt x="21294" y="8077"/>
                  <a:pt x="20866" y="6853"/>
                </a:cubicBezTo>
                <a:cubicBezTo>
                  <a:pt x="20805" y="6792"/>
                  <a:pt x="20805" y="6731"/>
                  <a:pt x="20743" y="6670"/>
                </a:cubicBezTo>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
        <p:nvSpPr>
          <p:cNvPr id="273" name="Title 2"/>
          <p:cNvSpPr txBox="1"/>
          <p:nvPr/>
        </p:nvSpPr>
        <p:spPr>
          <a:xfrm>
            <a:off x="3270610" y="9952589"/>
            <a:ext cx="7642305" cy="492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876800">
              <a:defRPr sz="3200" cap="all" spc="64">
                <a:solidFill>
                  <a:schemeClr val="accent2">
                    <a:hueOff val="357321"/>
                    <a:lumOff val="-20104"/>
                  </a:schemeClr>
                </a:solidFill>
                <a:latin typeface="+mj-lt"/>
                <a:ea typeface="+mj-ea"/>
                <a:cs typeface="+mj-cs"/>
                <a:sym typeface="Baskerville"/>
              </a:defRPr>
            </a:lvl1pPr>
          </a:lstStyle>
          <a:p>
            <a:r>
              <a:rPr lang="en-US" dirty="0"/>
              <a:t>Predictive data analytics</a:t>
            </a:r>
            <a:endParaRPr dirty="0"/>
          </a:p>
        </p:txBody>
      </p:sp>
      <p:sp>
        <p:nvSpPr>
          <p:cNvPr id="274" name="TextBox 34"/>
          <p:cNvSpPr txBox="1"/>
          <p:nvPr/>
        </p:nvSpPr>
        <p:spPr>
          <a:xfrm>
            <a:off x="15124565" y="4644169"/>
            <a:ext cx="7642305" cy="1644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828800">
              <a:lnSpc>
                <a:spcPct val="130000"/>
              </a:lnSpc>
              <a:defRPr sz="2100">
                <a:solidFill>
                  <a:schemeClr val="accent4">
                    <a:hueOff val="11021613"/>
                    <a:satOff val="-81801"/>
                    <a:lumOff val="12078"/>
                  </a:schemeClr>
                </a:solidFill>
                <a:latin typeface="Open Sans"/>
                <a:ea typeface="Open Sans"/>
                <a:cs typeface="Open Sans"/>
                <a:sym typeface="Open Sans"/>
              </a:defRPr>
            </a:lvl1pPr>
          </a:lstStyle>
          <a:p>
            <a:pPr marL="342900" indent="-342900">
              <a:buFont typeface="Arial" panose="020B0604020202020204" pitchFamily="34" charset="0"/>
              <a:buChar char="•"/>
            </a:pPr>
            <a:r>
              <a:rPr lang="en-US" dirty="0"/>
              <a:t>Consider reviewing infrastructure needed to comply</a:t>
            </a:r>
          </a:p>
          <a:p>
            <a:pPr marL="342900" indent="-342900">
              <a:buFont typeface="Arial" panose="020B0604020202020204" pitchFamily="34" charset="0"/>
              <a:buChar char="•"/>
            </a:pPr>
            <a:r>
              <a:rPr lang="en-US" dirty="0"/>
              <a:t>Evaluate technology and other resource needs</a:t>
            </a:r>
          </a:p>
          <a:p>
            <a:pPr marL="342900" indent="-342900">
              <a:buFont typeface="Arial" panose="020B0604020202020204" pitchFamily="34" charset="0"/>
              <a:buChar char="•"/>
            </a:pPr>
            <a:r>
              <a:rPr lang="en-US" dirty="0"/>
              <a:t>Allows for the contracting with a custodian to perform some of these duties</a:t>
            </a:r>
          </a:p>
        </p:txBody>
      </p:sp>
      <p:sp>
        <p:nvSpPr>
          <p:cNvPr id="275" name="Title 2"/>
          <p:cNvSpPr txBox="1"/>
          <p:nvPr/>
        </p:nvSpPr>
        <p:spPr>
          <a:xfrm>
            <a:off x="15124565" y="4038530"/>
            <a:ext cx="7642305" cy="492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876800">
              <a:defRPr sz="3200" cap="all" spc="64">
                <a:solidFill>
                  <a:schemeClr val="accent1">
                    <a:hueOff val="-1735709"/>
                    <a:satOff val="-93836"/>
                    <a:lumOff val="-7861"/>
                  </a:schemeClr>
                </a:solidFill>
                <a:latin typeface="+mj-lt"/>
                <a:ea typeface="+mj-ea"/>
                <a:cs typeface="+mj-cs"/>
                <a:sym typeface="Baskerville"/>
              </a:defRPr>
            </a:lvl1pPr>
          </a:lstStyle>
          <a:p>
            <a:r>
              <a:rPr lang="en-US" dirty="0"/>
              <a:t>Likely to pass by end of year</a:t>
            </a:r>
            <a:endParaRPr dirty="0"/>
          </a:p>
        </p:txBody>
      </p:sp>
      <p:sp>
        <p:nvSpPr>
          <p:cNvPr id="276" name="TextBox 38"/>
          <p:cNvSpPr txBox="1"/>
          <p:nvPr/>
        </p:nvSpPr>
        <p:spPr>
          <a:xfrm>
            <a:off x="15124565" y="7383774"/>
            <a:ext cx="7642305" cy="20650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828800">
              <a:lnSpc>
                <a:spcPct val="130000"/>
              </a:lnSpc>
              <a:defRPr sz="2100">
                <a:solidFill>
                  <a:schemeClr val="accent4">
                    <a:hueOff val="11021613"/>
                    <a:satOff val="-81801"/>
                    <a:lumOff val="12078"/>
                  </a:schemeClr>
                </a:solidFill>
                <a:latin typeface="Open Sans"/>
                <a:ea typeface="Open Sans"/>
                <a:cs typeface="Open Sans"/>
                <a:sym typeface="Open Sans"/>
              </a:defRPr>
            </a:lvl1pPr>
          </a:lstStyle>
          <a:p>
            <a:pPr marL="342900" indent="-342900">
              <a:buFont typeface="Arial" panose="020B0604020202020204" pitchFamily="34" charset="0"/>
              <a:buChar char="•"/>
            </a:pPr>
            <a:r>
              <a:rPr lang="en-US" dirty="0"/>
              <a:t>Consideration of art, gun, coin or other collections not held by custodians</a:t>
            </a:r>
          </a:p>
          <a:p>
            <a:pPr marL="342900" indent="-342900">
              <a:buFont typeface="Arial" panose="020B0604020202020204" pitchFamily="34" charset="0"/>
              <a:buChar char="•"/>
            </a:pPr>
            <a:r>
              <a:rPr lang="en-US" dirty="0"/>
              <a:t>Books and Records Requirements</a:t>
            </a:r>
          </a:p>
          <a:p>
            <a:pPr marL="342900" indent="-342900">
              <a:buFont typeface="Arial" panose="020B0604020202020204" pitchFamily="34" charset="0"/>
              <a:buChar char="•"/>
            </a:pPr>
            <a:r>
              <a:rPr lang="en-US" dirty="0"/>
              <a:t>How to ensure the safekeeping of non-traditional assets (beyond securities and funds)</a:t>
            </a:r>
            <a:endParaRPr dirty="0"/>
          </a:p>
        </p:txBody>
      </p:sp>
      <p:sp>
        <p:nvSpPr>
          <p:cNvPr id="277" name="Title 2"/>
          <p:cNvSpPr txBox="1"/>
          <p:nvPr/>
        </p:nvSpPr>
        <p:spPr>
          <a:xfrm>
            <a:off x="15124565" y="6904613"/>
            <a:ext cx="7642305" cy="492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876800">
              <a:defRPr sz="3200" cap="all" spc="64">
                <a:solidFill>
                  <a:schemeClr val="accent1">
                    <a:hueOff val="-1735709"/>
                    <a:satOff val="-93836"/>
                    <a:lumOff val="-7861"/>
                  </a:schemeClr>
                </a:solidFill>
                <a:latin typeface="+mj-lt"/>
                <a:ea typeface="+mj-ea"/>
                <a:cs typeface="+mj-cs"/>
                <a:sym typeface="Baskerville"/>
              </a:defRPr>
            </a:lvl1pPr>
          </a:lstStyle>
          <a:p>
            <a:r>
              <a:rPr lang="en-US" dirty="0"/>
              <a:t>Concerns</a:t>
            </a:r>
            <a:endParaRPr dirty="0"/>
          </a:p>
        </p:txBody>
      </p:sp>
      <p:sp>
        <p:nvSpPr>
          <p:cNvPr id="278" name="TextBox 42"/>
          <p:cNvSpPr txBox="1"/>
          <p:nvPr/>
        </p:nvSpPr>
        <p:spPr>
          <a:xfrm>
            <a:off x="15124565" y="10123379"/>
            <a:ext cx="7642305" cy="24851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828800">
              <a:lnSpc>
                <a:spcPct val="130000"/>
              </a:lnSpc>
              <a:defRPr sz="2100">
                <a:solidFill>
                  <a:schemeClr val="accent4">
                    <a:hueOff val="11021613"/>
                    <a:satOff val="-81801"/>
                    <a:lumOff val="12078"/>
                  </a:schemeClr>
                </a:solidFill>
                <a:latin typeface="Open Sans"/>
                <a:ea typeface="Open Sans"/>
                <a:cs typeface="Open Sans"/>
                <a:sym typeface="Open Sans"/>
              </a:defRPr>
            </a:lvl1pPr>
          </a:lstStyle>
          <a:p>
            <a:pPr marL="342900" indent="-342900">
              <a:buFont typeface="Arial" panose="020B0604020202020204" pitchFamily="34" charset="0"/>
              <a:buChar char="•"/>
            </a:pPr>
            <a:r>
              <a:rPr lang="en-US" dirty="0"/>
              <a:t>Requires evaluation and determination as to whether use of certain technologies in investor interactions involve conflicts of interest</a:t>
            </a:r>
          </a:p>
          <a:p>
            <a:pPr marL="342900" indent="-342900">
              <a:buFont typeface="Arial" panose="020B0604020202020204" pitchFamily="34" charset="0"/>
              <a:buChar char="•"/>
            </a:pPr>
            <a:r>
              <a:rPr lang="en-US" dirty="0"/>
              <a:t>Eliminate or neutralize effect of conflict</a:t>
            </a:r>
          </a:p>
          <a:p>
            <a:pPr marL="342900" indent="-342900">
              <a:buFont typeface="Arial" panose="020B0604020202020204" pitchFamily="34" charset="0"/>
              <a:buChar char="•"/>
            </a:pPr>
            <a:r>
              <a:rPr lang="en-US" dirty="0"/>
              <a:t>Maintain policies and procedures around the use of AI</a:t>
            </a:r>
          </a:p>
          <a:p>
            <a:pPr marL="342900" indent="-342900">
              <a:buFont typeface="Arial" panose="020B0604020202020204" pitchFamily="34" charset="0"/>
              <a:buChar char="•"/>
            </a:pPr>
            <a:endParaRPr dirty="0"/>
          </a:p>
        </p:txBody>
      </p:sp>
      <p:sp>
        <p:nvSpPr>
          <p:cNvPr id="279" name="Title 2"/>
          <p:cNvSpPr txBox="1"/>
          <p:nvPr/>
        </p:nvSpPr>
        <p:spPr>
          <a:xfrm>
            <a:off x="15124565" y="9562823"/>
            <a:ext cx="7642305" cy="492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876800">
              <a:defRPr sz="3200" cap="all" spc="64">
                <a:solidFill>
                  <a:schemeClr val="accent1">
                    <a:hueOff val="-1735709"/>
                    <a:satOff val="-93836"/>
                    <a:lumOff val="-7861"/>
                  </a:schemeClr>
                </a:solidFill>
                <a:latin typeface="+mj-lt"/>
                <a:ea typeface="+mj-ea"/>
                <a:cs typeface="+mj-cs"/>
                <a:sym typeface="Baskerville"/>
              </a:defRPr>
            </a:lvl1pPr>
          </a:lstStyle>
          <a:p>
            <a:r>
              <a:rPr lang="en-US" dirty="0"/>
              <a:t>Concerns</a:t>
            </a:r>
            <a:endParaRPr dirty="0"/>
          </a:p>
        </p:txBody>
      </p:sp>
      <p:sp>
        <p:nvSpPr>
          <p:cNvPr id="280" name="Freeform 27"/>
          <p:cNvSpPr/>
          <p:nvPr/>
        </p:nvSpPr>
        <p:spPr>
          <a:xfrm>
            <a:off x="13700362" y="4114800"/>
            <a:ext cx="811505" cy="811505"/>
          </a:xfrm>
          <a:custGeom>
            <a:avLst/>
            <a:gdLst/>
            <a:ahLst/>
            <a:cxnLst>
              <a:cxn ang="0">
                <a:pos x="wd2" y="hd2"/>
              </a:cxn>
              <a:cxn ang="5400000">
                <a:pos x="wd2" y="hd2"/>
              </a:cxn>
              <a:cxn ang="10800000">
                <a:pos x="wd2" y="hd2"/>
              </a:cxn>
              <a:cxn ang="16200000">
                <a:pos x="wd2" y="hd2"/>
              </a:cxn>
            </a:cxnLst>
            <a:rect l="0" t="0" r="r" b="b"/>
            <a:pathLst>
              <a:path w="21600" h="21600" extrusionOk="0">
                <a:moveTo>
                  <a:pt x="11660" y="10837"/>
                </a:moveTo>
                <a:cubicBezTo>
                  <a:pt x="21451" y="1046"/>
                  <a:pt x="21451" y="1046"/>
                  <a:pt x="21451" y="1046"/>
                </a:cubicBezTo>
                <a:cubicBezTo>
                  <a:pt x="21525" y="897"/>
                  <a:pt x="21600" y="747"/>
                  <a:pt x="21600" y="598"/>
                </a:cubicBezTo>
                <a:cubicBezTo>
                  <a:pt x="21600" y="299"/>
                  <a:pt x="21301" y="0"/>
                  <a:pt x="21002" y="0"/>
                </a:cubicBezTo>
                <a:cubicBezTo>
                  <a:pt x="20853" y="0"/>
                  <a:pt x="20703" y="75"/>
                  <a:pt x="20554" y="224"/>
                </a:cubicBezTo>
                <a:cubicBezTo>
                  <a:pt x="10763" y="9940"/>
                  <a:pt x="10763" y="9940"/>
                  <a:pt x="10763" y="9940"/>
                </a:cubicBezTo>
                <a:cubicBezTo>
                  <a:pt x="1046" y="224"/>
                  <a:pt x="1046" y="224"/>
                  <a:pt x="1046" y="224"/>
                </a:cubicBezTo>
                <a:cubicBezTo>
                  <a:pt x="897" y="75"/>
                  <a:pt x="747" y="0"/>
                  <a:pt x="598" y="0"/>
                </a:cubicBezTo>
                <a:cubicBezTo>
                  <a:pt x="299" y="0"/>
                  <a:pt x="0" y="299"/>
                  <a:pt x="0" y="598"/>
                </a:cubicBezTo>
                <a:cubicBezTo>
                  <a:pt x="0" y="747"/>
                  <a:pt x="75" y="897"/>
                  <a:pt x="149" y="1046"/>
                </a:cubicBezTo>
                <a:cubicBezTo>
                  <a:pt x="9940" y="10837"/>
                  <a:pt x="9940" y="10837"/>
                  <a:pt x="9940" y="10837"/>
                </a:cubicBezTo>
                <a:cubicBezTo>
                  <a:pt x="149" y="20628"/>
                  <a:pt x="149" y="20628"/>
                  <a:pt x="149" y="20628"/>
                </a:cubicBezTo>
                <a:cubicBezTo>
                  <a:pt x="75" y="20703"/>
                  <a:pt x="0" y="20853"/>
                  <a:pt x="0" y="21002"/>
                </a:cubicBezTo>
                <a:cubicBezTo>
                  <a:pt x="0" y="21376"/>
                  <a:pt x="299" y="21600"/>
                  <a:pt x="598" y="21600"/>
                </a:cubicBezTo>
                <a:cubicBezTo>
                  <a:pt x="747" y="21600"/>
                  <a:pt x="897" y="21525"/>
                  <a:pt x="1046" y="21451"/>
                </a:cubicBezTo>
                <a:cubicBezTo>
                  <a:pt x="10763" y="11660"/>
                  <a:pt x="10763" y="11660"/>
                  <a:pt x="10763" y="11660"/>
                </a:cubicBezTo>
                <a:cubicBezTo>
                  <a:pt x="20554" y="21451"/>
                  <a:pt x="20554" y="21451"/>
                  <a:pt x="20554" y="21451"/>
                </a:cubicBezTo>
                <a:cubicBezTo>
                  <a:pt x="20703" y="21525"/>
                  <a:pt x="20853" y="21600"/>
                  <a:pt x="21002" y="21600"/>
                </a:cubicBezTo>
                <a:cubicBezTo>
                  <a:pt x="21301" y="21600"/>
                  <a:pt x="21600" y="21376"/>
                  <a:pt x="21600" y="21002"/>
                </a:cubicBezTo>
                <a:cubicBezTo>
                  <a:pt x="21600" y="20853"/>
                  <a:pt x="21525" y="20703"/>
                  <a:pt x="21451" y="20628"/>
                </a:cubicBezTo>
                <a:lnTo>
                  <a:pt x="11660" y="10837"/>
                </a:lnTo>
                <a:close/>
              </a:path>
            </a:pathLst>
          </a:custGeom>
          <a:solidFill>
            <a:schemeClr val="accent1">
              <a:hueOff val="-1735709"/>
              <a:satOff val="-93836"/>
              <a:lumOff val="-7861"/>
            </a:schemeClr>
          </a:solidFill>
          <a:ln w="12700">
            <a:miter lim="400000"/>
          </a:ln>
        </p:spPr>
        <p:txBody>
          <a:bodyPr lIns="121919" tIns="121919" rIns="121919" bIns="121919"/>
          <a:lstStyle/>
          <a:p>
            <a:pPr>
              <a:defRPr sz="3200">
                <a:solidFill>
                  <a:srgbClr val="FFFFFF"/>
                </a:solidFill>
              </a:defRPr>
            </a:pPr>
            <a:endParaRPr/>
          </a:p>
        </p:txBody>
      </p:sp>
      <p:sp>
        <p:nvSpPr>
          <p:cNvPr id="281" name="Freeform 28"/>
          <p:cNvSpPr/>
          <p:nvPr/>
        </p:nvSpPr>
        <p:spPr>
          <a:xfrm>
            <a:off x="13700362" y="6876890"/>
            <a:ext cx="811505" cy="811505"/>
          </a:xfrm>
          <a:custGeom>
            <a:avLst/>
            <a:gdLst/>
            <a:ahLst/>
            <a:cxnLst>
              <a:cxn ang="0">
                <a:pos x="wd2" y="hd2"/>
              </a:cxn>
              <a:cxn ang="5400000">
                <a:pos x="wd2" y="hd2"/>
              </a:cxn>
              <a:cxn ang="10800000">
                <a:pos x="wd2" y="hd2"/>
              </a:cxn>
              <a:cxn ang="16200000">
                <a:pos x="wd2" y="hd2"/>
              </a:cxn>
            </a:cxnLst>
            <a:rect l="0" t="0" r="r" b="b"/>
            <a:pathLst>
              <a:path w="21600" h="21600" extrusionOk="0">
                <a:moveTo>
                  <a:pt x="11660" y="10837"/>
                </a:moveTo>
                <a:cubicBezTo>
                  <a:pt x="21451" y="1046"/>
                  <a:pt x="21451" y="1046"/>
                  <a:pt x="21451" y="1046"/>
                </a:cubicBezTo>
                <a:cubicBezTo>
                  <a:pt x="21525" y="897"/>
                  <a:pt x="21600" y="747"/>
                  <a:pt x="21600" y="598"/>
                </a:cubicBezTo>
                <a:cubicBezTo>
                  <a:pt x="21600" y="299"/>
                  <a:pt x="21301" y="0"/>
                  <a:pt x="21002" y="0"/>
                </a:cubicBezTo>
                <a:cubicBezTo>
                  <a:pt x="20853" y="0"/>
                  <a:pt x="20703" y="75"/>
                  <a:pt x="20554" y="224"/>
                </a:cubicBezTo>
                <a:cubicBezTo>
                  <a:pt x="10763" y="9940"/>
                  <a:pt x="10763" y="9940"/>
                  <a:pt x="10763" y="9940"/>
                </a:cubicBezTo>
                <a:cubicBezTo>
                  <a:pt x="1046" y="224"/>
                  <a:pt x="1046" y="224"/>
                  <a:pt x="1046" y="224"/>
                </a:cubicBezTo>
                <a:cubicBezTo>
                  <a:pt x="897" y="75"/>
                  <a:pt x="747" y="0"/>
                  <a:pt x="598" y="0"/>
                </a:cubicBezTo>
                <a:cubicBezTo>
                  <a:pt x="299" y="0"/>
                  <a:pt x="0" y="299"/>
                  <a:pt x="0" y="598"/>
                </a:cubicBezTo>
                <a:cubicBezTo>
                  <a:pt x="0" y="747"/>
                  <a:pt x="75" y="897"/>
                  <a:pt x="149" y="1046"/>
                </a:cubicBezTo>
                <a:cubicBezTo>
                  <a:pt x="9940" y="10837"/>
                  <a:pt x="9940" y="10837"/>
                  <a:pt x="9940" y="10837"/>
                </a:cubicBezTo>
                <a:cubicBezTo>
                  <a:pt x="149" y="20628"/>
                  <a:pt x="149" y="20628"/>
                  <a:pt x="149" y="20628"/>
                </a:cubicBezTo>
                <a:cubicBezTo>
                  <a:pt x="75" y="20703"/>
                  <a:pt x="0" y="20853"/>
                  <a:pt x="0" y="21002"/>
                </a:cubicBezTo>
                <a:cubicBezTo>
                  <a:pt x="0" y="21376"/>
                  <a:pt x="299" y="21600"/>
                  <a:pt x="598" y="21600"/>
                </a:cubicBezTo>
                <a:cubicBezTo>
                  <a:pt x="747" y="21600"/>
                  <a:pt x="897" y="21525"/>
                  <a:pt x="1046" y="21451"/>
                </a:cubicBezTo>
                <a:cubicBezTo>
                  <a:pt x="10763" y="11660"/>
                  <a:pt x="10763" y="11660"/>
                  <a:pt x="10763" y="11660"/>
                </a:cubicBezTo>
                <a:cubicBezTo>
                  <a:pt x="20554" y="21451"/>
                  <a:pt x="20554" y="21451"/>
                  <a:pt x="20554" y="21451"/>
                </a:cubicBezTo>
                <a:cubicBezTo>
                  <a:pt x="20703" y="21525"/>
                  <a:pt x="20853" y="21600"/>
                  <a:pt x="21002" y="21600"/>
                </a:cubicBezTo>
                <a:cubicBezTo>
                  <a:pt x="21301" y="21600"/>
                  <a:pt x="21600" y="21376"/>
                  <a:pt x="21600" y="21002"/>
                </a:cubicBezTo>
                <a:cubicBezTo>
                  <a:pt x="21600" y="20853"/>
                  <a:pt x="21525" y="20703"/>
                  <a:pt x="21451" y="20628"/>
                </a:cubicBezTo>
                <a:lnTo>
                  <a:pt x="11660" y="10837"/>
                </a:lnTo>
                <a:close/>
              </a:path>
            </a:pathLst>
          </a:custGeom>
          <a:solidFill>
            <a:schemeClr val="accent1">
              <a:hueOff val="-1735709"/>
              <a:satOff val="-93836"/>
              <a:lumOff val="-7861"/>
            </a:schemeClr>
          </a:solidFill>
          <a:ln w="12700">
            <a:miter lim="400000"/>
          </a:ln>
        </p:spPr>
        <p:txBody>
          <a:bodyPr lIns="121919" tIns="121919" rIns="121919" bIns="121919"/>
          <a:lstStyle/>
          <a:p>
            <a:pPr>
              <a:defRPr sz="3200">
                <a:solidFill>
                  <a:srgbClr val="FFFFFF"/>
                </a:solidFill>
              </a:defRPr>
            </a:pPr>
            <a:endParaRPr/>
          </a:p>
        </p:txBody>
      </p:sp>
      <p:sp>
        <p:nvSpPr>
          <p:cNvPr id="282" name="Freeform 29"/>
          <p:cNvSpPr/>
          <p:nvPr/>
        </p:nvSpPr>
        <p:spPr>
          <a:xfrm>
            <a:off x="13700362" y="9633527"/>
            <a:ext cx="811505" cy="811505"/>
          </a:xfrm>
          <a:custGeom>
            <a:avLst/>
            <a:gdLst/>
            <a:ahLst/>
            <a:cxnLst>
              <a:cxn ang="0">
                <a:pos x="wd2" y="hd2"/>
              </a:cxn>
              <a:cxn ang="5400000">
                <a:pos x="wd2" y="hd2"/>
              </a:cxn>
              <a:cxn ang="10800000">
                <a:pos x="wd2" y="hd2"/>
              </a:cxn>
              <a:cxn ang="16200000">
                <a:pos x="wd2" y="hd2"/>
              </a:cxn>
            </a:cxnLst>
            <a:rect l="0" t="0" r="r" b="b"/>
            <a:pathLst>
              <a:path w="21600" h="21600" extrusionOk="0">
                <a:moveTo>
                  <a:pt x="11660" y="10837"/>
                </a:moveTo>
                <a:cubicBezTo>
                  <a:pt x="21451" y="1046"/>
                  <a:pt x="21451" y="1046"/>
                  <a:pt x="21451" y="1046"/>
                </a:cubicBezTo>
                <a:cubicBezTo>
                  <a:pt x="21525" y="897"/>
                  <a:pt x="21600" y="747"/>
                  <a:pt x="21600" y="598"/>
                </a:cubicBezTo>
                <a:cubicBezTo>
                  <a:pt x="21600" y="299"/>
                  <a:pt x="21301" y="0"/>
                  <a:pt x="21002" y="0"/>
                </a:cubicBezTo>
                <a:cubicBezTo>
                  <a:pt x="20853" y="0"/>
                  <a:pt x="20703" y="75"/>
                  <a:pt x="20554" y="224"/>
                </a:cubicBezTo>
                <a:cubicBezTo>
                  <a:pt x="10763" y="9940"/>
                  <a:pt x="10763" y="9940"/>
                  <a:pt x="10763" y="9940"/>
                </a:cubicBezTo>
                <a:cubicBezTo>
                  <a:pt x="1046" y="224"/>
                  <a:pt x="1046" y="224"/>
                  <a:pt x="1046" y="224"/>
                </a:cubicBezTo>
                <a:cubicBezTo>
                  <a:pt x="897" y="75"/>
                  <a:pt x="747" y="0"/>
                  <a:pt x="598" y="0"/>
                </a:cubicBezTo>
                <a:cubicBezTo>
                  <a:pt x="299" y="0"/>
                  <a:pt x="0" y="299"/>
                  <a:pt x="0" y="598"/>
                </a:cubicBezTo>
                <a:cubicBezTo>
                  <a:pt x="0" y="747"/>
                  <a:pt x="75" y="897"/>
                  <a:pt x="149" y="1046"/>
                </a:cubicBezTo>
                <a:cubicBezTo>
                  <a:pt x="9940" y="10837"/>
                  <a:pt x="9940" y="10837"/>
                  <a:pt x="9940" y="10837"/>
                </a:cubicBezTo>
                <a:cubicBezTo>
                  <a:pt x="149" y="20628"/>
                  <a:pt x="149" y="20628"/>
                  <a:pt x="149" y="20628"/>
                </a:cubicBezTo>
                <a:cubicBezTo>
                  <a:pt x="75" y="20703"/>
                  <a:pt x="0" y="20853"/>
                  <a:pt x="0" y="21002"/>
                </a:cubicBezTo>
                <a:cubicBezTo>
                  <a:pt x="0" y="21376"/>
                  <a:pt x="299" y="21600"/>
                  <a:pt x="598" y="21600"/>
                </a:cubicBezTo>
                <a:cubicBezTo>
                  <a:pt x="747" y="21600"/>
                  <a:pt x="897" y="21525"/>
                  <a:pt x="1046" y="21451"/>
                </a:cubicBezTo>
                <a:cubicBezTo>
                  <a:pt x="10763" y="11660"/>
                  <a:pt x="10763" y="11660"/>
                  <a:pt x="10763" y="11660"/>
                </a:cubicBezTo>
                <a:cubicBezTo>
                  <a:pt x="20554" y="21451"/>
                  <a:pt x="20554" y="21451"/>
                  <a:pt x="20554" y="21451"/>
                </a:cubicBezTo>
                <a:cubicBezTo>
                  <a:pt x="20703" y="21525"/>
                  <a:pt x="20853" y="21600"/>
                  <a:pt x="21002" y="21600"/>
                </a:cubicBezTo>
                <a:cubicBezTo>
                  <a:pt x="21301" y="21600"/>
                  <a:pt x="21600" y="21376"/>
                  <a:pt x="21600" y="21002"/>
                </a:cubicBezTo>
                <a:cubicBezTo>
                  <a:pt x="21600" y="20853"/>
                  <a:pt x="21525" y="20703"/>
                  <a:pt x="21451" y="20628"/>
                </a:cubicBezTo>
                <a:lnTo>
                  <a:pt x="11660" y="10837"/>
                </a:lnTo>
                <a:close/>
              </a:path>
            </a:pathLst>
          </a:custGeom>
          <a:solidFill>
            <a:schemeClr val="accent1">
              <a:hueOff val="-1735709"/>
              <a:satOff val="-93836"/>
              <a:lumOff val="-7861"/>
            </a:schemeClr>
          </a:solidFill>
          <a:ln w="12700">
            <a:miter lim="400000"/>
          </a:ln>
        </p:spPr>
        <p:txBody>
          <a:bodyPr lIns="121919" tIns="121919" rIns="121919" bIns="121919"/>
          <a:lstStyle/>
          <a:p>
            <a:pPr>
              <a:defRPr sz="3200">
                <a:solidFill>
                  <a:srgbClr val="FFFFFF"/>
                </a:solidFill>
              </a:defRPr>
            </a:pPr>
            <a:endParaRPr/>
          </a:p>
        </p:txBody>
      </p:sp>
      <p:sp>
        <p:nvSpPr>
          <p:cNvPr id="3" name="TextBox 18">
            <a:extLst>
              <a:ext uri="{FF2B5EF4-FFF2-40B4-BE49-F238E27FC236}">
                <a16:creationId xmlns:a16="http://schemas.microsoft.com/office/drawing/2014/main" id="{8EDA628B-B2E1-19AC-200A-71A6B46CAEEC}"/>
              </a:ext>
            </a:extLst>
          </p:cNvPr>
          <p:cNvSpPr txBox="1"/>
          <p:nvPr/>
        </p:nvSpPr>
        <p:spPr>
          <a:xfrm>
            <a:off x="3191730" y="10471311"/>
            <a:ext cx="8183406" cy="12248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l" defTabSz="1828800">
              <a:lnSpc>
                <a:spcPct val="130000"/>
              </a:lnSpc>
              <a:defRPr sz="2100">
                <a:solidFill>
                  <a:schemeClr val="accent4">
                    <a:hueOff val="11021613"/>
                    <a:satOff val="-81801"/>
                    <a:lumOff val="12078"/>
                  </a:schemeClr>
                </a:solidFill>
                <a:latin typeface="Open Sans"/>
                <a:ea typeface="Open Sans"/>
                <a:cs typeface="Open Sans"/>
                <a:sym typeface="Open Sans"/>
              </a:defRPr>
            </a:lvl1pPr>
          </a:lstStyle>
          <a:p>
            <a:pPr marL="342900" indent="-342900">
              <a:buFont typeface="Arial" panose="020B0604020202020204" pitchFamily="34" charset="0"/>
              <a:buChar char="•"/>
            </a:pPr>
            <a:r>
              <a:rPr lang="en-US" dirty="0"/>
              <a:t>Conflicts of Interest that arise as a result of use of technology</a:t>
            </a:r>
          </a:p>
          <a:p>
            <a:pPr marL="342900" indent="-342900">
              <a:buFont typeface="Arial" panose="020B0604020202020204" pitchFamily="34" charset="0"/>
              <a:buChar char="•"/>
            </a:pPr>
            <a:r>
              <a:rPr lang="en-US" dirty="0"/>
              <a:t>Using technology to optimize, guide, forecast, or direct investment-related behaviors</a:t>
            </a:r>
            <a:endParaRPr dirty="0"/>
          </a:p>
        </p:txBody>
      </p:sp>
    </p:spTree>
    <p:extLst>
      <p:ext uri="{BB962C8B-B14F-4D97-AF65-F5344CB8AC3E}">
        <p14:creationId xmlns:p14="http://schemas.microsoft.com/office/powerpoint/2010/main" val="183442341"/>
      </p:ext>
    </p:extLst>
  </p:cSld>
  <p:clrMapOvr>
    <a:masterClrMapping/>
  </p:clrMapOvr>
  <p:transition advClick="0" advTm="0">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200"/>
                                  </p:stCondLst>
                                  <p:iterate>
                                    <p:tmAbs val="0"/>
                                  </p:iterate>
                                  <p:childTnLst>
                                    <p:set>
                                      <p:cBhvr>
                                        <p:cTn id="6" fill="hold"/>
                                        <p:tgtEl>
                                          <p:spTgt spid="265"/>
                                        </p:tgtEl>
                                        <p:attrNameLst>
                                          <p:attrName>style.visibility</p:attrName>
                                        </p:attrNameLst>
                                      </p:cBhvr>
                                      <p:to>
                                        <p:strVal val="visible"/>
                                      </p:to>
                                    </p:set>
                                    <p:anim calcmode="lin" valueType="num">
                                      <p:cBhvr>
                                        <p:cTn id="7" dur="199" fill="hold"/>
                                        <p:tgtEl>
                                          <p:spTgt spid="265"/>
                                        </p:tgtEl>
                                        <p:attrNameLst>
                                          <p:attrName>ppt_w</p:attrName>
                                        </p:attrNameLst>
                                      </p:cBhvr>
                                      <p:tavLst>
                                        <p:tav tm="0">
                                          <p:val>
                                            <p:fltVal val="0"/>
                                          </p:val>
                                        </p:tav>
                                        <p:tav tm="100000">
                                          <p:val>
                                            <p:strVal val="#ppt_w"/>
                                          </p:val>
                                        </p:tav>
                                      </p:tavLst>
                                    </p:anim>
                                    <p:anim calcmode="lin" valueType="num">
                                      <p:cBhvr>
                                        <p:cTn id="8" dur="199" fill="hold"/>
                                        <p:tgtEl>
                                          <p:spTgt spid="265"/>
                                        </p:tgtEl>
                                        <p:attrNameLst>
                                          <p:attrName>ppt_h</p:attrName>
                                        </p:attrNameLst>
                                      </p:cBhvr>
                                      <p:tavLst>
                                        <p:tav tm="0">
                                          <p:val>
                                            <p:fltVal val="0"/>
                                          </p:val>
                                        </p:tav>
                                        <p:tav tm="100000">
                                          <p:val>
                                            <p:strVal val="#ppt_h"/>
                                          </p:val>
                                        </p:tav>
                                      </p:tavLst>
                                    </p:anim>
                                  </p:childTnLst>
                                </p:cTn>
                              </p:par>
                            </p:childTnLst>
                          </p:cTn>
                        </p:par>
                        <p:par>
                          <p:cTn id="9" fill="hold">
                            <p:stCondLst>
                              <p:cond delay="399"/>
                            </p:stCondLst>
                            <p:childTnLst>
                              <p:par>
                                <p:cTn id="10" presetID="22" presetClass="entr" presetSubtype="8" fill="hold" grpId="0" nodeType="afterEffect">
                                  <p:stCondLst>
                                    <p:cond delay="0"/>
                                  </p:stCondLst>
                                  <p:iterate>
                                    <p:tmAbs val="0"/>
                                  </p:iterate>
                                  <p:childTnLst>
                                    <p:set>
                                      <p:cBhvr>
                                        <p:cTn id="11" fill="hold"/>
                                        <p:tgtEl>
                                          <p:spTgt spid="267"/>
                                        </p:tgtEl>
                                        <p:attrNameLst>
                                          <p:attrName>style.visibility</p:attrName>
                                        </p:attrNameLst>
                                      </p:cBhvr>
                                      <p:to>
                                        <p:strVal val="visible"/>
                                      </p:to>
                                    </p:set>
                                    <p:animEffect transition="in" filter="wipe(left)">
                                      <p:cBhvr>
                                        <p:cTn id="12" dur="199"/>
                                        <p:tgtEl>
                                          <p:spTgt spid="267"/>
                                        </p:tgtEl>
                                      </p:cBhvr>
                                    </p:animEffect>
                                  </p:childTnLst>
                                </p:cTn>
                              </p:par>
                            </p:childTnLst>
                          </p:cTn>
                        </p:par>
                        <p:par>
                          <p:cTn id="13" fill="hold">
                            <p:stCondLst>
                              <p:cond delay="598"/>
                            </p:stCondLst>
                            <p:childTnLst>
                              <p:par>
                                <p:cTn id="14" presetID="22" presetClass="entr" presetSubtype="8" fill="hold" grpId="0" nodeType="afterEffect">
                                  <p:stCondLst>
                                    <p:cond delay="0"/>
                                  </p:stCondLst>
                                  <p:iterate>
                                    <p:tmAbs val="0"/>
                                  </p:iterate>
                                  <p:childTnLst>
                                    <p:set>
                                      <p:cBhvr>
                                        <p:cTn id="15" fill="hold"/>
                                        <p:tgtEl>
                                          <p:spTgt spid="266"/>
                                        </p:tgtEl>
                                        <p:attrNameLst>
                                          <p:attrName>style.visibility</p:attrName>
                                        </p:attrNameLst>
                                      </p:cBhvr>
                                      <p:to>
                                        <p:strVal val="visible"/>
                                      </p:to>
                                    </p:set>
                                    <p:animEffect transition="in" filter="wipe(left)">
                                      <p:cBhvr>
                                        <p:cTn id="16" dur="199"/>
                                        <p:tgtEl>
                                          <p:spTgt spid="266"/>
                                        </p:tgtEl>
                                      </p:cBhvr>
                                    </p:animEffect>
                                  </p:childTnLst>
                                </p:cTn>
                              </p:par>
                            </p:childTnLst>
                          </p:cTn>
                        </p:par>
                        <p:par>
                          <p:cTn id="17" fill="hold">
                            <p:stCondLst>
                              <p:cond delay="797"/>
                            </p:stCondLst>
                            <p:childTnLst>
                              <p:par>
                                <p:cTn id="18" presetID="23" presetClass="entr" presetSubtype="16" fill="hold" grpId="0" nodeType="afterEffect">
                                  <p:stCondLst>
                                    <p:cond delay="200"/>
                                  </p:stCondLst>
                                  <p:iterate>
                                    <p:tmAbs val="0"/>
                                  </p:iterate>
                                  <p:childTnLst>
                                    <p:set>
                                      <p:cBhvr>
                                        <p:cTn id="19" fill="hold"/>
                                        <p:tgtEl>
                                          <p:spTgt spid="268"/>
                                        </p:tgtEl>
                                        <p:attrNameLst>
                                          <p:attrName>style.visibility</p:attrName>
                                        </p:attrNameLst>
                                      </p:cBhvr>
                                      <p:to>
                                        <p:strVal val="visible"/>
                                      </p:to>
                                    </p:set>
                                    <p:anim calcmode="lin" valueType="num">
                                      <p:cBhvr>
                                        <p:cTn id="20" dur="199" fill="hold"/>
                                        <p:tgtEl>
                                          <p:spTgt spid="268"/>
                                        </p:tgtEl>
                                        <p:attrNameLst>
                                          <p:attrName>ppt_w</p:attrName>
                                        </p:attrNameLst>
                                      </p:cBhvr>
                                      <p:tavLst>
                                        <p:tav tm="0">
                                          <p:val>
                                            <p:fltVal val="0"/>
                                          </p:val>
                                        </p:tav>
                                        <p:tav tm="100000">
                                          <p:val>
                                            <p:strVal val="#ppt_w"/>
                                          </p:val>
                                        </p:tav>
                                      </p:tavLst>
                                    </p:anim>
                                    <p:anim calcmode="lin" valueType="num">
                                      <p:cBhvr>
                                        <p:cTn id="21" dur="199" fill="hold"/>
                                        <p:tgtEl>
                                          <p:spTgt spid="268"/>
                                        </p:tgtEl>
                                        <p:attrNameLst>
                                          <p:attrName>ppt_h</p:attrName>
                                        </p:attrNameLst>
                                      </p:cBhvr>
                                      <p:tavLst>
                                        <p:tav tm="0">
                                          <p:val>
                                            <p:fltVal val="0"/>
                                          </p:val>
                                        </p:tav>
                                        <p:tav tm="100000">
                                          <p:val>
                                            <p:strVal val="#ppt_h"/>
                                          </p:val>
                                        </p:tav>
                                      </p:tavLst>
                                    </p:anim>
                                  </p:childTnLst>
                                </p:cTn>
                              </p:par>
                            </p:childTnLst>
                          </p:cTn>
                        </p:par>
                        <p:par>
                          <p:cTn id="22" fill="hold">
                            <p:stCondLst>
                              <p:cond delay="1196"/>
                            </p:stCondLst>
                            <p:childTnLst>
                              <p:par>
                                <p:cTn id="23" presetID="22" presetClass="entr" presetSubtype="8" fill="hold" grpId="0" nodeType="afterEffect">
                                  <p:stCondLst>
                                    <p:cond delay="0"/>
                                  </p:stCondLst>
                                  <p:iterate>
                                    <p:tmAbs val="0"/>
                                  </p:iterate>
                                  <p:childTnLst>
                                    <p:set>
                                      <p:cBhvr>
                                        <p:cTn id="24" fill="hold"/>
                                        <p:tgtEl>
                                          <p:spTgt spid="270"/>
                                        </p:tgtEl>
                                        <p:attrNameLst>
                                          <p:attrName>style.visibility</p:attrName>
                                        </p:attrNameLst>
                                      </p:cBhvr>
                                      <p:to>
                                        <p:strVal val="visible"/>
                                      </p:to>
                                    </p:set>
                                    <p:animEffect transition="in" filter="wipe(left)">
                                      <p:cBhvr>
                                        <p:cTn id="25" dur="199"/>
                                        <p:tgtEl>
                                          <p:spTgt spid="270"/>
                                        </p:tgtEl>
                                      </p:cBhvr>
                                    </p:animEffect>
                                  </p:childTnLst>
                                </p:cTn>
                              </p:par>
                            </p:childTnLst>
                          </p:cTn>
                        </p:par>
                        <p:par>
                          <p:cTn id="26" fill="hold">
                            <p:stCondLst>
                              <p:cond delay="1395"/>
                            </p:stCondLst>
                            <p:childTnLst>
                              <p:par>
                                <p:cTn id="27" presetID="22" presetClass="entr" presetSubtype="8" fill="hold" grpId="0" nodeType="afterEffect">
                                  <p:stCondLst>
                                    <p:cond delay="0"/>
                                  </p:stCondLst>
                                  <p:iterate>
                                    <p:tmAbs val="0"/>
                                  </p:iterate>
                                  <p:childTnLst>
                                    <p:set>
                                      <p:cBhvr>
                                        <p:cTn id="28" fill="hold"/>
                                        <p:tgtEl>
                                          <p:spTgt spid="269"/>
                                        </p:tgtEl>
                                        <p:attrNameLst>
                                          <p:attrName>style.visibility</p:attrName>
                                        </p:attrNameLst>
                                      </p:cBhvr>
                                      <p:to>
                                        <p:strVal val="visible"/>
                                      </p:to>
                                    </p:set>
                                    <p:animEffect transition="in" filter="wipe(left)">
                                      <p:cBhvr>
                                        <p:cTn id="29" dur="199"/>
                                        <p:tgtEl>
                                          <p:spTgt spid="269"/>
                                        </p:tgtEl>
                                      </p:cBhvr>
                                    </p:animEffect>
                                  </p:childTnLst>
                                </p:cTn>
                              </p:par>
                            </p:childTnLst>
                          </p:cTn>
                        </p:par>
                        <p:par>
                          <p:cTn id="30" fill="hold">
                            <p:stCondLst>
                              <p:cond delay="1594"/>
                            </p:stCondLst>
                            <p:childTnLst>
                              <p:par>
                                <p:cTn id="31" presetID="23" presetClass="entr" presetSubtype="16" fill="hold" grpId="0" nodeType="afterEffect">
                                  <p:stCondLst>
                                    <p:cond delay="200"/>
                                  </p:stCondLst>
                                  <p:iterate>
                                    <p:tmAbs val="0"/>
                                  </p:iterate>
                                  <p:childTnLst>
                                    <p:set>
                                      <p:cBhvr>
                                        <p:cTn id="32" fill="hold"/>
                                        <p:tgtEl>
                                          <p:spTgt spid="271"/>
                                        </p:tgtEl>
                                        <p:attrNameLst>
                                          <p:attrName>style.visibility</p:attrName>
                                        </p:attrNameLst>
                                      </p:cBhvr>
                                      <p:to>
                                        <p:strVal val="visible"/>
                                      </p:to>
                                    </p:set>
                                    <p:anim calcmode="lin" valueType="num">
                                      <p:cBhvr>
                                        <p:cTn id="33" dur="199" fill="hold"/>
                                        <p:tgtEl>
                                          <p:spTgt spid="271"/>
                                        </p:tgtEl>
                                        <p:attrNameLst>
                                          <p:attrName>ppt_w</p:attrName>
                                        </p:attrNameLst>
                                      </p:cBhvr>
                                      <p:tavLst>
                                        <p:tav tm="0">
                                          <p:val>
                                            <p:fltVal val="0"/>
                                          </p:val>
                                        </p:tav>
                                        <p:tav tm="100000">
                                          <p:val>
                                            <p:strVal val="#ppt_w"/>
                                          </p:val>
                                        </p:tav>
                                      </p:tavLst>
                                    </p:anim>
                                    <p:anim calcmode="lin" valueType="num">
                                      <p:cBhvr>
                                        <p:cTn id="34" dur="199" fill="hold"/>
                                        <p:tgtEl>
                                          <p:spTgt spid="271"/>
                                        </p:tgtEl>
                                        <p:attrNameLst>
                                          <p:attrName>ppt_h</p:attrName>
                                        </p:attrNameLst>
                                      </p:cBhvr>
                                      <p:tavLst>
                                        <p:tav tm="0">
                                          <p:val>
                                            <p:fltVal val="0"/>
                                          </p:val>
                                        </p:tav>
                                        <p:tav tm="100000">
                                          <p:val>
                                            <p:strVal val="#ppt_h"/>
                                          </p:val>
                                        </p:tav>
                                      </p:tavLst>
                                    </p:anim>
                                  </p:childTnLst>
                                </p:cTn>
                              </p:par>
                            </p:childTnLst>
                          </p:cTn>
                        </p:par>
                        <p:par>
                          <p:cTn id="35" fill="hold">
                            <p:stCondLst>
                              <p:cond delay="1993"/>
                            </p:stCondLst>
                            <p:childTnLst>
                              <p:par>
                                <p:cTn id="36" presetID="22" presetClass="entr" presetSubtype="8" fill="hold" grpId="0" nodeType="afterEffect">
                                  <p:stCondLst>
                                    <p:cond delay="0"/>
                                  </p:stCondLst>
                                  <p:iterate>
                                    <p:tmAbs val="0"/>
                                  </p:iterate>
                                  <p:childTnLst>
                                    <p:set>
                                      <p:cBhvr>
                                        <p:cTn id="37" fill="hold"/>
                                        <p:tgtEl>
                                          <p:spTgt spid="273"/>
                                        </p:tgtEl>
                                        <p:attrNameLst>
                                          <p:attrName>style.visibility</p:attrName>
                                        </p:attrNameLst>
                                      </p:cBhvr>
                                      <p:to>
                                        <p:strVal val="visible"/>
                                      </p:to>
                                    </p:set>
                                    <p:animEffect transition="in" filter="wipe(left)">
                                      <p:cBhvr>
                                        <p:cTn id="38" dur="199"/>
                                        <p:tgtEl>
                                          <p:spTgt spid="273"/>
                                        </p:tgtEl>
                                      </p:cBhvr>
                                    </p:animEffect>
                                  </p:childTnLst>
                                </p:cTn>
                              </p:par>
                            </p:childTnLst>
                          </p:cTn>
                        </p:par>
                        <p:par>
                          <p:cTn id="39" fill="hold">
                            <p:stCondLst>
                              <p:cond delay="2192"/>
                            </p:stCondLst>
                            <p:childTnLst>
                              <p:par>
                                <p:cTn id="40" presetID="23" presetClass="entr" presetSubtype="16" fill="hold" grpId="0" nodeType="afterEffect">
                                  <p:stCondLst>
                                    <p:cond delay="200"/>
                                  </p:stCondLst>
                                  <p:iterate>
                                    <p:tmAbs val="0"/>
                                  </p:iterate>
                                  <p:childTnLst>
                                    <p:set>
                                      <p:cBhvr>
                                        <p:cTn id="41" fill="hold"/>
                                        <p:tgtEl>
                                          <p:spTgt spid="280"/>
                                        </p:tgtEl>
                                        <p:attrNameLst>
                                          <p:attrName>style.visibility</p:attrName>
                                        </p:attrNameLst>
                                      </p:cBhvr>
                                      <p:to>
                                        <p:strVal val="visible"/>
                                      </p:to>
                                    </p:set>
                                    <p:anim calcmode="lin" valueType="num">
                                      <p:cBhvr>
                                        <p:cTn id="42" dur="199" fill="hold"/>
                                        <p:tgtEl>
                                          <p:spTgt spid="280"/>
                                        </p:tgtEl>
                                        <p:attrNameLst>
                                          <p:attrName>ppt_w</p:attrName>
                                        </p:attrNameLst>
                                      </p:cBhvr>
                                      <p:tavLst>
                                        <p:tav tm="0">
                                          <p:val>
                                            <p:fltVal val="0"/>
                                          </p:val>
                                        </p:tav>
                                        <p:tav tm="100000">
                                          <p:val>
                                            <p:strVal val="#ppt_w"/>
                                          </p:val>
                                        </p:tav>
                                      </p:tavLst>
                                    </p:anim>
                                    <p:anim calcmode="lin" valueType="num">
                                      <p:cBhvr>
                                        <p:cTn id="43" dur="199" fill="hold"/>
                                        <p:tgtEl>
                                          <p:spTgt spid="280"/>
                                        </p:tgtEl>
                                        <p:attrNameLst>
                                          <p:attrName>ppt_h</p:attrName>
                                        </p:attrNameLst>
                                      </p:cBhvr>
                                      <p:tavLst>
                                        <p:tav tm="0">
                                          <p:val>
                                            <p:fltVal val="0"/>
                                          </p:val>
                                        </p:tav>
                                        <p:tav tm="100000">
                                          <p:val>
                                            <p:strVal val="#ppt_h"/>
                                          </p:val>
                                        </p:tav>
                                      </p:tavLst>
                                    </p:anim>
                                  </p:childTnLst>
                                </p:cTn>
                              </p:par>
                            </p:childTnLst>
                          </p:cTn>
                        </p:par>
                        <p:par>
                          <p:cTn id="44" fill="hold">
                            <p:stCondLst>
                              <p:cond delay="2591"/>
                            </p:stCondLst>
                            <p:childTnLst>
                              <p:par>
                                <p:cTn id="45" presetID="22" presetClass="entr" presetSubtype="8" fill="hold" grpId="0" nodeType="afterEffect">
                                  <p:stCondLst>
                                    <p:cond delay="0"/>
                                  </p:stCondLst>
                                  <p:iterate>
                                    <p:tmAbs val="0"/>
                                  </p:iterate>
                                  <p:childTnLst>
                                    <p:set>
                                      <p:cBhvr>
                                        <p:cTn id="46" fill="hold"/>
                                        <p:tgtEl>
                                          <p:spTgt spid="275"/>
                                        </p:tgtEl>
                                        <p:attrNameLst>
                                          <p:attrName>style.visibility</p:attrName>
                                        </p:attrNameLst>
                                      </p:cBhvr>
                                      <p:to>
                                        <p:strVal val="visible"/>
                                      </p:to>
                                    </p:set>
                                    <p:animEffect transition="in" filter="wipe(left)">
                                      <p:cBhvr>
                                        <p:cTn id="47" dur="199"/>
                                        <p:tgtEl>
                                          <p:spTgt spid="275"/>
                                        </p:tgtEl>
                                      </p:cBhvr>
                                    </p:animEffect>
                                  </p:childTnLst>
                                </p:cTn>
                              </p:par>
                            </p:childTnLst>
                          </p:cTn>
                        </p:par>
                        <p:par>
                          <p:cTn id="48" fill="hold">
                            <p:stCondLst>
                              <p:cond delay="2790"/>
                            </p:stCondLst>
                            <p:childTnLst>
                              <p:par>
                                <p:cTn id="49" presetID="22" presetClass="entr" presetSubtype="8" fill="hold" grpId="0" nodeType="afterEffect">
                                  <p:stCondLst>
                                    <p:cond delay="0"/>
                                  </p:stCondLst>
                                  <p:iterate>
                                    <p:tmAbs val="0"/>
                                  </p:iterate>
                                  <p:childTnLst>
                                    <p:set>
                                      <p:cBhvr>
                                        <p:cTn id="50" fill="hold"/>
                                        <p:tgtEl>
                                          <p:spTgt spid="274"/>
                                        </p:tgtEl>
                                        <p:attrNameLst>
                                          <p:attrName>style.visibility</p:attrName>
                                        </p:attrNameLst>
                                      </p:cBhvr>
                                      <p:to>
                                        <p:strVal val="visible"/>
                                      </p:to>
                                    </p:set>
                                    <p:animEffect transition="in" filter="wipe(left)">
                                      <p:cBhvr>
                                        <p:cTn id="51" dur="199"/>
                                        <p:tgtEl>
                                          <p:spTgt spid="274"/>
                                        </p:tgtEl>
                                      </p:cBhvr>
                                    </p:animEffect>
                                  </p:childTnLst>
                                </p:cTn>
                              </p:par>
                            </p:childTnLst>
                          </p:cTn>
                        </p:par>
                        <p:par>
                          <p:cTn id="52" fill="hold">
                            <p:stCondLst>
                              <p:cond delay="2989"/>
                            </p:stCondLst>
                            <p:childTnLst>
                              <p:par>
                                <p:cTn id="53" presetID="23" presetClass="entr" presetSubtype="16" fill="hold" grpId="0" nodeType="afterEffect">
                                  <p:stCondLst>
                                    <p:cond delay="200"/>
                                  </p:stCondLst>
                                  <p:iterate>
                                    <p:tmAbs val="0"/>
                                  </p:iterate>
                                  <p:childTnLst>
                                    <p:set>
                                      <p:cBhvr>
                                        <p:cTn id="54" fill="hold"/>
                                        <p:tgtEl>
                                          <p:spTgt spid="281"/>
                                        </p:tgtEl>
                                        <p:attrNameLst>
                                          <p:attrName>style.visibility</p:attrName>
                                        </p:attrNameLst>
                                      </p:cBhvr>
                                      <p:to>
                                        <p:strVal val="visible"/>
                                      </p:to>
                                    </p:set>
                                    <p:anim calcmode="lin" valueType="num">
                                      <p:cBhvr>
                                        <p:cTn id="55" dur="199" fill="hold"/>
                                        <p:tgtEl>
                                          <p:spTgt spid="281"/>
                                        </p:tgtEl>
                                        <p:attrNameLst>
                                          <p:attrName>ppt_w</p:attrName>
                                        </p:attrNameLst>
                                      </p:cBhvr>
                                      <p:tavLst>
                                        <p:tav tm="0">
                                          <p:val>
                                            <p:fltVal val="0"/>
                                          </p:val>
                                        </p:tav>
                                        <p:tav tm="100000">
                                          <p:val>
                                            <p:strVal val="#ppt_w"/>
                                          </p:val>
                                        </p:tav>
                                      </p:tavLst>
                                    </p:anim>
                                    <p:anim calcmode="lin" valueType="num">
                                      <p:cBhvr>
                                        <p:cTn id="56" dur="199" fill="hold"/>
                                        <p:tgtEl>
                                          <p:spTgt spid="281"/>
                                        </p:tgtEl>
                                        <p:attrNameLst>
                                          <p:attrName>ppt_h</p:attrName>
                                        </p:attrNameLst>
                                      </p:cBhvr>
                                      <p:tavLst>
                                        <p:tav tm="0">
                                          <p:val>
                                            <p:fltVal val="0"/>
                                          </p:val>
                                        </p:tav>
                                        <p:tav tm="100000">
                                          <p:val>
                                            <p:strVal val="#ppt_h"/>
                                          </p:val>
                                        </p:tav>
                                      </p:tavLst>
                                    </p:anim>
                                  </p:childTnLst>
                                </p:cTn>
                              </p:par>
                            </p:childTnLst>
                          </p:cTn>
                        </p:par>
                        <p:par>
                          <p:cTn id="57" fill="hold">
                            <p:stCondLst>
                              <p:cond delay="3388"/>
                            </p:stCondLst>
                            <p:childTnLst>
                              <p:par>
                                <p:cTn id="58" presetID="22" presetClass="entr" presetSubtype="8" fill="hold" grpId="0" nodeType="afterEffect">
                                  <p:stCondLst>
                                    <p:cond delay="0"/>
                                  </p:stCondLst>
                                  <p:iterate>
                                    <p:tmAbs val="0"/>
                                  </p:iterate>
                                  <p:childTnLst>
                                    <p:set>
                                      <p:cBhvr>
                                        <p:cTn id="59" fill="hold"/>
                                        <p:tgtEl>
                                          <p:spTgt spid="277"/>
                                        </p:tgtEl>
                                        <p:attrNameLst>
                                          <p:attrName>style.visibility</p:attrName>
                                        </p:attrNameLst>
                                      </p:cBhvr>
                                      <p:to>
                                        <p:strVal val="visible"/>
                                      </p:to>
                                    </p:set>
                                    <p:animEffect transition="in" filter="wipe(left)">
                                      <p:cBhvr>
                                        <p:cTn id="60" dur="199"/>
                                        <p:tgtEl>
                                          <p:spTgt spid="277"/>
                                        </p:tgtEl>
                                      </p:cBhvr>
                                    </p:animEffect>
                                  </p:childTnLst>
                                </p:cTn>
                              </p:par>
                            </p:childTnLst>
                          </p:cTn>
                        </p:par>
                        <p:par>
                          <p:cTn id="61" fill="hold">
                            <p:stCondLst>
                              <p:cond delay="3587"/>
                            </p:stCondLst>
                            <p:childTnLst>
                              <p:par>
                                <p:cTn id="62" presetID="22" presetClass="entr" presetSubtype="8" fill="hold" grpId="0" nodeType="afterEffect">
                                  <p:stCondLst>
                                    <p:cond delay="0"/>
                                  </p:stCondLst>
                                  <p:iterate>
                                    <p:tmAbs val="0"/>
                                  </p:iterate>
                                  <p:childTnLst>
                                    <p:set>
                                      <p:cBhvr>
                                        <p:cTn id="63" fill="hold"/>
                                        <p:tgtEl>
                                          <p:spTgt spid="276"/>
                                        </p:tgtEl>
                                        <p:attrNameLst>
                                          <p:attrName>style.visibility</p:attrName>
                                        </p:attrNameLst>
                                      </p:cBhvr>
                                      <p:to>
                                        <p:strVal val="visible"/>
                                      </p:to>
                                    </p:set>
                                    <p:animEffect transition="in" filter="wipe(left)">
                                      <p:cBhvr>
                                        <p:cTn id="64" dur="199"/>
                                        <p:tgtEl>
                                          <p:spTgt spid="276"/>
                                        </p:tgtEl>
                                      </p:cBhvr>
                                    </p:animEffect>
                                  </p:childTnLst>
                                </p:cTn>
                              </p:par>
                            </p:childTnLst>
                          </p:cTn>
                        </p:par>
                        <p:par>
                          <p:cTn id="65" fill="hold">
                            <p:stCondLst>
                              <p:cond delay="3786"/>
                            </p:stCondLst>
                            <p:childTnLst>
                              <p:par>
                                <p:cTn id="66" presetID="23" presetClass="entr" presetSubtype="16" fill="hold" grpId="0" nodeType="afterEffect">
                                  <p:stCondLst>
                                    <p:cond delay="200"/>
                                  </p:stCondLst>
                                  <p:iterate>
                                    <p:tmAbs val="0"/>
                                  </p:iterate>
                                  <p:childTnLst>
                                    <p:set>
                                      <p:cBhvr>
                                        <p:cTn id="67" fill="hold"/>
                                        <p:tgtEl>
                                          <p:spTgt spid="282"/>
                                        </p:tgtEl>
                                        <p:attrNameLst>
                                          <p:attrName>style.visibility</p:attrName>
                                        </p:attrNameLst>
                                      </p:cBhvr>
                                      <p:to>
                                        <p:strVal val="visible"/>
                                      </p:to>
                                    </p:set>
                                    <p:anim calcmode="lin" valueType="num">
                                      <p:cBhvr>
                                        <p:cTn id="68" dur="199" fill="hold"/>
                                        <p:tgtEl>
                                          <p:spTgt spid="282"/>
                                        </p:tgtEl>
                                        <p:attrNameLst>
                                          <p:attrName>ppt_w</p:attrName>
                                        </p:attrNameLst>
                                      </p:cBhvr>
                                      <p:tavLst>
                                        <p:tav tm="0">
                                          <p:val>
                                            <p:fltVal val="0"/>
                                          </p:val>
                                        </p:tav>
                                        <p:tav tm="100000">
                                          <p:val>
                                            <p:strVal val="#ppt_w"/>
                                          </p:val>
                                        </p:tav>
                                      </p:tavLst>
                                    </p:anim>
                                    <p:anim calcmode="lin" valueType="num">
                                      <p:cBhvr>
                                        <p:cTn id="69" dur="199" fill="hold"/>
                                        <p:tgtEl>
                                          <p:spTgt spid="282"/>
                                        </p:tgtEl>
                                        <p:attrNameLst>
                                          <p:attrName>ppt_h</p:attrName>
                                        </p:attrNameLst>
                                      </p:cBhvr>
                                      <p:tavLst>
                                        <p:tav tm="0">
                                          <p:val>
                                            <p:fltVal val="0"/>
                                          </p:val>
                                        </p:tav>
                                        <p:tav tm="100000">
                                          <p:val>
                                            <p:strVal val="#ppt_h"/>
                                          </p:val>
                                        </p:tav>
                                      </p:tavLst>
                                    </p:anim>
                                  </p:childTnLst>
                                </p:cTn>
                              </p:par>
                            </p:childTnLst>
                          </p:cTn>
                        </p:par>
                        <p:par>
                          <p:cTn id="70" fill="hold">
                            <p:stCondLst>
                              <p:cond delay="4185"/>
                            </p:stCondLst>
                            <p:childTnLst>
                              <p:par>
                                <p:cTn id="71" presetID="22" presetClass="entr" presetSubtype="8" fill="hold" grpId="0" nodeType="afterEffect">
                                  <p:stCondLst>
                                    <p:cond delay="0"/>
                                  </p:stCondLst>
                                  <p:iterate>
                                    <p:tmAbs val="0"/>
                                  </p:iterate>
                                  <p:childTnLst>
                                    <p:set>
                                      <p:cBhvr>
                                        <p:cTn id="72" fill="hold"/>
                                        <p:tgtEl>
                                          <p:spTgt spid="279"/>
                                        </p:tgtEl>
                                        <p:attrNameLst>
                                          <p:attrName>style.visibility</p:attrName>
                                        </p:attrNameLst>
                                      </p:cBhvr>
                                      <p:to>
                                        <p:strVal val="visible"/>
                                      </p:to>
                                    </p:set>
                                    <p:animEffect transition="in" filter="wipe(left)">
                                      <p:cBhvr>
                                        <p:cTn id="73" dur="199"/>
                                        <p:tgtEl>
                                          <p:spTgt spid="279"/>
                                        </p:tgtEl>
                                      </p:cBhvr>
                                    </p:animEffect>
                                  </p:childTnLst>
                                </p:cTn>
                              </p:par>
                            </p:childTnLst>
                          </p:cTn>
                        </p:par>
                        <p:par>
                          <p:cTn id="74" fill="hold">
                            <p:stCondLst>
                              <p:cond delay="4384"/>
                            </p:stCondLst>
                            <p:childTnLst>
                              <p:par>
                                <p:cTn id="75" presetID="22" presetClass="entr" presetSubtype="8" fill="hold" grpId="0" nodeType="afterEffect">
                                  <p:stCondLst>
                                    <p:cond delay="0"/>
                                  </p:stCondLst>
                                  <p:iterate>
                                    <p:tmAbs val="0"/>
                                  </p:iterate>
                                  <p:childTnLst>
                                    <p:set>
                                      <p:cBhvr>
                                        <p:cTn id="76" fill="hold"/>
                                        <p:tgtEl>
                                          <p:spTgt spid="278"/>
                                        </p:tgtEl>
                                        <p:attrNameLst>
                                          <p:attrName>style.visibility</p:attrName>
                                        </p:attrNameLst>
                                      </p:cBhvr>
                                      <p:to>
                                        <p:strVal val="visible"/>
                                      </p:to>
                                    </p:set>
                                    <p:animEffect transition="in" filter="wipe(left)">
                                      <p:cBhvr>
                                        <p:cTn id="77" dur="199"/>
                                        <p:tgtEl>
                                          <p:spTgt spid="278"/>
                                        </p:tgtEl>
                                      </p:cBhvr>
                                    </p:animEffect>
                                  </p:childTnLst>
                                </p:cTn>
                              </p:par>
                            </p:childTnLst>
                          </p:cTn>
                        </p:par>
                        <p:par>
                          <p:cTn id="78" fill="hold">
                            <p:stCondLst>
                              <p:cond delay="4583"/>
                            </p:stCondLst>
                            <p:childTnLst>
                              <p:par>
                                <p:cTn id="79" presetID="22" presetClass="entr" presetSubtype="8" fill="hold" grpId="0" nodeType="afterEffect">
                                  <p:stCondLst>
                                    <p:cond delay="0"/>
                                  </p:stCondLst>
                                  <p:iterate>
                                    <p:tmAbs val="0"/>
                                  </p:iterate>
                                  <p:childTnLst>
                                    <p:set>
                                      <p:cBhvr>
                                        <p:cTn id="80" fill="hold"/>
                                        <p:tgtEl>
                                          <p:spTgt spid="3"/>
                                        </p:tgtEl>
                                        <p:attrNameLst>
                                          <p:attrName>style.visibility</p:attrName>
                                        </p:attrNameLst>
                                      </p:cBhvr>
                                      <p:to>
                                        <p:strVal val="visible"/>
                                      </p:to>
                                    </p:set>
                                    <p:animEffect transition="in" filter="wipe(left)">
                                      <p:cBhvr>
                                        <p:cTn id="81" dur="199"/>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0" animBg="1" advAuto="0"/>
      <p:bldP spid="266" grpId="0" animBg="1" advAuto="0"/>
      <p:bldP spid="267" grpId="0" animBg="1" advAuto="0"/>
      <p:bldP spid="268" grpId="0" animBg="1" advAuto="0"/>
      <p:bldP spid="269" grpId="0" animBg="1" advAuto="0"/>
      <p:bldP spid="270" grpId="0" animBg="1" advAuto="0"/>
      <p:bldP spid="271" grpId="0" animBg="1" advAuto="0"/>
      <p:bldP spid="273" grpId="0" animBg="1" advAuto="0"/>
      <p:bldP spid="274" grpId="0" animBg="1" advAuto="0"/>
      <p:bldP spid="275" grpId="0" animBg="1" advAuto="0"/>
      <p:bldP spid="276" grpId="0" animBg="1" advAuto="0"/>
      <p:bldP spid="277" grpId="0" animBg="1" advAuto="0"/>
      <p:bldP spid="278" grpId="0" animBg="1" advAuto="0"/>
      <p:bldP spid="279" grpId="0" animBg="1" advAuto="0"/>
      <p:bldP spid="280" grpId="0" animBg="1" advAuto="0"/>
      <p:bldP spid="281" grpId="0" animBg="1" advAuto="0"/>
      <p:bldP spid="282" grpId="0" animBg="1" advAuto="0"/>
      <p:bldP spid="3"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Numeric List Options"/>
          <p:cNvSpPr txBox="1">
            <a:spLocks noGrp="1"/>
          </p:cNvSpPr>
          <p:nvPr>
            <p:ph type="ctrTitle"/>
          </p:nvPr>
        </p:nvSpPr>
        <p:spPr>
          <a:prstGeom prst="rect">
            <a:avLst/>
          </a:prstGeom>
        </p:spPr>
        <p:txBody>
          <a:bodyPr>
            <a:normAutofit/>
          </a:bodyPr>
          <a:lstStyle/>
          <a:p>
            <a:pPr defTabSz="473201">
              <a:defRPr sz="6210" spc="91"/>
            </a:pPr>
            <a:r>
              <a:rPr lang="en-US" sz="4800" dirty="0"/>
              <a:t>Recent enforcement actions against investment advisers</a:t>
            </a:r>
            <a:endParaRPr sz="4800" dirty="0">
              <a:solidFill>
                <a:schemeClr val="accent2">
                  <a:hueOff val="357321"/>
                  <a:lumOff val="-20104"/>
                </a:schemeClr>
              </a:solidFill>
            </a:endParaRPr>
          </a:p>
        </p:txBody>
      </p:sp>
      <p:sp>
        <p:nvSpPr>
          <p:cNvPr id="316" name="Insert some short and brief lorem ipsum explanatory text about title here"/>
          <p:cNvSpPr txBox="1">
            <a:spLocks noGrp="1"/>
          </p:cNvSpPr>
          <p:nvPr>
            <p:ph type="body" idx="21"/>
          </p:nvPr>
        </p:nvSpPr>
        <p:spPr>
          <a:prstGeom prst="rect">
            <a:avLst/>
          </a:prstGeom>
        </p:spPr>
        <p:txBody>
          <a:bodyPr/>
          <a:lstStyle/>
          <a:p>
            <a:r>
              <a:t>Insert some short and brief lorem ipsum explanatory text about title here</a:t>
            </a:r>
          </a:p>
        </p:txBody>
      </p:sp>
      <p:sp>
        <p:nvSpPr>
          <p:cNvPr id="31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12</a:t>
            </a:fld>
            <a:endParaRPr/>
          </a:p>
        </p:txBody>
      </p:sp>
      <p:sp>
        <p:nvSpPr>
          <p:cNvPr id="318" name="TextBox 3"/>
          <p:cNvSpPr txBox="1"/>
          <p:nvPr/>
        </p:nvSpPr>
        <p:spPr>
          <a:xfrm>
            <a:off x="3285813" y="5475601"/>
            <a:ext cx="4995705" cy="49244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GPB Capital Holdings (2023)</a:t>
            </a:r>
          </a:p>
          <a:p>
            <a:pPr algn="l"/>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342900" lvl="1" indent="-342900" algn="l">
              <a:buFont typeface="Arial" panose="020B0604020202020204" pitchFamily="34" charset="0"/>
              <a:buChar char="•"/>
            </a:pPr>
            <a:r>
              <a:rPr lang="en-US" sz="2000"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Issue: </a:t>
            </a:r>
            <a:r>
              <a:rPr lang="en-US" sz="2000"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GPB Capital Holdings was charged with fraud and misleading investors about the performance of its funds.</a:t>
            </a:r>
          </a:p>
          <a:p>
            <a:pPr marL="342900" lvl="1" indent="-342900" algn="l">
              <a:buFont typeface="Arial" panose="020B0604020202020204" pitchFamily="34" charset="0"/>
              <a:buChar char="•"/>
            </a:pPr>
            <a:endParaRPr lang="en-US" sz="2000"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a:p>
            <a:pPr marL="342900" lvl="1" indent="-342900" algn="l">
              <a:buFont typeface="Arial" panose="020B0604020202020204" pitchFamily="34" charset="0"/>
              <a:buChar char="•"/>
            </a:pPr>
            <a:r>
              <a:rPr lang="en-US" sz="2000"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Outcome: </a:t>
            </a:r>
            <a:r>
              <a:rPr lang="en-US" sz="2000"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SEC obtained over $100 million in disgorgement and penalties. The firm's executives faced additional legal actions.</a:t>
            </a:r>
          </a:p>
          <a:p>
            <a:pPr marL="342900" lvl="1" indent="-342900" algn="l">
              <a:buFont typeface="Arial" panose="020B0604020202020204" pitchFamily="34" charset="0"/>
              <a:buChar char="•"/>
            </a:pPr>
            <a:endParaRPr lang="en-US" sz="2000"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a:p>
            <a:pPr marL="342900" lvl="1" indent="-342900" algn="l">
              <a:buFont typeface="Arial" panose="020B0604020202020204" pitchFamily="34" charset="0"/>
              <a:buChar char="•"/>
            </a:pPr>
            <a:r>
              <a:rPr lang="en-US" sz="2000"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Lesson Learned: </a:t>
            </a:r>
            <a:r>
              <a:rPr lang="en-US" sz="2000"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Investment advisers must ensure accurate performance reporting and avoid making misleading claims.</a:t>
            </a:r>
          </a:p>
        </p:txBody>
      </p:sp>
      <p:sp>
        <p:nvSpPr>
          <p:cNvPr id="319" name="TextBox 5"/>
          <p:cNvSpPr txBox="1"/>
          <p:nvPr/>
        </p:nvSpPr>
        <p:spPr>
          <a:xfrm>
            <a:off x="3285813" y="3881056"/>
            <a:ext cx="1559169"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828800">
              <a:defRPr sz="8400" b="1">
                <a:solidFill>
                  <a:schemeClr val="accent2">
                    <a:hueOff val="357321"/>
                    <a:lumOff val="-20104"/>
                  </a:schemeClr>
                </a:solidFill>
                <a:latin typeface="Open Sans"/>
                <a:ea typeface="Open Sans"/>
                <a:cs typeface="Open Sans"/>
                <a:sym typeface="Open Sans"/>
              </a:defRPr>
            </a:lvl1pPr>
          </a:lstStyle>
          <a:p>
            <a:r>
              <a:rPr sz="5400" dirty="0"/>
              <a:t>01</a:t>
            </a:r>
          </a:p>
        </p:txBody>
      </p:sp>
      <p:sp>
        <p:nvSpPr>
          <p:cNvPr id="320" name="TextBox 6"/>
          <p:cNvSpPr txBox="1"/>
          <p:nvPr/>
        </p:nvSpPr>
        <p:spPr>
          <a:xfrm>
            <a:off x="9694149" y="5475601"/>
            <a:ext cx="4995705" cy="49244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Monomoy Capital Management (2023)</a:t>
            </a:r>
          </a:p>
          <a:p>
            <a:pPr algn="l"/>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342900" lvl="1" indent="-342900" algn="l">
              <a:buFont typeface="Arial" panose="020B0604020202020204" pitchFamily="34" charset="0"/>
              <a:buChar char="•"/>
            </a:pPr>
            <a:r>
              <a:rPr lang="en-US" sz="2000"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Issue: </a:t>
            </a:r>
            <a:r>
              <a:rPr lang="en-US" sz="2000"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Monomoy Capital Management failed to disclose conflicts of interest regarding fees paid to a related broker-dealer.</a:t>
            </a:r>
          </a:p>
          <a:p>
            <a:pPr marL="342900" lvl="1" indent="-342900" algn="l">
              <a:buFont typeface="Arial" panose="020B0604020202020204" pitchFamily="34" charset="0"/>
              <a:buChar char="•"/>
            </a:pPr>
            <a:endParaRPr lang="en-US" sz="2000"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a:p>
            <a:pPr marL="342900" lvl="1" indent="-342900" algn="l">
              <a:buFont typeface="Arial" panose="020B0604020202020204" pitchFamily="34" charset="0"/>
              <a:buChar char="•"/>
            </a:pPr>
            <a:r>
              <a:rPr lang="en-US" sz="2000"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Outcome: </a:t>
            </a:r>
            <a:r>
              <a:rPr lang="en-US" sz="2000"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The firm settled with the SEC by paying a $1.9 million fine and agreeing to implement enhanced compliance procedures.</a:t>
            </a:r>
          </a:p>
          <a:p>
            <a:pPr marL="342900" lvl="1" indent="-342900" algn="l">
              <a:buFont typeface="Arial" panose="020B0604020202020204" pitchFamily="34" charset="0"/>
              <a:buChar char="•"/>
            </a:pPr>
            <a:endParaRPr lang="en-US" sz="2000"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a:p>
            <a:pPr marL="342900" lvl="1" indent="-342900" algn="l">
              <a:buFont typeface="Arial" panose="020B0604020202020204" pitchFamily="34" charset="0"/>
              <a:buChar char="•"/>
            </a:pPr>
            <a:r>
              <a:rPr lang="en-US" sz="2000"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Lesson Learned: </a:t>
            </a:r>
            <a:r>
              <a:rPr lang="en-US" sz="2000"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Full transparency regarding conflicts of interest is crucial in maintaining client trust and regulatory compliance.</a:t>
            </a:r>
          </a:p>
        </p:txBody>
      </p:sp>
      <p:sp>
        <p:nvSpPr>
          <p:cNvPr id="321" name="TextBox 8"/>
          <p:cNvSpPr txBox="1"/>
          <p:nvPr/>
        </p:nvSpPr>
        <p:spPr>
          <a:xfrm>
            <a:off x="9694149" y="3881056"/>
            <a:ext cx="1559169"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828800">
              <a:defRPr sz="8400" b="1">
                <a:solidFill>
                  <a:schemeClr val="accent2">
                    <a:hueOff val="357321"/>
                    <a:lumOff val="-20104"/>
                  </a:schemeClr>
                </a:solidFill>
                <a:latin typeface="Open Sans"/>
                <a:ea typeface="Open Sans"/>
                <a:cs typeface="Open Sans"/>
                <a:sym typeface="Open Sans"/>
              </a:defRPr>
            </a:lvl1pPr>
          </a:lstStyle>
          <a:p>
            <a:r>
              <a:rPr sz="5400" dirty="0"/>
              <a:t>02</a:t>
            </a:r>
          </a:p>
        </p:txBody>
      </p:sp>
      <p:sp>
        <p:nvSpPr>
          <p:cNvPr id="322" name="TextBox 9"/>
          <p:cNvSpPr txBox="1"/>
          <p:nvPr/>
        </p:nvSpPr>
        <p:spPr>
          <a:xfrm>
            <a:off x="16102485" y="5475601"/>
            <a:ext cx="4995705" cy="52322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Cetera Investment Advisors (2022)</a:t>
            </a:r>
          </a:p>
          <a:p>
            <a:pPr algn="l"/>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342900" lvl="1" indent="-342900" algn="l">
              <a:buFont typeface="Arial" panose="020B0604020202020204" pitchFamily="34" charset="0"/>
              <a:buChar char="•"/>
            </a:pPr>
            <a:r>
              <a:rPr lang="en-US" sz="2000"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Issue: </a:t>
            </a:r>
            <a:r>
              <a:rPr lang="en-US" sz="2000"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Cetera Investment Advisers faced enforcement action due to inadequate cybersecurity controls that resulted in unauthorized access to client accounts.</a:t>
            </a:r>
          </a:p>
          <a:p>
            <a:pPr marL="342900" lvl="1" indent="-342900" algn="l">
              <a:buFont typeface="Arial" panose="020B0604020202020204" pitchFamily="34" charset="0"/>
              <a:buChar char="•"/>
            </a:pPr>
            <a:endParaRPr lang="en-US" sz="2000"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a:p>
            <a:pPr marL="342900" lvl="1" indent="-342900" algn="l">
              <a:buFont typeface="Arial" panose="020B0604020202020204" pitchFamily="34" charset="0"/>
              <a:buChar char="•"/>
            </a:pPr>
            <a:r>
              <a:rPr lang="en-US" sz="2000"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Outcome: </a:t>
            </a:r>
            <a:r>
              <a:rPr lang="en-US" sz="2000"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The SEC fined the firm $300,000 and mandated improvements to its cybersecurity and data protection measures.</a:t>
            </a:r>
          </a:p>
          <a:p>
            <a:pPr marL="342900" lvl="1" indent="-342900" algn="l">
              <a:buFont typeface="Arial" panose="020B0604020202020204" pitchFamily="34" charset="0"/>
              <a:buChar char="•"/>
            </a:pPr>
            <a:endParaRPr lang="en-US" sz="2000"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a:p>
            <a:pPr marL="342900" lvl="1" indent="-342900" algn="l">
              <a:buFont typeface="Arial" panose="020B0604020202020204" pitchFamily="34" charset="0"/>
              <a:buChar char="•"/>
            </a:pPr>
            <a:r>
              <a:rPr lang="en-US" sz="2000"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Lesson Learned: </a:t>
            </a:r>
            <a:r>
              <a:rPr lang="en-US" sz="2000"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Robust cybersecurity policies and regular risk assessments are essential to prevent breaches and comply with regulations.</a:t>
            </a:r>
          </a:p>
        </p:txBody>
      </p:sp>
      <p:sp>
        <p:nvSpPr>
          <p:cNvPr id="323" name="TextBox 11"/>
          <p:cNvSpPr txBox="1"/>
          <p:nvPr/>
        </p:nvSpPr>
        <p:spPr>
          <a:xfrm>
            <a:off x="16102485" y="3881056"/>
            <a:ext cx="1559169"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828800">
              <a:defRPr sz="8400" b="1">
                <a:solidFill>
                  <a:schemeClr val="accent2">
                    <a:hueOff val="357321"/>
                    <a:lumOff val="-20104"/>
                  </a:schemeClr>
                </a:solidFill>
                <a:latin typeface="Open Sans"/>
                <a:ea typeface="Open Sans"/>
                <a:cs typeface="Open Sans"/>
                <a:sym typeface="Open Sans"/>
              </a:defRPr>
            </a:lvl1pPr>
          </a:lstStyle>
          <a:p>
            <a:r>
              <a:rPr sz="5400" dirty="0"/>
              <a:t>03</a:t>
            </a:r>
          </a:p>
        </p:txBody>
      </p:sp>
      <p:sp>
        <p:nvSpPr>
          <p:cNvPr id="325" name="TextBox 4"/>
          <p:cNvSpPr txBox="1"/>
          <p:nvPr/>
        </p:nvSpPr>
        <p:spPr>
          <a:xfrm>
            <a:off x="4261621" y="4270830"/>
            <a:ext cx="3555257" cy="984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828800">
              <a:defRPr sz="3200">
                <a:solidFill>
                  <a:schemeClr val="accent1">
                    <a:hueOff val="-1735709"/>
                    <a:satOff val="-93836"/>
                    <a:lumOff val="-7861"/>
                  </a:schemeClr>
                </a:solidFill>
                <a:latin typeface="+mj-lt"/>
                <a:ea typeface="+mj-ea"/>
                <a:cs typeface="+mj-cs"/>
                <a:sym typeface="Baskerville"/>
              </a:defRPr>
            </a:lvl1pPr>
          </a:lstStyle>
          <a:p>
            <a:r>
              <a:rPr lang="en-US" dirty="0"/>
              <a:t>Misleading Performance Claims</a:t>
            </a:r>
            <a:endParaRPr dirty="0"/>
          </a:p>
        </p:txBody>
      </p:sp>
      <p:sp>
        <p:nvSpPr>
          <p:cNvPr id="326" name="TextBox 7"/>
          <p:cNvSpPr txBox="1"/>
          <p:nvPr/>
        </p:nvSpPr>
        <p:spPr>
          <a:xfrm>
            <a:off x="10842868" y="4218005"/>
            <a:ext cx="3555257" cy="984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828800">
              <a:defRPr sz="3200">
                <a:solidFill>
                  <a:schemeClr val="accent1">
                    <a:hueOff val="-1735709"/>
                    <a:satOff val="-93836"/>
                    <a:lumOff val="-7861"/>
                  </a:schemeClr>
                </a:solidFill>
                <a:latin typeface="+mj-lt"/>
                <a:ea typeface="+mj-ea"/>
                <a:cs typeface="+mj-cs"/>
                <a:sym typeface="Baskerville"/>
              </a:defRPr>
            </a:lvl1pPr>
          </a:lstStyle>
          <a:p>
            <a:r>
              <a:rPr lang="en-US" dirty="0"/>
              <a:t>Failure to Disclose Conflicts of Interest</a:t>
            </a:r>
          </a:p>
        </p:txBody>
      </p:sp>
      <p:sp>
        <p:nvSpPr>
          <p:cNvPr id="327" name="TextBox 10"/>
          <p:cNvSpPr txBox="1"/>
          <p:nvPr/>
        </p:nvSpPr>
        <p:spPr>
          <a:xfrm>
            <a:off x="17132386" y="4218004"/>
            <a:ext cx="4132494" cy="984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l" defTabSz="1828800">
              <a:defRPr sz="3200">
                <a:solidFill>
                  <a:schemeClr val="accent1">
                    <a:hueOff val="-1735709"/>
                    <a:satOff val="-93836"/>
                    <a:lumOff val="-7861"/>
                  </a:schemeClr>
                </a:solidFill>
                <a:latin typeface="+mj-lt"/>
                <a:ea typeface="+mj-ea"/>
                <a:cs typeface="+mj-cs"/>
                <a:sym typeface="Baskerville"/>
              </a:defRPr>
            </a:lvl1pPr>
          </a:lstStyle>
          <a:p>
            <a:r>
              <a:rPr lang="en-US" dirty="0"/>
              <a:t>Cybersecurity Breach and Inadequate Controls </a:t>
            </a:r>
          </a:p>
        </p:txBody>
      </p:sp>
    </p:spTree>
  </p:cSld>
  <p:clrMapOvr>
    <a:masterClrMapping/>
  </p:clrMapOvr>
  <mc:AlternateContent xmlns:mc="http://schemas.openxmlformats.org/markup-compatibility/2006" xmlns:p14="http://schemas.microsoft.com/office/powerpoint/2010/main">
    <mc:Choice Requires="p14">
      <p:transition advClick="0" advTm="0">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200"/>
                                  </p:stCondLst>
                                  <p:iterate>
                                    <p:tmAbs val="0"/>
                                  </p:iterate>
                                  <p:childTnLst>
                                    <p:set>
                                      <p:cBhvr>
                                        <p:cTn id="6" fill="hold"/>
                                        <p:tgtEl>
                                          <p:spTgt spid="319"/>
                                        </p:tgtEl>
                                        <p:attrNameLst>
                                          <p:attrName>style.visibility</p:attrName>
                                        </p:attrNameLst>
                                      </p:cBhvr>
                                      <p:to>
                                        <p:strVal val="visible"/>
                                      </p:to>
                                    </p:set>
                                    <p:animEffect transition="in" filter="fade">
                                      <p:cBhvr>
                                        <p:cTn id="7" dur="199"/>
                                        <p:tgtEl>
                                          <p:spTgt spid="319"/>
                                        </p:tgtEl>
                                      </p:cBhvr>
                                    </p:animEffect>
                                  </p:childTnLst>
                                </p:cTn>
                              </p:par>
                            </p:childTnLst>
                          </p:cTn>
                        </p:par>
                        <p:par>
                          <p:cTn id="8" fill="hold">
                            <p:stCondLst>
                              <p:cond delay="399"/>
                            </p:stCondLst>
                            <p:childTnLst>
                              <p:par>
                                <p:cTn id="9" presetID="22" presetClass="entr" presetSubtype="8" fill="hold" grpId="0" nodeType="afterEffect">
                                  <p:stCondLst>
                                    <p:cond delay="200"/>
                                  </p:stCondLst>
                                  <p:iterate>
                                    <p:tmAbs val="0"/>
                                  </p:iterate>
                                  <p:childTnLst>
                                    <p:set>
                                      <p:cBhvr>
                                        <p:cTn id="10" fill="hold"/>
                                        <p:tgtEl>
                                          <p:spTgt spid="325"/>
                                        </p:tgtEl>
                                        <p:attrNameLst>
                                          <p:attrName>style.visibility</p:attrName>
                                        </p:attrNameLst>
                                      </p:cBhvr>
                                      <p:to>
                                        <p:strVal val="visible"/>
                                      </p:to>
                                    </p:set>
                                    <p:animEffect transition="in" filter="wipe(left)">
                                      <p:cBhvr>
                                        <p:cTn id="11" dur="199"/>
                                        <p:tgtEl>
                                          <p:spTgt spid="325"/>
                                        </p:tgtEl>
                                      </p:cBhvr>
                                    </p:animEffect>
                                  </p:childTnLst>
                                </p:cTn>
                              </p:par>
                            </p:childTnLst>
                          </p:cTn>
                        </p:par>
                        <p:par>
                          <p:cTn id="12" fill="hold">
                            <p:stCondLst>
                              <p:cond delay="798"/>
                            </p:stCondLst>
                            <p:childTnLst>
                              <p:par>
                                <p:cTn id="13" presetID="22" presetClass="entr" presetSubtype="8" fill="hold" grpId="0" nodeType="afterEffect">
                                  <p:stCondLst>
                                    <p:cond delay="0"/>
                                  </p:stCondLst>
                                  <p:iterate>
                                    <p:tmAbs val="0"/>
                                  </p:iterate>
                                  <p:childTnLst>
                                    <p:set>
                                      <p:cBhvr>
                                        <p:cTn id="14" fill="hold"/>
                                        <p:tgtEl>
                                          <p:spTgt spid="318"/>
                                        </p:tgtEl>
                                        <p:attrNameLst>
                                          <p:attrName>style.visibility</p:attrName>
                                        </p:attrNameLst>
                                      </p:cBhvr>
                                      <p:to>
                                        <p:strVal val="visible"/>
                                      </p:to>
                                    </p:set>
                                    <p:animEffect transition="in" filter="wipe(left)">
                                      <p:cBhvr>
                                        <p:cTn id="15" dur="199"/>
                                        <p:tgtEl>
                                          <p:spTgt spid="318"/>
                                        </p:tgtEl>
                                      </p:cBhvr>
                                    </p:animEffect>
                                  </p:childTnLst>
                                </p:cTn>
                              </p:par>
                            </p:childTnLst>
                          </p:cTn>
                        </p:par>
                        <p:par>
                          <p:cTn id="16" fill="hold">
                            <p:stCondLst>
                              <p:cond delay="997"/>
                            </p:stCondLst>
                            <p:childTnLst>
                              <p:par>
                                <p:cTn id="17" presetID="10" presetClass="entr" fill="hold" grpId="0" nodeType="afterEffect">
                                  <p:stCondLst>
                                    <p:cond delay="200"/>
                                  </p:stCondLst>
                                  <p:iterate>
                                    <p:tmAbs val="0"/>
                                  </p:iterate>
                                  <p:childTnLst>
                                    <p:set>
                                      <p:cBhvr>
                                        <p:cTn id="18" fill="hold"/>
                                        <p:tgtEl>
                                          <p:spTgt spid="321"/>
                                        </p:tgtEl>
                                        <p:attrNameLst>
                                          <p:attrName>style.visibility</p:attrName>
                                        </p:attrNameLst>
                                      </p:cBhvr>
                                      <p:to>
                                        <p:strVal val="visible"/>
                                      </p:to>
                                    </p:set>
                                    <p:animEffect transition="in" filter="fade">
                                      <p:cBhvr>
                                        <p:cTn id="19" dur="199"/>
                                        <p:tgtEl>
                                          <p:spTgt spid="321"/>
                                        </p:tgtEl>
                                      </p:cBhvr>
                                    </p:animEffect>
                                  </p:childTnLst>
                                </p:cTn>
                              </p:par>
                            </p:childTnLst>
                          </p:cTn>
                        </p:par>
                        <p:par>
                          <p:cTn id="20" fill="hold">
                            <p:stCondLst>
                              <p:cond delay="1396"/>
                            </p:stCondLst>
                            <p:childTnLst>
                              <p:par>
                                <p:cTn id="21" presetID="22" presetClass="entr" presetSubtype="8" fill="hold" grpId="0" nodeType="afterEffect">
                                  <p:stCondLst>
                                    <p:cond delay="200"/>
                                  </p:stCondLst>
                                  <p:iterate>
                                    <p:tmAbs val="0"/>
                                  </p:iterate>
                                  <p:childTnLst>
                                    <p:set>
                                      <p:cBhvr>
                                        <p:cTn id="22" fill="hold"/>
                                        <p:tgtEl>
                                          <p:spTgt spid="326"/>
                                        </p:tgtEl>
                                        <p:attrNameLst>
                                          <p:attrName>style.visibility</p:attrName>
                                        </p:attrNameLst>
                                      </p:cBhvr>
                                      <p:to>
                                        <p:strVal val="visible"/>
                                      </p:to>
                                    </p:set>
                                    <p:animEffect transition="in" filter="wipe(left)">
                                      <p:cBhvr>
                                        <p:cTn id="23" dur="199"/>
                                        <p:tgtEl>
                                          <p:spTgt spid="326"/>
                                        </p:tgtEl>
                                      </p:cBhvr>
                                    </p:animEffect>
                                  </p:childTnLst>
                                </p:cTn>
                              </p:par>
                            </p:childTnLst>
                          </p:cTn>
                        </p:par>
                        <p:par>
                          <p:cTn id="24" fill="hold">
                            <p:stCondLst>
                              <p:cond delay="1795"/>
                            </p:stCondLst>
                            <p:childTnLst>
                              <p:par>
                                <p:cTn id="25" presetID="22" presetClass="entr" presetSubtype="8" fill="hold" grpId="0" nodeType="afterEffect">
                                  <p:stCondLst>
                                    <p:cond delay="0"/>
                                  </p:stCondLst>
                                  <p:iterate>
                                    <p:tmAbs val="0"/>
                                  </p:iterate>
                                  <p:childTnLst>
                                    <p:set>
                                      <p:cBhvr>
                                        <p:cTn id="26" fill="hold"/>
                                        <p:tgtEl>
                                          <p:spTgt spid="320"/>
                                        </p:tgtEl>
                                        <p:attrNameLst>
                                          <p:attrName>style.visibility</p:attrName>
                                        </p:attrNameLst>
                                      </p:cBhvr>
                                      <p:to>
                                        <p:strVal val="visible"/>
                                      </p:to>
                                    </p:set>
                                    <p:animEffect transition="in" filter="wipe(left)">
                                      <p:cBhvr>
                                        <p:cTn id="27" dur="199"/>
                                        <p:tgtEl>
                                          <p:spTgt spid="320"/>
                                        </p:tgtEl>
                                      </p:cBhvr>
                                    </p:animEffect>
                                  </p:childTnLst>
                                </p:cTn>
                              </p:par>
                            </p:childTnLst>
                          </p:cTn>
                        </p:par>
                        <p:par>
                          <p:cTn id="28" fill="hold">
                            <p:stCondLst>
                              <p:cond delay="1994"/>
                            </p:stCondLst>
                            <p:childTnLst>
                              <p:par>
                                <p:cTn id="29" presetID="10" presetClass="entr" fill="hold" grpId="0" nodeType="afterEffect">
                                  <p:stCondLst>
                                    <p:cond delay="200"/>
                                  </p:stCondLst>
                                  <p:iterate>
                                    <p:tmAbs val="0"/>
                                  </p:iterate>
                                  <p:childTnLst>
                                    <p:set>
                                      <p:cBhvr>
                                        <p:cTn id="30" fill="hold"/>
                                        <p:tgtEl>
                                          <p:spTgt spid="323"/>
                                        </p:tgtEl>
                                        <p:attrNameLst>
                                          <p:attrName>style.visibility</p:attrName>
                                        </p:attrNameLst>
                                      </p:cBhvr>
                                      <p:to>
                                        <p:strVal val="visible"/>
                                      </p:to>
                                    </p:set>
                                    <p:animEffect transition="in" filter="fade">
                                      <p:cBhvr>
                                        <p:cTn id="31" dur="199"/>
                                        <p:tgtEl>
                                          <p:spTgt spid="323"/>
                                        </p:tgtEl>
                                      </p:cBhvr>
                                    </p:animEffect>
                                  </p:childTnLst>
                                </p:cTn>
                              </p:par>
                            </p:childTnLst>
                          </p:cTn>
                        </p:par>
                        <p:par>
                          <p:cTn id="32" fill="hold">
                            <p:stCondLst>
                              <p:cond delay="2393"/>
                            </p:stCondLst>
                            <p:childTnLst>
                              <p:par>
                                <p:cTn id="33" presetID="22" presetClass="entr" presetSubtype="8" fill="hold" grpId="0" nodeType="afterEffect">
                                  <p:stCondLst>
                                    <p:cond delay="200"/>
                                  </p:stCondLst>
                                  <p:iterate>
                                    <p:tmAbs val="0"/>
                                  </p:iterate>
                                  <p:childTnLst>
                                    <p:set>
                                      <p:cBhvr>
                                        <p:cTn id="34" fill="hold"/>
                                        <p:tgtEl>
                                          <p:spTgt spid="327"/>
                                        </p:tgtEl>
                                        <p:attrNameLst>
                                          <p:attrName>style.visibility</p:attrName>
                                        </p:attrNameLst>
                                      </p:cBhvr>
                                      <p:to>
                                        <p:strVal val="visible"/>
                                      </p:to>
                                    </p:set>
                                    <p:animEffect transition="in" filter="wipe(left)">
                                      <p:cBhvr>
                                        <p:cTn id="35" dur="199"/>
                                        <p:tgtEl>
                                          <p:spTgt spid="327"/>
                                        </p:tgtEl>
                                      </p:cBhvr>
                                    </p:animEffect>
                                  </p:childTnLst>
                                </p:cTn>
                              </p:par>
                            </p:childTnLst>
                          </p:cTn>
                        </p:par>
                        <p:par>
                          <p:cTn id="36" fill="hold">
                            <p:stCondLst>
                              <p:cond delay="2792"/>
                            </p:stCondLst>
                            <p:childTnLst>
                              <p:par>
                                <p:cTn id="37" presetID="22" presetClass="entr" presetSubtype="8" fill="hold" grpId="0" nodeType="afterEffect">
                                  <p:stCondLst>
                                    <p:cond delay="0"/>
                                  </p:stCondLst>
                                  <p:iterate>
                                    <p:tmAbs val="0"/>
                                  </p:iterate>
                                  <p:childTnLst>
                                    <p:set>
                                      <p:cBhvr>
                                        <p:cTn id="38" fill="hold"/>
                                        <p:tgtEl>
                                          <p:spTgt spid="322"/>
                                        </p:tgtEl>
                                        <p:attrNameLst>
                                          <p:attrName>style.visibility</p:attrName>
                                        </p:attrNameLst>
                                      </p:cBhvr>
                                      <p:to>
                                        <p:strVal val="visible"/>
                                      </p:to>
                                    </p:set>
                                    <p:animEffect transition="in" filter="wipe(left)">
                                      <p:cBhvr>
                                        <p:cTn id="39" dur="199"/>
                                        <p:tgtEl>
                                          <p:spTgt spid="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 grpId="0" animBg="1" advAuto="0"/>
      <p:bldP spid="319" grpId="0" animBg="1" advAuto="0"/>
      <p:bldP spid="320" grpId="0" animBg="1" advAuto="0"/>
      <p:bldP spid="321" grpId="0" animBg="1" advAuto="0"/>
      <p:bldP spid="322" grpId="0" animBg="1" advAuto="0"/>
      <p:bldP spid="323" grpId="0" animBg="1" advAuto="0"/>
      <p:bldP spid="325" grpId="0" animBg="1" advAuto="0"/>
      <p:bldP spid="326" grpId="0" animBg="1" advAuto="0"/>
      <p:bldP spid="327"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Numeric List Options"/>
          <p:cNvSpPr txBox="1">
            <a:spLocks noGrp="1"/>
          </p:cNvSpPr>
          <p:nvPr>
            <p:ph type="ctrTitle"/>
          </p:nvPr>
        </p:nvSpPr>
        <p:spPr>
          <a:prstGeom prst="rect">
            <a:avLst/>
          </a:prstGeom>
        </p:spPr>
        <p:txBody>
          <a:bodyPr>
            <a:normAutofit/>
          </a:bodyPr>
          <a:lstStyle/>
          <a:p>
            <a:pPr defTabSz="473201">
              <a:defRPr sz="6210" spc="91"/>
            </a:pPr>
            <a:r>
              <a:rPr lang="en-US" sz="4800" dirty="0"/>
              <a:t>Recent enforcement actions against investment advisors</a:t>
            </a:r>
            <a:endParaRPr sz="4800" dirty="0">
              <a:solidFill>
                <a:schemeClr val="accent2">
                  <a:hueOff val="357321"/>
                  <a:lumOff val="-20104"/>
                </a:schemeClr>
              </a:solidFill>
            </a:endParaRPr>
          </a:p>
        </p:txBody>
      </p:sp>
      <p:sp>
        <p:nvSpPr>
          <p:cNvPr id="316" name="Insert some short and brief lorem ipsum explanatory text about title here"/>
          <p:cNvSpPr txBox="1">
            <a:spLocks noGrp="1"/>
          </p:cNvSpPr>
          <p:nvPr>
            <p:ph type="body" idx="21"/>
          </p:nvPr>
        </p:nvSpPr>
        <p:spPr>
          <a:prstGeom prst="rect">
            <a:avLst/>
          </a:prstGeom>
        </p:spPr>
        <p:txBody>
          <a:bodyPr/>
          <a:lstStyle/>
          <a:p>
            <a:r>
              <a:t>Insert some short and brief lorem ipsum explanatory text about title here</a:t>
            </a:r>
          </a:p>
        </p:txBody>
      </p:sp>
      <p:sp>
        <p:nvSpPr>
          <p:cNvPr id="31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13</a:t>
            </a:fld>
            <a:endParaRPr/>
          </a:p>
        </p:txBody>
      </p:sp>
      <p:sp>
        <p:nvSpPr>
          <p:cNvPr id="318" name="TextBox 3"/>
          <p:cNvSpPr txBox="1"/>
          <p:nvPr/>
        </p:nvSpPr>
        <p:spPr>
          <a:xfrm>
            <a:off x="3285813" y="5475601"/>
            <a:ext cx="4995705" cy="52322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Western International Securities, Inc. (2023)</a:t>
            </a:r>
          </a:p>
          <a:p>
            <a:pPr algn="l"/>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342900" lvl="1" indent="-342900" algn="l">
              <a:buFont typeface="Arial" panose="020B0604020202020204" pitchFamily="34" charset="0"/>
              <a:buChar char="•"/>
            </a:pPr>
            <a:r>
              <a:rPr lang="en-US" sz="2000"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Issue: </a:t>
            </a:r>
            <a:r>
              <a:rPr lang="en-US" sz="2000"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Western International Securities, Inc. filed Form CRS with misleading information about fees, conflicts, and services.</a:t>
            </a:r>
          </a:p>
          <a:p>
            <a:pPr marL="342900" lvl="1" indent="-342900" algn="l">
              <a:buFont typeface="Arial" panose="020B0604020202020204" pitchFamily="34" charset="0"/>
              <a:buChar char="•"/>
            </a:pPr>
            <a:endParaRPr lang="en-US" sz="2000"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a:p>
            <a:pPr marL="342900" lvl="1" indent="-342900" algn="l">
              <a:buFont typeface="Arial" panose="020B0604020202020204" pitchFamily="34" charset="0"/>
              <a:buChar char="•"/>
            </a:pPr>
            <a:r>
              <a:rPr lang="en-US" sz="2000"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Outcome: </a:t>
            </a:r>
            <a:r>
              <a:rPr lang="en-US" sz="2000"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The firm agreed to pay a $400,000 fine and amend its disclosures to reflect accurate and complete information.</a:t>
            </a:r>
          </a:p>
          <a:p>
            <a:pPr marL="342900" lvl="1" indent="-342900" algn="l">
              <a:buFont typeface="Arial" panose="020B0604020202020204" pitchFamily="34" charset="0"/>
              <a:buChar char="•"/>
            </a:pPr>
            <a:endParaRPr lang="en-US" sz="2000"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a:p>
            <a:pPr marL="342900" lvl="1" indent="-342900" algn="l">
              <a:buFont typeface="Arial" panose="020B0604020202020204" pitchFamily="34" charset="0"/>
              <a:buChar char="•"/>
            </a:pPr>
            <a:r>
              <a:rPr lang="en-US" sz="2000"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Lesson Learned: </a:t>
            </a:r>
            <a:r>
              <a:rPr lang="en-US" sz="2000"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Regular review and accurate filing of Form CRS is critical to meeting SEC standards and avoiding enforcement action.</a:t>
            </a:r>
          </a:p>
        </p:txBody>
      </p:sp>
      <p:sp>
        <p:nvSpPr>
          <p:cNvPr id="319" name="TextBox 5"/>
          <p:cNvSpPr txBox="1"/>
          <p:nvPr/>
        </p:nvSpPr>
        <p:spPr>
          <a:xfrm>
            <a:off x="3285813" y="3881056"/>
            <a:ext cx="1559169"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1828800">
              <a:defRPr sz="8400" b="1">
                <a:solidFill>
                  <a:schemeClr val="accent2">
                    <a:hueOff val="357321"/>
                    <a:lumOff val="-20104"/>
                  </a:schemeClr>
                </a:solidFill>
                <a:latin typeface="Open Sans"/>
                <a:ea typeface="Open Sans"/>
                <a:cs typeface="Open Sans"/>
                <a:sym typeface="Open Sans"/>
              </a:defRPr>
            </a:lvl1pPr>
          </a:lstStyle>
          <a:p>
            <a:r>
              <a:rPr sz="5400" dirty="0"/>
              <a:t>0</a:t>
            </a:r>
            <a:r>
              <a:rPr lang="en-US" sz="5400" dirty="0"/>
              <a:t>4</a:t>
            </a:r>
            <a:endParaRPr sz="5400" dirty="0"/>
          </a:p>
        </p:txBody>
      </p:sp>
      <p:sp>
        <p:nvSpPr>
          <p:cNvPr id="320" name="TextBox 6"/>
          <p:cNvSpPr txBox="1"/>
          <p:nvPr/>
        </p:nvSpPr>
        <p:spPr>
          <a:xfrm>
            <a:off x="9694149" y="5475601"/>
            <a:ext cx="4995705" cy="80021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r>
              <a:rPr lang="en-US" sz="2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GEaSphere</a:t>
            </a: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LLC; Bradesco Global Advisors; </a:t>
            </a:r>
            <a:r>
              <a:rPr lang="en-US" sz="2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InSight</a:t>
            </a: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Securities; </a:t>
            </a:r>
            <a:r>
              <a:rPr lang="en-US" sz="2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Monex</a:t>
            </a: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Asset Management (2023)</a:t>
            </a:r>
          </a:p>
          <a:p>
            <a:pPr algn="l"/>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342900" lvl="1" indent="-342900" algn="l">
              <a:buFont typeface="Arial" panose="020B0604020202020204" pitchFamily="34" charset="0"/>
              <a:buChar char="•"/>
            </a:pPr>
            <a:r>
              <a:rPr lang="en-US" sz="2000"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Issue: </a:t>
            </a:r>
            <a:r>
              <a:rPr lang="en-US" sz="2000"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The SEC found that the five firms advertised hypothetical performance to the general public on their websites without adopting and implementing policies and procedures reasonably designed to ensure that the hypothetical performance was relevant to the likely financial situation and investment objectives of each advertisement’s intended audience,</a:t>
            </a:r>
          </a:p>
          <a:p>
            <a:pPr marL="342900" lvl="1" indent="-342900" algn="l">
              <a:buFont typeface="Arial" panose="020B0604020202020204" pitchFamily="34" charset="0"/>
              <a:buChar char="•"/>
            </a:pPr>
            <a:endParaRPr lang="en-US" sz="2000"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a:p>
            <a:pPr marL="342900" lvl="1" indent="-342900" algn="l">
              <a:buFont typeface="Arial" panose="020B0604020202020204" pitchFamily="34" charset="0"/>
              <a:buChar char="•"/>
            </a:pPr>
            <a:r>
              <a:rPr lang="en-US" sz="2000"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Outcome: </a:t>
            </a:r>
            <a:r>
              <a:rPr lang="en-US" sz="2000"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SEC obtained over $200 thousand in combined penalties. Corrective actions were required.</a:t>
            </a:r>
          </a:p>
          <a:p>
            <a:pPr marL="342900" lvl="1" indent="-342900" algn="l">
              <a:buFont typeface="Arial" panose="020B0604020202020204" pitchFamily="34" charset="0"/>
              <a:buChar char="•"/>
            </a:pPr>
            <a:endParaRPr lang="en-US" sz="2000"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a:p>
            <a:pPr marL="342900" lvl="1" indent="-342900" algn="l">
              <a:buFont typeface="Arial" panose="020B0604020202020204" pitchFamily="34" charset="0"/>
              <a:buChar char="•"/>
            </a:pPr>
            <a:r>
              <a:rPr lang="en-US" sz="2000"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Lesson Learned: </a:t>
            </a:r>
            <a:r>
              <a:rPr lang="en-US" sz="2000"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Investment advisers must ensure hypothetical  performance reporting is adequate according to the rule and the intended audience.  Developing and maintaining appropriate policies and procedures are paramount.</a:t>
            </a:r>
          </a:p>
        </p:txBody>
      </p:sp>
      <p:sp>
        <p:nvSpPr>
          <p:cNvPr id="321" name="TextBox 8"/>
          <p:cNvSpPr txBox="1"/>
          <p:nvPr/>
        </p:nvSpPr>
        <p:spPr>
          <a:xfrm>
            <a:off x="9694149" y="3881056"/>
            <a:ext cx="1559169"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1828800">
              <a:defRPr sz="8400" b="1">
                <a:solidFill>
                  <a:schemeClr val="accent2">
                    <a:hueOff val="357321"/>
                    <a:lumOff val="-20104"/>
                  </a:schemeClr>
                </a:solidFill>
                <a:latin typeface="Open Sans"/>
                <a:ea typeface="Open Sans"/>
                <a:cs typeface="Open Sans"/>
                <a:sym typeface="Open Sans"/>
              </a:defRPr>
            </a:lvl1pPr>
          </a:lstStyle>
          <a:p>
            <a:r>
              <a:rPr sz="5400" dirty="0"/>
              <a:t>0</a:t>
            </a:r>
            <a:r>
              <a:rPr lang="en-US" sz="5400" dirty="0"/>
              <a:t>5</a:t>
            </a:r>
            <a:endParaRPr sz="5400" dirty="0"/>
          </a:p>
        </p:txBody>
      </p:sp>
      <p:sp>
        <p:nvSpPr>
          <p:cNvPr id="322" name="TextBox 9"/>
          <p:cNvSpPr txBox="1"/>
          <p:nvPr/>
        </p:nvSpPr>
        <p:spPr>
          <a:xfrm>
            <a:off x="16102485" y="5475601"/>
            <a:ext cx="4995705" cy="58477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r>
              <a:rPr lang="en-US" sz="2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Senvest</a:t>
            </a: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Management LLC (2024)</a:t>
            </a:r>
          </a:p>
          <a:p>
            <a:pPr algn="l"/>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342900" lvl="1" indent="-342900" algn="l">
              <a:buFont typeface="Arial" panose="020B0604020202020204" pitchFamily="34" charset="0"/>
              <a:buChar char="•"/>
            </a:pPr>
            <a:r>
              <a:rPr lang="en-US" sz="2000"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Issue: </a:t>
            </a:r>
            <a:r>
              <a:rPr lang="en-US" sz="2000" dirty="0" err="1">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Senvest</a:t>
            </a:r>
            <a:r>
              <a:rPr lang="en-US" sz="2000"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employees at various levels of authority communicated about company business internally and externally using personal texting platforms and other non-</a:t>
            </a:r>
            <a:r>
              <a:rPr lang="en-US" sz="2000" dirty="0" err="1">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Senvest</a:t>
            </a:r>
            <a:r>
              <a:rPr lang="en-US" sz="2000"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messaging applications in violation of the firm’s policies and procedures. </a:t>
            </a:r>
          </a:p>
          <a:p>
            <a:pPr marL="342900" lvl="1" indent="-342900" algn="l">
              <a:buFont typeface="Arial" panose="020B0604020202020204" pitchFamily="34" charset="0"/>
              <a:buChar char="•"/>
            </a:pPr>
            <a:endParaRPr lang="en-US" sz="2000"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a:p>
            <a:pPr marL="342900" lvl="1" indent="-342900" algn="l">
              <a:buFont typeface="Arial" panose="020B0604020202020204" pitchFamily="34" charset="0"/>
              <a:buChar char="•"/>
            </a:pPr>
            <a:r>
              <a:rPr lang="en-US" sz="2000"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Outcome: </a:t>
            </a:r>
            <a:r>
              <a:rPr lang="en-US" sz="2000"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SEC obtained $6.5 million in in penalties for failure to preserve firm related business communications.</a:t>
            </a:r>
          </a:p>
          <a:p>
            <a:pPr marL="342900" lvl="1" indent="-342900" algn="l">
              <a:buFont typeface="Arial" panose="020B0604020202020204" pitchFamily="34" charset="0"/>
              <a:buChar char="•"/>
            </a:pPr>
            <a:endParaRPr lang="en-US" sz="2000"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a:p>
            <a:pPr marL="342900" lvl="1" indent="-342900" algn="l">
              <a:buFont typeface="Arial" panose="020B0604020202020204" pitchFamily="34" charset="0"/>
              <a:buChar char="•"/>
            </a:pPr>
            <a:r>
              <a:rPr lang="en-US" sz="2000" b="1"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Lesson Learned: </a:t>
            </a:r>
            <a:r>
              <a:rPr lang="en-US" sz="2000"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Investment advisers must ensure that they are maintaining accurate books and records related to the business they are engaged including all communications.  </a:t>
            </a:r>
          </a:p>
        </p:txBody>
      </p:sp>
      <p:sp>
        <p:nvSpPr>
          <p:cNvPr id="323" name="TextBox 11"/>
          <p:cNvSpPr txBox="1"/>
          <p:nvPr/>
        </p:nvSpPr>
        <p:spPr>
          <a:xfrm>
            <a:off x="16102485" y="3881056"/>
            <a:ext cx="1559169"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1828800">
              <a:defRPr sz="8400" b="1">
                <a:solidFill>
                  <a:schemeClr val="accent2">
                    <a:hueOff val="357321"/>
                    <a:lumOff val="-20104"/>
                  </a:schemeClr>
                </a:solidFill>
                <a:latin typeface="Open Sans"/>
                <a:ea typeface="Open Sans"/>
                <a:cs typeface="Open Sans"/>
                <a:sym typeface="Open Sans"/>
              </a:defRPr>
            </a:lvl1pPr>
          </a:lstStyle>
          <a:p>
            <a:r>
              <a:rPr sz="5400" dirty="0"/>
              <a:t>0</a:t>
            </a:r>
            <a:r>
              <a:rPr lang="en-US" sz="5400" dirty="0"/>
              <a:t>6</a:t>
            </a:r>
            <a:endParaRPr sz="5400" dirty="0"/>
          </a:p>
        </p:txBody>
      </p:sp>
      <p:sp>
        <p:nvSpPr>
          <p:cNvPr id="325" name="TextBox 4"/>
          <p:cNvSpPr txBox="1"/>
          <p:nvPr/>
        </p:nvSpPr>
        <p:spPr>
          <a:xfrm>
            <a:off x="4297052" y="4218005"/>
            <a:ext cx="3555257" cy="9848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1828800">
              <a:defRPr sz="3200">
                <a:solidFill>
                  <a:schemeClr val="accent1">
                    <a:hueOff val="-1735709"/>
                    <a:satOff val="-93836"/>
                    <a:lumOff val="-7861"/>
                  </a:schemeClr>
                </a:solidFill>
                <a:latin typeface="+mj-lt"/>
                <a:ea typeface="+mj-ea"/>
                <a:cs typeface="+mj-cs"/>
                <a:sym typeface="Baskerville"/>
              </a:defRPr>
            </a:lvl1pPr>
          </a:lstStyle>
          <a:p>
            <a:r>
              <a:rPr lang="en-US" dirty="0"/>
              <a:t>Inaccurate Form CRS Filings </a:t>
            </a:r>
            <a:endParaRPr dirty="0"/>
          </a:p>
        </p:txBody>
      </p:sp>
      <p:sp>
        <p:nvSpPr>
          <p:cNvPr id="326" name="TextBox 7"/>
          <p:cNvSpPr txBox="1"/>
          <p:nvPr/>
        </p:nvSpPr>
        <p:spPr>
          <a:xfrm>
            <a:off x="10842868" y="4218005"/>
            <a:ext cx="3555257" cy="9848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1828800">
              <a:defRPr sz="3200">
                <a:solidFill>
                  <a:schemeClr val="accent1">
                    <a:hueOff val="-1735709"/>
                    <a:satOff val="-93836"/>
                    <a:lumOff val="-7861"/>
                  </a:schemeClr>
                </a:solidFill>
                <a:latin typeface="+mj-lt"/>
                <a:ea typeface="+mj-ea"/>
                <a:cs typeface="+mj-cs"/>
                <a:sym typeface="Baskerville"/>
              </a:defRPr>
            </a:lvl1pPr>
          </a:lstStyle>
          <a:p>
            <a:r>
              <a:rPr lang="en-US" dirty="0"/>
              <a:t>Marketing Rule Violations</a:t>
            </a:r>
          </a:p>
        </p:txBody>
      </p:sp>
      <p:sp>
        <p:nvSpPr>
          <p:cNvPr id="327" name="TextBox 10"/>
          <p:cNvSpPr txBox="1"/>
          <p:nvPr/>
        </p:nvSpPr>
        <p:spPr>
          <a:xfrm>
            <a:off x="17132386" y="4218004"/>
            <a:ext cx="3555258" cy="9848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1828800">
              <a:defRPr sz="3200">
                <a:solidFill>
                  <a:schemeClr val="accent1">
                    <a:hueOff val="-1735709"/>
                    <a:satOff val="-93836"/>
                    <a:lumOff val="-7861"/>
                  </a:schemeClr>
                </a:solidFill>
                <a:latin typeface="+mj-lt"/>
                <a:ea typeface="+mj-ea"/>
                <a:cs typeface="+mj-cs"/>
                <a:sym typeface="Baskerville"/>
              </a:defRPr>
            </a:lvl1pPr>
          </a:lstStyle>
          <a:p>
            <a:r>
              <a:rPr lang="en-US" dirty="0"/>
              <a:t>Off Channel Communications</a:t>
            </a:r>
          </a:p>
        </p:txBody>
      </p:sp>
    </p:spTree>
    <p:extLst>
      <p:ext uri="{BB962C8B-B14F-4D97-AF65-F5344CB8AC3E}">
        <p14:creationId xmlns:p14="http://schemas.microsoft.com/office/powerpoint/2010/main" val="275369789"/>
      </p:ext>
    </p:extLst>
  </p:cSld>
  <p:clrMapOvr>
    <a:masterClrMapping/>
  </p:clrMapOvr>
  <p:transition advClick="0" advTm="0">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200"/>
                                  </p:stCondLst>
                                  <p:iterate>
                                    <p:tmAbs val="0"/>
                                  </p:iterate>
                                  <p:childTnLst>
                                    <p:set>
                                      <p:cBhvr>
                                        <p:cTn id="6" fill="hold"/>
                                        <p:tgtEl>
                                          <p:spTgt spid="319"/>
                                        </p:tgtEl>
                                        <p:attrNameLst>
                                          <p:attrName>style.visibility</p:attrName>
                                        </p:attrNameLst>
                                      </p:cBhvr>
                                      <p:to>
                                        <p:strVal val="visible"/>
                                      </p:to>
                                    </p:set>
                                    <p:animEffect transition="in" filter="fade">
                                      <p:cBhvr>
                                        <p:cTn id="7" dur="199"/>
                                        <p:tgtEl>
                                          <p:spTgt spid="319"/>
                                        </p:tgtEl>
                                      </p:cBhvr>
                                    </p:animEffect>
                                  </p:childTnLst>
                                </p:cTn>
                              </p:par>
                            </p:childTnLst>
                          </p:cTn>
                        </p:par>
                        <p:par>
                          <p:cTn id="8" fill="hold">
                            <p:stCondLst>
                              <p:cond delay="399"/>
                            </p:stCondLst>
                            <p:childTnLst>
                              <p:par>
                                <p:cTn id="9" presetID="22" presetClass="entr" presetSubtype="8" fill="hold" grpId="0" nodeType="afterEffect">
                                  <p:stCondLst>
                                    <p:cond delay="200"/>
                                  </p:stCondLst>
                                  <p:iterate>
                                    <p:tmAbs val="0"/>
                                  </p:iterate>
                                  <p:childTnLst>
                                    <p:set>
                                      <p:cBhvr>
                                        <p:cTn id="10" fill="hold"/>
                                        <p:tgtEl>
                                          <p:spTgt spid="325"/>
                                        </p:tgtEl>
                                        <p:attrNameLst>
                                          <p:attrName>style.visibility</p:attrName>
                                        </p:attrNameLst>
                                      </p:cBhvr>
                                      <p:to>
                                        <p:strVal val="visible"/>
                                      </p:to>
                                    </p:set>
                                    <p:animEffect transition="in" filter="wipe(left)">
                                      <p:cBhvr>
                                        <p:cTn id="11" dur="199"/>
                                        <p:tgtEl>
                                          <p:spTgt spid="325"/>
                                        </p:tgtEl>
                                      </p:cBhvr>
                                    </p:animEffect>
                                  </p:childTnLst>
                                </p:cTn>
                              </p:par>
                            </p:childTnLst>
                          </p:cTn>
                        </p:par>
                        <p:par>
                          <p:cTn id="12" fill="hold">
                            <p:stCondLst>
                              <p:cond delay="798"/>
                            </p:stCondLst>
                            <p:childTnLst>
                              <p:par>
                                <p:cTn id="13" presetID="22" presetClass="entr" presetSubtype="8" fill="hold" grpId="0" nodeType="afterEffect">
                                  <p:stCondLst>
                                    <p:cond delay="0"/>
                                  </p:stCondLst>
                                  <p:iterate>
                                    <p:tmAbs val="0"/>
                                  </p:iterate>
                                  <p:childTnLst>
                                    <p:set>
                                      <p:cBhvr>
                                        <p:cTn id="14" fill="hold"/>
                                        <p:tgtEl>
                                          <p:spTgt spid="318"/>
                                        </p:tgtEl>
                                        <p:attrNameLst>
                                          <p:attrName>style.visibility</p:attrName>
                                        </p:attrNameLst>
                                      </p:cBhvr>
                                      <p:to>
                                        <p:strVal val="visible"/>
                                      </p:to>
                                    </p:set>
                                    <p:animEffect transition="in" filter="wipe(left)">
                                      <p:cBhvr>
                                        <p:cTn id="15" dur="199"/>
                                        <p:tgtEl>
                                          <p:spTgt spid="318"/>
                                        </p:tgtEl>
                                      </p:cBhvr>
                                    </p:animEffect>
                                  </p:childTnLst>
                                </p:cTn>
                              </p:par>
                            </p:childTnLst>
                          </p:cTn>
                        </p:par>
                        <p:par>
                          <p:cTn id="16" fill="hold">
                            <p:stCondLst>
                              <p:cond delay="997"/>
                            </p:stCondLst>
                            <p:childTnLst>
                              <p:par>
                                <p:cTn id="17" presetID="10" presetClass="entr" fill="hold" grpId="0" nodeType="afterEffect">
                                  <p:stCondLst>
                                    <p:cond delay="200"/>
                                  </p:stCondLst>
                                  <p:iterate>
                                    <p:tmAbs val="0"/>
                                  </p:iterate>
                                  <p:childTnLst>
                                    <p:set>
                                      <p:cBhvr>
                                        <p:cTn id="18" fill="hold"/>
                                        <p:tgtEl>
                                          <p:spTgt spid="321"/>
                                        </p:tgtEl>
                                        <p:attrNameLst>
                                          <p:attrName>style.visibility</p:attrName>
                                        </p:attrNameLst>
                                      </p:cBhvr>
                                      <p:to>
                                        <p:strVal val="visible"/>
                                      </p:to>
                                    </p:set>
                                    <p:animEffect transition="in" filter="fade">
                                      <p:cBhvr>
                                        <p:cTn id="19" dur="199"/>
                                        <p:tgtEl>
                                          <p:spTgt spid="321"/>
                                        </p:tgtEl>
                                      </p:cBhvr>
                                    </p:animEffect>
                                  </p:childTnLst>
                                </p:cTn>
                              </p:par>
                            </p:childTnLst>
                          </p:cTn>
                        </p:par>
                        <p:par>
                          <p:cTn id="20" fill="hold">
                            <p:stCondLst>
                              <p:cond delay="1396"/>
                            </p:stCondLst>
                            <p:childTnLst>
                              <p:par>
                                <p:cTn id="21" presetID="22" presetClass="entr" presetSubtype="8" fill="hold" grpId="0" nodeType="afterEffect">
                                  <p:stCondLst>
                                    <p:cond delay="200"/>
                                  </p:stCondLst>
                                  <p:iterate>
                                    <p:tmAbs val="0"/>
                                  </p:iterate>
                                  <p:childTnLst>
                                    <p:set>
                                      <p:cBhvr>
                                        <p:cTn id="22" fill="hold"/>
                                        <p:tgtEl>
                                          <p:spTgt spid="326"/>
                                        </p:tgtEl>
                                        <p:attrNameLst>
                                          <p:attrName>style.visibility</p:attrName>
                                        </p:attrNameLst>
                                      </p:cBhvr>
                                      <p:to>
                                        <p:strVal val="visible"/>
                                      </p:to>
                                    </p:set>
                                    <p:animEffect transition="in" filter="wipe(left)">
                                      <p:cBhvr>
                                        <p:cTn id="23" dur="199"/>
                                        <p:tgtEl>
                                          <p:spTgt spid="326"/>
                                        </p:tgtEl>
                                      </p:cBhvr>
                                    </p:animEffect>
                                  </p:childTnLst>
                                </p:cTn>
                              </p:par>
                            </p:childTnLst>
                          </p:cTn>
                        </p:par>
                        <p:par>
                          <p:cTn id="24" fill="hold">
                            <p:stCondLst>
                              <p:cond delay="1795"/>
                            </p:stCondLst>
                            <p:childTnLst>
                              <p:par>
                                <p:cTn id="25" presetID="22" presetClass="entr" presetSubtype="8" fill="hold" grpId="0" nodeType="afterEffect">
                                  <p:stCondLst>
                                    <p:cond delay="0"/>
                                  </p:stCondLst>
                                  <p:iterate>
                                    <p:tmAbs val="0"/>
                                  </p:iterate>
                                  <p:childTnLst>
                                    <p:set>
                                      <p:cBhvr>
                                        <p:cTn id="26" fill="hold"/>
                                        <p:tgtEl>
                                          <p:spTgt spid="320"/>
                                        </p:tgtEl>
                                        <p:attrNameLst>
                                          <p:attrName>style.visibility</p:attrName>
                                        </p:attrNameLst>
                                      </p:cBhvr>
                                      <p:to>
                                        <p:strVal val="visible"/>
                                      </p:to>
                                    </p:set>
                                    <p:animEffect transition="in" filter="wipe(left)">
                                      <p:cBhvr>
                                        <p:cTn id="27" dur="199"/>
                                        <p:tgtEl>
                                          <p:spTgt spid="320"/>
                                        </p:tgtEl>
                                      </p:cBhvr>
                                    </p:animEffect>
                                  </p:childTnLst>
                                </p:cTn>
                              </p:par>
                            </p:childTnLst>
                          </p:cTn>
                        </p:par>
                        <p:par>
                          <p:cTn id="28" fill="hold">
                            <p:stCondLst>
                              <p:cond delay="1994"/>
                            </p:stCondLst>
                            <p:childTnLst>
                              <p:par>
                                <p:cTn id="29" presetID="10" presetClass="entr" fill="hold" grpId="0" nodeType="afterEffect">
                                  <p:stCondLst>
                                    <p:cond delay="200"/>
                                  </p:stCondLst>
                                  <p:iterate>
                                    <p:tmAbs val="0"/>
                                  </p:iterate>
                                  <p:childTnLst>
                                    <p:set>
                                      <p:cBhvr>
                                        <p:cTn id="30" fill="hold"/>
                                        <p:tgtEl>
                                          <p:spTgt spid="323"/>
                                        </p:tgtEl>
                                        <p:attrNameLst>
                                          <p:attrName>style.visibility</p:attrName>
                                        </p:attrNameLst>
                                      </p:cBhvr>
                                      <p:to>
                                        <p:strVal val="visible"/>
                                      </p:to>
                                    </p:set>
                                    <p:animEffect transition="in" filter="fade">
                                      <p:cBhvr>
                                        <p:cTn id="31" dur="199"/>
                                        <p:tgtEl>
                                          <p:spTgt spid="323"/>
                                        </p:tgtEl>
                                      </p:cBhvr>
                                    </p:animEffect>
                                  </p:childTnLst>
                                </p:cTn>
                              </p:par>
                            </p:childTnLst>
                          </p:cTn>
                        </p:par>
                        <p:par>
                          <p:cTn id="32" fill="hold">
                            <p:stCondLst>
                              <p:cond delay="2393"/>
                            </p:stCondLst>
                            <p:childTnLst>
                              <p:par>
                                <p:cTn id="33" presetID="22" presetClass="entr" presetSubtype="8" fill="hold" grpId="0" nodeType="afterEffect">
                                  <p:stCondLst>
                                    <p:cond delay="200"/>
                                  </p:stCondLst>
                                  <p:iterate>
                                    <p:tmAbs val="0"/>
                                  </p:iterate>
                                  <p:childTnLst>
                                    <p:set>
                                      <p:cBhvr>
                                        <p:cTn id="34" fill="hold"/>
                                        <p:tgtEl>
                                          <p:spTgt spid="327"/>
                                        </p:tgtEl>
                                        <p:attrNameLst>
                                          <p:attrName>style.visibility</p:attrName>
                                        </p:attrNameLst>
                                      </p:cBhvr>
                                      <p:to>
                                        <p:strVal val="visible"/>
                                      </p:to>
                                    </p:set>
                                    <p:animEffect transition="in" filter="wipe(left)">
                                      <p:cBhvr>
                                        <p:cTn id="35" dur="199"/>
                                        <p:tgtEl>
                                          <p:spTgt spid="327"/>
                                        </p:tgtEl>
                                      </p:cBhvr>
                                    </p:animEffect>
                                  </p:childTnLst>
                                </p:cTn>
                              </p:par>
                            </p:childTnLst>
                          </p:cTn>
                        </p:par>
                        <p:par>
                          <p:cTn id="36" fill="hold">
                            <p:stCondLst>
                              <p:cond delay="2792"/>
                            </p:stCondLst>
                            <p:childTnLst>
                              <p:par>
                                <p:cTn id="37" presetID="22" presetClass="entr" presetSubtype="8" fill="hold" grpId="0" nodeType="afterEffect">
                                  <p:stCondLst>
                                    <p:cond delay="0"/>
                                  </p:stCondLst>
                                  <p:iterate>
                                    <p:tmAbs val="0"/>
                                  </p:iterate>
                                  <p:childTnLst>
                                    <p:set>
                                      <p:cBhvr>
                                        <p:cTn id="38" fill="hold"/>
                                        <p:tgtEl>
                                          <p:spTgt spid="322"/>
                                        </p:tgtEl>
                                        <p:attrNameLst>
                                          <p:attrName>style.visibility</p:attrName>
                                        </p:attrNameLst>
                                      </p:cBhvr>
                                      <p:to>
                                        <p:strVal val="visible"/>
                                      </p:to>
                                    </p:set>
                                    <p:animEffect transition="in" filter="wipe(left)">
                                      <p:cBhvr>
                                        <p:cTn id="39" dur="199"/>
                                        <p:tgtEl>
                                          <p:spTgt spid="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 grpId="0" animBg="1" advAuto="0"/>
      <p:bldP spid="319" grpId="0" animBg="1" advAuto="0"/>
      <p:bldP spid="320" grpId="0" animBg="1" advAuto="0"/>
      <p:bldP spid="321" grpId="0" animBg="1" advAuto="0"/>
      <p:bldP spid="322" grpId="0" animBg="1" advAuto="0"/>
      <p:bldP spid="323" grpId="0" animBg="1" advAuto="0"/>
      <p:bldP spid="325" grpId="0" animBg="1" advAuto="0"/>
      <p:bldP spid="326" grpId="0" animBg="1" advAuto="0"/>
      <p:bldP spid="327"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 name="Our Services"/>
          <p:cNvSpPr txBox="1">
            <a:spLocks noGrp="1"/>
          </p:cNvSpPr>
          <p:nvPr>
            <p:ph type="ctrTitle"/>
          </p:nvPr>
        </p:nvSpPr>
        <p:spPr>
          <a:prstGeom prst="rect">
            <a:avLst/>
          </a:prstGeom>
        </p:spPr>
        <p:txBody>
          <a:bodyPr>
            <a:normAutofit fontScale="90000"/>
          </a:bodyPr>
          <a:lstStyle/>
          <a:p>
            <a:pPr defTabSz="473201">
              <a:defRPr sz="6210" spc="91"/>
            </a:pPr>
            <a:r>
              <a:rPr lang="en-US" dirty="0"/>
              <a:t>Practical compliance tips</a:t>
            </a:r>
            <a:endParaRPr dirty="0">
              <a:solidFill>
                <a:schemeClr val="accent2">
                  <a:hueOff val="357321"/>
                  <a:lumOff val="-20104"/>
                </a:schemeClr>
              </a:solidFill>
            </a:endParaRPr>
          </a:p>
        </p:txBody>
      </p:sp>
      <p:sp>
        <p:nvSpPr>
          <p:cNvPr id="54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a:t>
            </a:fld>
            <a:endParaRPr/>
          </a:p>
        </p:txBody>
      </p:sp>
      <p:sp>
        <p:nvSpPr>
          <p:cNvPr id="550" name="Freeform 16"/>
          <p:cNvSpPr/>
          <p:nvPr/>
        </p:nvSpPr>
        <p:spPr>
          <a:xfrm>
            <a:off x="2971055" y="4348250"/>
            <a:ext cx="1453684" cy="1458985"/>
          </a:xfrm>
          <a:custGeom>
            <a:avLst/>
            <a:gdLst/>
            <a:ahLst/>
            <a:cxnLst>
              <a:cxn ang="0">
                <a:pos x="wd2" y="hd2"/>
              </a:cxn>
              <a:cxn ang="5400000">
                <a:pos x="wd2" y="hd2"/>
              </a:cxn>
              <a:cxn ang="10800000">
                <a:pos x="wd2" y="hd2"/>
              </a:cxn>
              <a:cxn ang="16200000">
                <a:pos x="wd2" y="hd2"/>
              </a:cxn>
            </a:cxnLst>
            <a:rect l="0" t="0" r="r" b="b"/>
            <a:pathLst>
              <a:path w="21600" h="21600" extrusionOk="0">
                <a:moveTo>
                  <a:pt x="19642" y="6364"/>
                </a:moveTo>
                <a:cubicBezTo>
                  <a:pt x="19642" y="1469"/>
                  <a:pt x="19642" y="1469"/>
                  <a:pt x="19642" y="1469"/>
                </a:cubicBezTo>
                <a:cubicBezTo>
                  <a:pt x="19642" y="673"/>
                  <a:pt x="19030" y="0"/>
                  <a:pt x="18173" y="0"/>
                </a:cubicBezTo>
                <a:cubicBezTo>
                  <a:pt x="17378" y="0"/>
                  <a:pt x="16705" y="673"/>
                  <a:pt x="16705" y="1469"/>
                </a:cubicBezTo>
                <a:cubicBezTo>
                  <a:pt x="16705" y="1836"/>
                  <a:pt x="16705" y="1836"/>
                  <a:pt x="16705" y="1836"/>
                </a:cubicBezTo>
                <a:cubicBezTo>
                  <a:pt x="2448" y="5997"/>
                  <a:pt x="2448" y="5997"/>
                  <a:pt x="2448" y="5997"/>
                </a:cubicBezTo>
                <a:cubicBezTo>
                  <a:pt x="2325" y="5935"/>
                  <a:pt x="2142" y="5874"/>
                  <a:pt x="1958" y="5874"/>
                </a:cubicBezTo>
                <a:cubicBezTo>
                  <a:pt x="979" y="5874"/>
                  <a:pt x="979" y="5874"/>
                  <a:pt x="979" y="5874"/>
                </a:cubicBezTo>
                <a:cubicBezTo>
                  <a:pt x="428" y="5874"/>
                  <a:pt x="0" y="6303"/>
                  <a:pt x="0" y="6853"/>
                </a:cubicBezTo>
                <a:cubicBezTo>
                  <a:pt x="0" y="11748"/>
                  <a:pt x="0" y="11748"/>
                  <a:pt x="0" y="11748"/>
                </a:cubicBezTo>
                <a:cubicBezTo>
                  <a:pt x="0" y="12299"/>
                  <a:pt x="428" y="12727"/>
                  <a:pt x="979" y="12727"/>
                </a:cubicBezTo>
                <a:cubicBezTo>
                  <a:pt x="1958" y="12727"/>
                  <a:pt x="1958" y="12727"/>
                  <a:pt x="1958" y="12727"/>
                </a:cubicBezTo>
                <a:cubicBezTo>
                  <a:pt x="2142" y="12727"/>
                  <a:pt x="2325" y="12727"/>
                  <a:pt x="2448" y="12605"/>
                </a:cubicBezTo>
                <a:cubicBezTo>
                  <a:pt x="3059" y="12789"/>
                  <a:pt x="3059" y="12789"/>
                  <a:pt x="3059" y="12789"/>
                </a:cubicBezTo>
                <a:cubicBezTo>
                  <a:pt x="4956" y="21233"/>
                  <a:pt x="4956" y="21233"/>
                  <a:pt x="4956" y="21233"/>
                </a:cubicBezTo>
                <a:cubicBezTo>
                  <a:pt x="4956" y="21233"/>
                  <a:pt x="4956" y="21233"/>
                  <a:pt x="4956" y="21233"/>
                </a:cubicBezTo>
                <a:cubicBezTo>
                  <a:pt x="5018" y="21416"/>
                  <a:pt x="5201" y="21600"/>
                  <a:pt x="5446" y="21600"/>
                </a:cubicBezTo>
                <a:cubicBezTo>
                  <a:pt x="9362" y="21600"/>
                  <a:pt x="9362" y="21600"/>
                  <a:pt x="9362" y="21600"/>
                </a:cubicBezTo>
                <a:cubicBezTo>
                  <a:pt x="9607" y="21600"/>
                  <a:pt x="9852" y="21355"/>
                  <a:pt x="9852" y="21110"/>
                </a:cubicBezTo>
                <a:cubicBezTo>
                  <a:pt x="9852" y="21049"/>
                  <a:pt x="9852" y="21049"/>
                  <a:pt x="9790" y="20988"/>
                </a:cubicBezTo>
                <a:cubicBezTo>
                  <a:pt x="9852" y="20988"/>
                  <a:pt x="9852" y="20988"/>
                  <a:pt x="9852" y="20988"/>
                </a:cubicBezTo>
                <a:cubicBezTo>
                  <a:pt x="8261" y="14318"/>
                  <a:pt x="8261" y="14318"/>
                  <a:pt x="8261" y="14318"/>
                </a:cubicBezTo>
                <a:cubicBezTo>
                  <a:pt x="16705" y="16827"/>
                  <a:pt x="16705" y="16827"/>
                  <a:pt x="16705" y="16827"/>
                </a:cubicBezTo>
                <a:cubicBezTo>
                  <a:pt x="16705" y="17194"/>
                  <a:pt x="16705" y="17194"/>
                  <a:pt x="16705" y="17194"/>
                </a:cubicBezTo>
                <a:cubicBezTo>
                  <a:pt x="16705" y="17990"/>
                  <a:pt x="17378" y="18663"/>
                  <a:pt x="18173" y="18663"/>
                </a:cubicBezTo>
                <a:cubicBezTo>
                  <a:pt x="19030" y="18663"/>
                  <a:pt x="19642" y="17990"/>
                  <a:pt x="19642" y="17194"/>
                </a:cubicBezTo>
                <a:cubicBezTo>
                  <a:pt x="19642" y="12238"/>
                  <a:pt x="19642" y="12238"/>
                  <a:pt x="19642" y="12238"/>
                </a:cubicBezTo>
                <a:cubicBezTo>
                  <a:pt x="20743" y="12238"/>
                  <a:pt x="21600" y="11381"/>
                  <a:pt x="21600" y="10280"/>
                </a:cubicBezTo>
                <a:cubicBezTo>
                  <a:pt x="21600" y="8322"/>
                  <a:pt x="21600" y="8322"/>
                  <a:pt x="21600" y="8322"/>
                </a:cubicBezTo>
                <a:cubicBezTo>
                  <a:pt x="21600" y="7220"/>
                  <a:pt x="20743" y="6364"/>
                  <a:pt x="19642" y="6364"/>
                </a:cubicBezTo>
                <a:moveTo>
                  <a:pt x="1958" y="11748"/>
                </a:moveTo>
                <a:cubicBezTo>
                  <a:pt x="979" y="11748"/>
                  <a:pt x="979" y="11748"/>
                  <a:pt x="979" y="11748"/>
                </a:cubicBezTo>
                <a:cubicBezTo>
                  <a:pt x="979" y="6853"/>
                  <a:pt x="979" y="6853"/>
                  <a:pt x="979" y="6853"/>
                </a:cubicBezTo>
                <a:cubicBezTo>
                  <a:pt x="1958" y="6853"/>
                  <a:pt x="1958" y="6853"/>
                  <a:pt x="1958" y="6853"/>
                </a:cubicBezTo>
                <a:lnTo>
                  <a:pt x="1958" y="11748"/>
                </a:lnTo>
                <a:close/>
                <a:moveTo>
                  <a:pt x="8750" y="20621"/>
                </a:moveTo>
                <a:cubicBezTo>
                  <a:pt x="5813" y="20621"/>
                  <a:pt x="5813" y="20621"/>
                  <a:pt x="5813" y="20621"/>
                </a:cubicBezTo>
                <a:cubicBezTo>
                  <a:pt x="5568" y="19642"/>
                  <a:pt x="5568" y="19642"/>
                  <a:pt x="5568" y="19642"/>
                </a:cubicBezTo>
                <a:cubicBezTo>
                  <a:pt x="8505" y="19642"/>
                  <a:pt x="8505" y="19642"/>
                  <a:pt x="8505" y="19642"/>
                </a:cubicBezTo>
                <a:lnTo>
                  <a:pt x="8750" y="20621"/>
                </a:lnTo>
                <a:close/>
                <a:moveTo>
                  <a:pt x="8261" y="18663"/>
                </a:moveTo>
                <a:cubicBezTo>
                  <a:pt x="5385" y="18663"/>
                  <a:pt x="5385" y="18663"/>
                  <a:pt x="5385" y="18663"/>
                </a:cubicBezTo>
                <a:cubicBezTo>
                  <a:pt x="4161" y="13095"/>
                  <a:pt x="4161" y="13095"/>
                  <a:pt x="4161" y="13095"/>
                </a:cubicBezTo>
                <a:cubicBezTo>
                  <a:pt x="7159" y="14012"/>
                  <a:pt x="7159" y="14012"/>
                  <a:pt x="7159" y="14012"/>
                </a:cubicBezTo>
                <a:lnTo>
                  <a:pt x="8261" y="18663"/>
                </a:lnTo>
                <a:close/>
                <a:moveTo>
                  <a:pt x="16705" y="15787"/>
                </a:moveTo>
                <a:cubicBezTo>
                  <a:pt x="2937" y="11748"/>
                  <a:pt x="2937" y="11748"/>
                  <a:pt x="2937" y="11748"/>
                </a:cubicBezTo>
                <a:cubicBezTo>
                  <a:pt x="2937" y="6914"/>
                  <a:pt x="2937" y="6914"/>
                  <a:pt x="2937" y="6914"/>
                </a:cubicBezTo>
                <a:cubicBezTo>
                  <a:pt x="16705" y="2876"/>
                  <a:pt x="16705" y="2876"/>
                  <a:pt x="16705" y="2876"/>
                </a:cubicBezTo>
                <a:lnTo>
                  <a:pt x="16705" y="15787"/>
                </a:lnTo>
                <a:close/>
                <a:moveTo>
                  <a:pt x="18663" y="17194"/>
                </a:moveTo>
                <a:cubicBezTo>
                  <a:pt x="18663" y="17439"/>
                  <a:pt x="18479" y="17684"/>
                  <a:pt x="18173" y="17684"/>
                </a:cubicBezTo>
                <a:cubicBezTo>
                  <a:pt x="17929" y="17684"/>
                  <a:pt x="17684" y="17439"/>
                  <a:pt x="17684" y="17194"/>
                </a:cubicBezTo>
                <a:cubicBezTo>
                  <a:pt x="17684" y="1469"/>
                  <a:pt x="17684" y="1469"/>
                  <a:pt x="17684" y="1469"/>
                </a:cubicBezTo>
                <a:cubicBezTo>
                  <a:pt x="17684" y="1163"/>
                  <a:pt x="17929" y="979"/>
                  <a:pt x="18173" y="979"/>
                </a:cubicBezTo>
                <a:cubicBezTo>
                  <a:pt x="18479" y="979"/>
                  <a:pt x="18663" y="1163"/>
                  <a:pt x="18663" y="1469"/>
                </a:cubicBezTo>
                <a:lnTo>
                  <a:pt x="18663" y="17194"/>
                </a:lnTo>
                <a:close/>
                <a:moveTo>
                  <a:pt x="20621" y="10280"/>
                </a:moveTo>
                <a:cubicBezTo>
                  <a:pt x="20621" y="10831"/>
                  <a:pt x="20193" y="11259"/>
                  <a:pt x="19642" y="11259"/>
                </a:cubicBezTo>
                <a:cubicBezTo>
                  <a:pt x="19642" y="7343"/>
                  <a:pt x="19642" y="7343"/>
                  <a:pt x="19642" y="7343"/>
                </a:cubicBezTo>
                <a:cubicBezTo>
                  <a:pt x="20193" y="7343"/>
                  <a:pt x="20621" y="7771"/>
                  <a:pt x="20621" y="8322"/>
                </a:cubicBezTo>
                <a:lnTo>
                  <a:pt x="20621" y="10280"/>
                </a:lnTo>
                <a:close/>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
        <p:nvSpPr>
          <p:cNvPr id="551" name="Freeform 117"/>
          <p:cNvSpPr/>
          <p:nvPr/>
        </p:nvSpPr>
        <p:spPr>
          <a:xfrm>
            <a:off x="8627810" y="4364165"/>
            <a:ext cx="1443070" cy="1443070"/>
          </a:xfrm>
          <a:custGeom>
            <a:avLst/>
            <a:gdLst/>
            <a:ahLst/>
            <a:cxnLst>
              <a:cxn ang="0">
                <a:pos x="wd2" y="hd2"/>
              </a:cxn>
              <a:cxn ang="5400000">
                <a:pos x="wd2" y="hd2"/>
              </a:cxn>
              <a:cxn ang="10800000">
                <a:pos x="wd2" y="hd2"/>
              </a:cxn>
              <a:cxn ang="16200000">
                <a:pos x="wd2" y="hd2"/>
              </a:cxn>
            </a:cxnLst>
            <a:rect l="0" t="0" r="r" b="b"/>
            <a:pathLst>
              <a:path w="21600" h="21600" extrusionOk="0">
                <a:moveTo>
                  <a:pt x="21110" y="8811"/>
                </a:moveTo>
                <a:cubicBezTo>
                  <a:pt x="21416" y="8811"/>
                  <a:pt x="21600" y="8628"/>
                  <a:pt x="21600" y="8322"/>
                </a:cubicBezTo>
                <a:cubicBezTo>
                  <a:pt x="21600" y="6364"/>
                  <a:pt x="21600" y="6364"/>
                  <a:pt x="21600" y="6364"/>
                </a:cubicBezTo>
                <a:cubicBezTo>
                  <a:pt x="21600" y="6180"/>
                  <a:pt x="21478" y="6058"/>
                  <a:pt x="21355" y="5935"/>
                </a:cubicBezTo>
                <a:cubicBezTo>
                  <a:pt x="21355" y="5935"/>
                  <a:pt x="21355" y="5935"/>
                  <a:pt x="21355" y="5935"/>
                </a:cubicBezTo>
                <a:cubicBezTo>
                  <a:pt x="11014" y="61"/>
                  <a:pt x="11014" y="61"/>
                  <a:pt x="11014" y="61"/>
                </a:cubicBezTo>
                <a:cubicBezTo>
                  <a:pt x="11014" y="61"/>
                  <a:pt x="11014" y="61"/>
                  <a:pt x="11014" y="61"/>
                </a:cubicBezTo>
                <a:cubicBezTo>
                  <a:pt x="10953" y="0"/>
                  <a:pt x="10892" y="0"/>
                  <a:pt x="10769" y="0"/>
                </a:cubicBezTo>
                <a:cubicBezTo>
                  <a:pt x="10708" y="0"/>
                  <a:pt x="10647" y="0"/>
                  <a:pt x="10586" y="61"/>
                </a:cubicBezTo>
                <a:cubicBezTo>
                  <a:pt x="10586" y="61"/>
                  <a:pt x="10586" y="61"/>
                  <a:pt x="10586" y="61"/>
                </a:cubicBezTo>
                <a:cubicBezTo>
                  <a:pt x="245" y="5935"/>
                  <a:pt x="245" y="5935"/>
                  <a:pt x="245" y="5935"/>
                </a:cubicBezTo>
                <a:cubicBezTo>
                  <a:pt x="245" y="5935"/>
                  <a:pt x="245" y="5935"/>
                  <a:pt x="245" y="5935"/>
                </a:cubicBezTo>
                <a:cubicBezTo>
                  <a:pt x="122" y="6058"/>
                  <a:pt x="0" y="6180"/>
                  <a:pt x="0" y="6364"/>
                </a:cubicBezTo>
                <a:cubicBezTo>
                  <a:pt x="0" y="8322"/>
                  <a:pt x="0" y="8322"/>
                  <a:pt x="0" y="8322"/>
                </a:cubicBezTo>
                <a:cubicBezTo>
                  <a:pt x="0" y="8628"/>
                  <a:pt x="184" y="8811"/>
                  <a:pt x="490" y="8811"/>
                </a:cubicBezTo>
                <a:cubicBezTo>
                  <a:pt x="1958" y="8811"/>
                  <a:pt x="1958" y="8811"/>
                  <a:pt x="1958" y="8811"/>
                </a:cubicBezTo>
                <a:cubicBezTo>
                  <a:pt x="1958" y="17684"/>
                  <a:pt x="1958" y="17684"/>
                  <a:pt x="1958" y="17684"/>
                </a:cubicBezTo>
                <a:cubicBezTo>
                  <a:pt x="1469" y="17684"/>
                  <a:pt x="1469" y="17684"/>
                  <a:pt x="1469" y="17684"/>
                </a:cubicBezTo>
                <a:cubicBezTo>
                  <a:pt x="1224" y="17684"/>
                  <a:pt x="1101" y="17806"/>
                  <a:pt x="979" y="17990"/>
                </a:cubicBezTo>
                <a:cubicBezTo>
                  <a:pt x="979" y="17990"/>
                  <a:pt x="979" y="17990"/>
                  <a:pt x="979" y="17990"/>
                </a:cubicBezTo>
                <a:cubicBezTo>
                  <a:pt x="0" y="20927"/>
                  <a:pt x="0" y="20927"/>
                  <a:pt x="0" y="20927"/>
                </a:cubicBezTo>
                <a:cubicBezTo>
                  <a:pt x="0" y="20927"/>
                  <a:pt x="0" y="20927"/>
                  <a:pt x="0" y="20927"/>
                </a:cubicBezTo>
                <a:cubicBezTo>
                  <a:pt x="0" y="20988"/>
                  <a:pt x="0" y="21049"/>
                  <a:pt x="0" y="21110"/>
                </a:cubicBezTo>
                <a:cubicBezTo>
                  <a:pt x="0" y="21355"/>
                  <a:pt x="184" y="21600"/>
                  <a:pt x="490" y="21600"/>
                </a:cubicBezTo>
                <a:cubicBezTo>
                  <a:pt x="21110" y="21600"/>
                  <a:pt x="21110" y="21600"/>
                  <a:pt x="21110" y="21600"/>
                </a:cubicBezTo>
                <a:cubicBezTo>
                  <a:pt x="21416" y="21600"/>
                  <a:pt x="21600" y="21355"/>
                  <a:pt x="21600" y="21110"/>
                </a:cubicBezTo>
                <a:cubicBezTo>
                  <a:pt x="21600" y="21049"/>
                  <a:pt x="21600" y="20988"/>
                  <a:pt x="21600" y="20927"/>
                </a:cubicBezTo>
                <a:cubicBezTo>
                  <a:pt x="21600" y="20927"/>
                  <a:pt x="21600" y="20927"/>
                  <a:pt x="21600" y="20927"/>
                </a:cubicBezTo>
                <a:cubicBezTo>
                  <a:pt x="20621" y="17990"/>
                  <a:pt x="20621" y="17990"/>
                  <a:pt x="20621" y="17990"/>
                </a:cubicBezTo>
                <a:cubicBezTo>
                  <a:pt x="20621" y="17990"/>
                  <a:pt x="20621" y="17990"/>
                  <a:pt x="20621" y="17990"/>
                </a:cubicBezTo>
                <a:cubicBezTo>
                  <a:pt x="20499" y="17806"/>
                  <a:pt x="20376" y="17684"/>
                  <a:pt x="20131" y="17684"/>
                </a:cubicBezTo>
                <a:cubicBezTo>
                  <a:pt x="19642" y="17684"/>
                  <a:pt x="19642" y="17684"/>
                  <a:pt x="19642" y="17684"/>
                </a:cubicBezTo>
                <a:cubicBezTo>
                  <a:pt x="19642" y="8811"/>
                  <a:pt x="19642" y="8811"/>
                  <a:pt x="19642" y="8811"/>
                </a:cubicBezTo>
                <a:lnTo>
                  <a:pt x="21110" y="8811"/>
                </a:lnTo>
                <a:close/>
                <a:moveTo>
                  <a:pt x="10769" y="1040"/>
                </a:moveTo>
                <a:cubicBezTo>
                  <a:pt x="19275" y="5874"/>
                  <a:pt x="19275" y="5874"/>
                  <a:pt x="19275" y="5874"/>
                </a:cubicBezTo>
                <a:cubicBezTo>
                  <a:pt x="2325" y="5874"/>
                  <a:pt x="2325" y="5874"/>
                  <a:pt x="2325" y="5874"/>
                </a:cubicBezTo>
                <a:lnTo>
                  <a:pt x="10769" y="1040"/>
                </a:lnTo>
                <a:close/>
                <a:moveTo>
                  <a:pt x="19764" y="18663"/>
                </a:moveTo>
                <a:cubicBezTo>
                  <a:pt x="20437" y="20621"/>
                  <a:pt x="20437" y="20621"/>
                  <a:pt x="20437" y="20621"/>
                </a:cubicBezTo>
                <a:cubicBezTo>
                  <a:pt x="1163" y="20621"/>
                  <a:pt x="1163" y="20621"/>
                  <a:pt x="1163" y="20621"/>
                </a:cubicBezTo>
                <a:cubicBezTo>
                  <a:pt x="1836" y="18663"/>
                  <a:pt x="1836" y="18663"/>
                  <a:pt x="1836" y="18663"/>
                </a:cubicBezTo>
                <a:lnTo>
                  <a:pt x="19764" y="18663"/>
                </a:lnTo>
                <a:close/>
                <a:moveTo>
                  <a:pt x="2937" y="8811"/>
                </a:moveTo>
                <a:cubicBezTo>
                  <a:pt x="4895" y="8811"/>
                  <a:pt x="4895" y="8811"/>
                  <a:pt x="4895" y="8811"/>
                </a:cubicBezTo>
                <a:cubicBezTo>
                  <a:pt x="4895" y="17684"/>
                  <a:pt x="4895" y="17684"/>
                  <a:pt x="4895" y="17684"/>
                </a:cubicBezTo>
                <a:cubicBezTo>
                  <a:pt x="2937" y="17684"/>
                  <a:pt x="2937" y="17684"/>
                  <a:pt x="2937" y="17684"/>
                </a:cubicBezTo>
                <a:lnTo>
                  <a:pt x="2937" y="8811"/>
                </a:lnTo>
                <a:close/>
                <a:moveTo>
                  <a:pt x="5874" y="8811"/>
                </a:moveTo>
                <a:cubicBezTo>
                  <a:pt x="7832" y="8811"/>
                  <a:pt x="7832" y="8811"/>
                  <a:pt x="7832" y="8811"/>
                </a:cubicBezTo>
                <a:cubicBezTo>
                  <a:pt x="7832" y="17684"/>
                  <a:pt x="7832" y="17684"/>
                  <a:pt x="7832" y="17684"/>
                </a:cubicBezTo>
                <a:cubicBezTo>
                  <a:pt x="5874" y="17684"/>
                  <a:pt x="5874" y="17684"/>
                  <a:pt x="5874" y="17684"/>
                </a:cubicBezTo>
                <a:lnTo>
                  <a:pt x="5874" y="8811"/>
                </a:lnTo>
                <a:close/>
                <a:moveTo>
                  <a:pt x="8811" y="8811"/>
                </a:moveTo>
                <a:cubicBezTo>
                  <a:pt x="12789" y="8811"/>
                  <a:pt x="12789" y="8811"/>
                  <a:pt x="12789" y="8811"/>
                </a:cubicBezTo>
                <a:cubicBezTo>
                  <a:pt x="12789" y="17684"/>
                  <a:pt x="12789" y="17684"/>
                  <a:pt x="12789" y="17684"/>
                </a:cubicBezTo>
                <a:cubicBezTo>
                  <a:pt x="8811" y="17684"/>
                  <a:pt x="8811" y="17684"/>
                  <a:pt x="8811" y="17684"/>
                </a:cubicBezTo>
                <a:lnTo>
                  <a:pt x="8811" y="8811"/>
                </a:lnTo>
                <a:close/>
                <a:moveTo>
                  <a:pt x="13768" y="8811"/>
                </a:moveTo>
                <a:cubicBezTo>
                  <a:pt x="15726" y="8811"/>
                  <a:pt x="15726" y="8811"/>
                  <a:pt x="15726" y="8811"/>
                </a:cubicBezTo>
                <a:cubicBezTo>
                  <a:pt x="15726" y="17684"/>
                  <a:pt x="15726" y="17684"/>
                  <a:pt x="15726" y="17684"/>
                </a:cubicBezTo>
                <a:cubicBezTo>
                  <a:pt x="13768" y="17684"/>
                  <a:pt x="13768" y="17684"/>
                  <a:pt x="13768" y="17684"/>
                </a:cubicBezTo>
                <a:lnTo>
                  <a:pt x="13768" y="8811"/>
                </a:lnTo>
                <a:close/>
                <a:moveTo>
                  <a:pt x="16705" y="8811"/>
                </a:moveTo>
                <a:cubicBezTo>
                  <a:pt x="18663" y="8811"/>
                  <a:pt x="18663" y="8811"/>
                  <a:pt x="18663" y="8811"/>
                </a:cubicBezTo>
                <a:cubicBezTo>
                  <a:pt x="18663" y="17684"/>
                  <a:pt x="18663" y="17684"/>
                  <a:pt x="18663" y="17684"/>
                </a:cubicBezTo>
                <a:cubicBezTo>
                  <a:pt x="16705" y="17684"/>
                  <a:pt x="16705" y="17684"/>
                  <a:pt x="16705" y="17684"/>
                </a:cubicBezTo>
                <a:lnTo>
                  <a:pt x="16705" y="8811"/>
                </a:lnTo>
                <a:close/>
                <a:moveTo>
                  <a:pt x="979" y="6853"/>
                </a:moveTo>
                <a:cubicBezTo>
                  <a:pt x="20621" y="6853"/>
                  <a:pt x="20621" y="6853"/>
                  <a:pt x="20621" y="6853"/>
                </a:cubicBezTo>
                <a:cubicBezTo>
                  <a:pt x="20621" y="7832"/>
                  <a:pt x="20621" y="7832"/>
                  <a:pt x="20621" y="7832"/>
                </a:cubicBezTo>
                <a:cubicBezTo>
                  <a:pt x="979" y="7832"/>
                  <a:pt x="979" y="7832"/>
                  <a:pt x="979" y="7832"/>
                </a:cubicBezTo>
                <a:lnTo>
                  <a:pt x="979" y="6853"/>
                </a:lnTo>
                <a:close/>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
        <p:nvSpPr>
          <p:cNvPr id="552" name="Freeform 25"/>
          <p:cNvSpPr/>
          <p:nvPr/>
        </p:nvSpPr>
        <p:spPr>
          <a:xfrm>
            <a:off x="14276606" y="4353557"/>
            <a:ext cx="1448377" cy="1453678"/>
          </a:xfrm>
          <a:custGeom>
            <a:avLst/>
            <a:gdLst/>
            <a:ahLst/>
            <a:cxnLst>
              <a:cxn ang="0">
                <a:pos x="wd2" y="hd2"/>
              </a:cxn>
              <a:cxn ang="5400000">
                <a:pos x="wd2" y="hd2"/>
              </a:cxn>
              <a:cxn ang="10800000">
                <a:pos x="wd2" y="hd2"/>
              </a:cxn>
              <a:cxn ang="16200000">
                <a:pos x="wd2" y="hd2"/>
              </a:cxn>
            </a:cxnLst>
            <a:rect l="0" t="0" r="r" b="b"/>
            <a:pathLst>
              <a:path w="21600" h="21600" extrusionOk="0">
                <a:moveTo>
                  <a:pt x="13401" y="10373"/>
                </a:moveTo>
                <a:cubicBezTo>
                  <a:pt x="12605" y="10129"/>
                  <a:pt x="12605" y="10129"/>
                  <a:pt x="12605" y="10129"/>
                </a:cubicBezTo>
                <a:cubicBezTo>
                  <a:pt x="13278" y="9580"/>
                  <a:pt x="13768" y="8786"/>
                  <a:pt x="13768" y="7871"/>
                </a:cubicBezTo>
                <a:cubicBezTo>
                  <a:pt x="13768" y="6651"/>
                  <a:pt x="13033" y="5614"/>
                  <a:pt x="11993" y="5186"/>
                </a:cubicBezTo>
                <a:cubicBezTo>
                  <a:pt x="11687" y="6102"/>
                  <a:pt x="11687" y="6102"/>
                  <a:pt x="11687" y="6102"/>
                </a:cubicBezTo>
                <a:cubicBezTo>
                  <a:pt x="12360" y="6468"/>
                  <a:pt x="12789" y="7078"/>
                  <a:pt x="12789" y="7871"/>
                </a:cubicBezTo>
                <a:cubicBezTo>
                  <a:pt x="12789" y="8481"/>
                  <a:pt x="12483" y="9031"/>
                  <a:pt x="12054" y="9397"/>
                </a:cubicBezTo>
                <a:cubicBezTo>
                  <a:pt x="12299" y="8420"/>
                  <a:pt x="12299" y="8420"/>
                  <a:pt x="12299" y="8420"/>
                </a:cubicBezTo>
                <a:cubicBezTo>
                  <a:pt x="12299" y="8298"/>
                  <a:pt x="12299" y="8176"/>
                  <a:pt x="12238" y="8054"/>
                </a:cubicBezTo>
                <a:cubicBezTo>
                  <a:pt x="12116" y="7810"/>
                  <a:pt x="11810" y="7688"/>
                  <a:pt x="11565" y="7871"/>
                </a:cubicBezTo>
                <a:cubicBezTo>
                  <a:pt x="11442" y="7932"/>
                  <a:pt x="11381" y="8054"/>
                  <a:pt x="11320" y="8176"/>
                </a:cubicBezTo>
                <a:cubicBezTo>
                  <a:pt x="10831" y="10129"/>
                  <a:pt x="10831" y="10129"/>
                  <a:pt x="10831" y="10129"/>
                </a:cubicBezTo>
                <a:cubicBezTo>
                  <a:pt x="10831" y="10129"/>
                  <a:pt x="10831" y="10129"/>
                  <a:pt x="10831" y="10129"/>
                </a:cubicBezTo>
                <a:cubicBezTo>
                  <a:pt x="10769" y="10251"/>
                  <a:pt x="10769" y="10434"/>
                  <a:pt x="10831" y="10556"/>
                </a:cubicBezTo>
                <a:cubicBezTo>
                  <a:pt x="10892" y="10617"/>
                  <a:pt x="11014" y="10678"/>
                  <a:pt x="11137" y="10739"/>
                </a:cubicBezTo>
                <a:cubicBezTo>
                  <a:pt x="11137" y="10739"/>
                  <a:pt x="11137" y="10739"/>
                  <a:pt x="11137" y="10739"/>
                </a:cubicBezTo>
                <a:cubicBezTo>
                  <a:pt x="11137" y="10739"/>
                  <a:pt x="11137" y="10739"/>
                  <a:pt x="11198" y="10739"/>
                </a:cubicBezTo>
                <a:cubicBezTo>
                  <a:pt x="13156" y="11288"/>
                  <a:pt x="13156" y="11288"/>
                  <a:pt x="13156" y="11288"/>
                </a:cubicBezTo>
                <a:cubicBezTo>
                  <a:pt x="13278" y="11349"/>
                  <a:pt x="13401" y="11288"/>
                  <a:pt x="13523" y="11227"/>
                </a:cubicBezTo>
                <a:cubicBezTo>
                  <a:pt x="13768" y="11105"/>
                  <a:pt x="13829" y="10800"/>
                  <a:pt x="13707" y="10556"/>
                </a:cubicBezTo>
                <a:cubicBezTo>
                  <a:pt x="13645" y="10434"/>
                  <a:pt x="13523" y="10373"/>
                  <a:pt x="13401" y="10373"/>
                </a:cubicBezTo>
                <a:moveTo>
                  <a:pt x="10769" y="5186"/>
                </a:moveTo>
                <a:cubicBezTo>
                  <a:pt x="10708" y="5125"/>
                  <a:pt x="10586" y="5064"/>
                  <a:pt x="10525" y="5003"/>
                </a:cubicBezTo>
                <a:cubicBezTo>
                  <a:pt x="10525" y="4942"/>
                  <a:pt x="10525" y="4942"/>
                  <a:pt x="10525" y="4942"/>
                </a:cubicBezTo>
                <a:cubicBezTo>
                  <a:pt x="10463" y="4942"/>
                  <a:pt x="10463" y="4942"/>
                  <a:pt x="10402" y="4942"/>
                </a:cubicBezTo>
                <a:cubicBezTo>
                  <a:pt x="8444" y="4454"/>
                  <a:pt x="8444" y="4454"/>
                  <a:pt x="8444" y="4454"/>
                </a:cubicBezTo>
                <a:cubicBezTo>
                  <a:pt x="8322" y="4393"/>
                  <a:pt x="8199" y="4454"/>
                  <a:pt x="8077" y="4515"/>
                </a:cubicBezTo>
                <a:cubicBezTo>
                  <a:pt x="7832" y="4637"/>
                  <a:pt x="7771" y="4942"/>
                  <a:pt x="7893" y="5186"/>
                </a:cubicBezTo>
                <a:cubicBezTo>
                  <a:pt x="7955" y="5308"/>
                  <a:pt x="8077" y="5369"/>
                  <a:pt x="8199" y="5369"/>
                </a:cubicBezTo>
                <a:cubicBezTo>
                  <a:pt x="8934" y="5614"/>
                  <a:pt x="8934" y="5614"/>
                  <a:pt x="8934" y="5614"/>
                </a:cubicBezTo>
                <a:cubicBezTo>
                  <a:pt x="8261" y="6102"/>
                  <a:pt x="7832" y="6956"/>
                  <a:pt x="7832" y="7871"/>
                </a:cubicBezTo>
                <a:cubicBezTo>
                  <a:pt x="7832" y="9092"/>
                  <a:pt x="8628" y="10129"/>
                  <a:pt x="9668" y="10556"/>
                </a:cubicBezTo>
                <a:cubicBezTo>
                  <a:pt x="9913" y="9641"/>
                  <a:pt x="9913" y="9641"/>
                  <a:pt x="9913" y="9641"/>
                </a:cubicBezTo>
                <a:cubicBezTo>
                  <a:pt x="9301" y="9275"/>
                  <a:pt x="8811" y="8603"/>
                  <a:pt x="8811" y="7871"/>
                </a:cubicBezTo>
                <a:cubicBezTo>
                  <a:pt x="8811" y="7200"/>
                  <a:pt x="9117" y="6651"/>
                  <a:pt x="9607" y="6346"/>
                </a:cubicBezTo>
                <a:cubicBezTo>
                  <a:pt x="9362" y="7322"/>
                  <a:pt x="9362" y="7322"/>
                  <a:pt x="9362" y="7322"/>
                </a:cubicBezTo>
                <a:cubicBezTo>
                  <a:pt x="9301" y="7444"/>
                  <a:pt x="9301" y="7566"/>
                  <a:pt x="9362" y="7688"/>
                </a:cubicBezTo>
                <a:cubicBezTo>
                  <a:pt x="9546" y="7932"/>
                  <a:pt x="9790" y="8054"/>
                  <a:pt x="10035" y="7871"/>
                </a:cubicBezTo>
                <a:cubicBezTo>
                  <a:pt x="10158" y="7810"/>
                  <a:pt x="10280" y="7688"/>
                  <a:pt x="10280" y="7566"/>
                </a:cubicBezTo>
                <a:cubicBezTo>
                  <a:pt x="10831" y="5614"/>
                  <a:pt x="10831" y="5614"/>
                  <a:pt x="10831" y="5614"/>
                </a:cubicBezTo>
                <a:cubicBezTo>
                  <a:pt x="10831" y="5492"/>
                  <a:pt x="10831" y="5308"/>
                  <a:pt x="10769" y="5186"/>
                </a:cubicBezTo>
                <a:moveTo>
                  <a:pt x="19642" y="0"/>
                </a:moveTo>
                <a:cubicBezTo>
                  <a:pt x="1958" y="0"/>
                  <a:pt x="1958" y="0"/>
                  <a:pt x="1958" y="0"/>
                </a:cubicBezTo>
                <a:cubicBezTo>
                  <a:pt x="857" y="0"/>
                  <a:pt x="0" y="915"/>
                  <a:pt x="0" y="2014"/>
                </a:cubicBezTo>
                <a:cubicBezTo>
                  <a:pt x="0" y="16658"/>
                  <a:pt x="0" y="16658"/>
                  <a:pt x="0" y="16658"/>
                </a:cubicBezTo>
                <a:cubicBezTo>
                  <a:pt x="0" y="17756"/>
                  <a:pt x="857" y="18610"/>
                  <a:pt x="1958" y="18610"/>
                </a:cubicBezTo>
                <a:cubicBezTo>
                  <a:pt x="8811" y="18610"/>
                  <a:pt x="8811" y="18610"/>
                  <a:pt x="8811" y="18610"/>
                </a:cubicBezTo>
                <a:cubicBezTo>
                  <a:pt x="8811" y="20624"/>
                  <a:pt x="8811" y="20624"/>
                  <a:pt x="8811" y="20624"/>
                </a:cubicBezTo>
                <a:cubicBezTo>
                  <a:pt x="7343" y="20624"/>
                  <a:pt x="7343" y="20624"/>
                  <a:pt x="7343" y="20624"/>
                </a:cubicBezTo>
                <a:cubicBezTo>
                  <a:pt x="7098" y="20624"/>
                  <a:pt x="6853" y="20807"/>
                  <a:pt x="6853" y="21112"/>
                </a:cubicBezTo>
                <a:cubicBezTo>
                  <a:pt x="6853" y="21356"/>
                  <a:pt x="7098" y="21600"/>
                  <a:pt x="7343" y="21600"/>
                </a:cubicBezTo>
                <a:cubicBezTo>
                  <a:pt x="14257" y="21600"/>
                  <a:pt x="14257" y="21600"/>
                  <a:pt x="14257" y="21600"/>
                </a:cubicBezTo>
                <a:cubicBezTo>
                  <a:pt x="14502" y="21600"/>
                  <a:pt x="14747" y="21356"/>
                  <a:pt x="14747" y="21112"/>
                </a:cubicBezTo>
                <a:cubicBezTo>
                  <a:pt x="14747" y="20807"/>
                  <a:pt x="14502" y="20624"/>
                  <a:pt x="14257" y="20624"/>
                </a:cubicBezTo>
                <a:cubicBezTo>
                  <a:pt x="12789" y="20624"/>
                  <a:pt x="12789" y="20624"/>
                  <a:pt x="12789" y="20624"/>
                </a:cubicBezTo>
                <a:cubicBezTo>
                  <a:pt x="12789" y="18610"/>
                  <a:pt x="12789" y="18610"/>
                  <a:pt x="12789" y="18610"/>
                </a:cubicBezTo>
                <a:cubicBezTo>
                  <a:pt x="19642" y="18610"/>
                  <a:pt x="19642" y="18610"/>
                  <a:pt x="19642" y="18610"/>
                </a:cubicBezTo>
                <a:cubicBezTo>
                  <a:pt x="20743" y="18610"/>
                  <a:pt x="21600" y="17756"/>
                  <a:pt x="21600" y="16658"/>
                </a:cubicBezTo>
                <a:cubicBezTo>
                  <a:pt x="21600" y="2014"/>
                  <a:pt x="21600" y="2014"/>
                  <a:pt x="21600" y="2014"/>
                </a:cubicBezTo>
                <a:cubicBezTo>
                  <a:pt x="21600" y="915"/>
                  <a:pt x="20743" y="0"/>
                  <a:pt x="19642" y="0"/>
                </a:cubicBezTo>
                <a:moveTo>
                  <a:pt x="11810" y="20624"/>
                </a:moveTo>
                <a:cubicBezTo>
                  <a:pt x="9790" y="20624"/>
                  <a:pt x="9790" y="20624"/>
                  <a:pt x="9790" y="20624"/>
                </a:cubicBezTo>
                <a:cubicBezTo>
                  <a:pt x="9790" y="18610"/>
                  <a:pt x="9790" y="18610"/>
                  <a:pt x="9790" y="18610"/>
                </a:cubicBezTo>
                <a:cubicBezTo>
                  <a:pt x="11810" y="18610"/>
                  <a:pt x="11810" y="18610"/>
                  <a:pt x="11810" y="18610"/>
                </a:cubicBezTo>
                <a:lnTo>
                  <a:pt x="11810" y="20624"/>
                </a:lnTo>
                <a:close/>
                <a:moveTo>
                  <a:pt x="20621" y="16658"/>
                </a:moveTo>
                <a:cubicBezTo>
                  <a:pt x="20621" y="17207"/>
                  <a:pt x="20193" y="17634"/>
                  <a:pt x="19642" y="17634"/>
                </a:cubicBezTo>
                <a:cubicBezTo>
                  <a:pt x="1958" y="17634"/>
                  <a:pt x="1958" y="17634"/>
                  <a:pt x="1958" y="17634"/>
                </a:cubicBezTo>
                <a:cubicBezTo>
                  <a:pt x="1407" y="17634"/>
                  <a:pt x="979" y="17207"/>
                  <a:pt x="979" y="16658"/>
                </a:cubicBezTo>
                <a:cubicBezTo>
                  <a:pt x="979" y="15681"/>
                  <a:pt x="979" y="15681"/>
                  <a:pt x="979" y="15681"/>
                </a:cubicBezTo>
                <a:cubicBezTo>
                  <a:pt x="20621" y="15681"/>
                  <a:pt x="20621" y="15681"/>
                  <a:pt x="20621" y="15681"/>
                </a:cubicBezTo>
                <a:lnTo>
                  <a:pt x="20621" y="16658"/>
                </a:lnTo>
                <a:close/>
                <a:moveTo>
                  <a:pt x="20621" y="14705"/>
                </a:moveTo>
                <a:cubicBezTo>
                  <a:pt x="979" y="14705"/>
                  <a:pt x="979" y="14705"/>
                  <a:pt x="979" y="14705"/>
                </a:cubicBezTo>
                <a:cubicBezTo>
                  <a:pt x="979" y="2014"/>
                  <a:pt x="979" y="2014"/>
                  <a:pt x="979" y="2014"/>
                </a:cubicBezTo>
                <a:cubicBezTo>
                  <a:pt x="979" y="1464"/>
                  <a:pt x="1407" y="976"/>
                  <a:pt x="1958" y="976"/>
                </a:cubicBezTo>
                <a:cubicBezTo>
                  <a:pt x="19642" y="976"/>
                  <a:pt x="19642" y="976"/>
                  <a:pt x="19642" y="976"/>
                </a:cubicBezTo>
                <a:cubicBezTo>
                  <a:pt x="20193" y="976"/>
                  <a:pt x="20621" y="1464"/>
                  <a:pt x="20621" y="2014"/>
                </a:cubicBezTo>
                <a:lnTo>
                  <a:pt x="20621" y="14705"/>
                </a:lnTo>
                <a:close/>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
        <p:nvSpPr>
          <p:cNvPr id="553" name="Freeform 17"/>
          <p:cNvSpPr/>
          <p:nvPr/>
        </p:nvSpPr>
        <p:spPr>
          <a:xfrm>
            <a:off x="20003292" y="4504588"/>
            <a:ext cx="1297894" cy="1302647"/>
          </a:xfrm>
          <a:custGeom>
            <a:avLst/>
            <a:gdLst/>
            <a:ahLst/>
            <a:cxnLst>
              <a:cxn ang="0">
                <a:pos x="wd2" y="hd2"/>
              </a:cxn>
              <a:cxn ang="5400000">
                <a:pos x="wd2" y="hd2"/>
              </a:cxn>
              <a:cxn ang="10800000">
                <a:pos x="wd2" y="hd2"/>
              </a:cxn>
              <a:cxn ang="16200000">
                <a:pos x="wd2" y="hd2"/>
              </a:cxn>
            </a:cxnLst>
            <a:rect l="0" t="0" r="r" b="b"/>
            <a:pathLst>
              <a:path w="21600" h="21600" extrusionOk="0">
                <a:moveTo>
                  <a:pt x="17684" y="0"/>
                </a:moveTo>
                <a:cubicBezTo>
                  <a:pt x="16582" y="0"/>
                  <a:pt x="15603" y="488"/>
                  <a:pt x="14869" y="1159"/>
                </a:cubicBezTo>
                <a:cubicBezTo>
                  <a:pt x="1652" y="14400"/>
                  <a:pt x="1652" y="14400"/>
                  <a:pt x="1652" y="14400"/>
                </a:cubicBezTo>
                <a:cubicBezTo>
                  <a:pt x="0" y="21600"/>
                  <a:pt x="0" y="21600"/>
                  <a:pt x="0" y="21600"/>
                </a:cubicBezTo>
                <a:cubicBezTo>
                  <a:pt x="7220" y="19953"/>
                  <a:pt x="7220" y="19953"/>
                  <a:pt x="7220" y="19953"/>
                </a:cubicBezTo>
                <a:cubicBezTo>
                  <a:pt x="20437" y="6712"/>
                  <a:pt x="20437" y="6712"/>
                  <a:pt x="20437" y="6712"/>
                </a:cubicBezTo>
                <a:cubicBezTo>
                  <a:pt x="21172" y="5980"/>
                  <a:pt x="21600" y="5003"/>
                  <a:pt x="21600" y="3966"/>
                </a:cubicBezTo>
                <a:cubicBezTo>
                  <a:pt x="21600" y="1769"/>
                  <a:pt x="19825" y="0"/>
                  <a:pt x="17684" y="0"/>
                </a:cubicBezTo>
                <a:moveTo>
                  <a:pt x="6364" y="19037"/>
                </a:moveTo>
                <a:cubicBezTo>
                  <a:pt x="2937" y="19831"/>
                  <a:pt x="2937" y="19831"/>
                  <a:pt x="2937" y="19831"/>
                </a:cubicBezTo>
                <a:cubicBezTo>
                  <a:pt x="2937" y="18610"/>
                  <a:pt x="2937" y="18610"/>
                  <a:pt x="2937" y="18610"/>
                </a:cubicBezTo>
                <a:cubicBezTo>
                  <a:pt x="1775" y="18610"/>
                  <a:pt x="1775" y="18610"/>
                  <a:pt x="1775" y="18610"/>
                </a:cubicBezTo>
                <a:cubicBezTo>
                  <a:pt x="2570" y="15193"/>
                  <a:pt x="2570" y="15193"/>
                  <a:pt x="2570" y="15193"/>
                </a:cubicBezTo>
                <a:cubicBezTo>
                  <a:pt x="6364" y="15193"/>
                  <a:pt x="6364" y="15193"/>
                  <a:pt x="6364" y="15193"/>
                </a:cubicBezTo>
                <a:lnTo>
                  <a:pt x="6364" y="19037"/>
                </a:lnTo>
                <a:close/>
                <a:moveTo>
                  <a:pt x="7343" y="18366"/>
                </a:moveTo>
                <a:cubicBezTo>
                  <a:pt x="7343" y="14705"/>
                  <a:pt x="7343" y="14705"/>
                  <a:pt x="7343" y="14705"/>
                </a:cubicBezTo>
                <a:cubicBezTo>
                  <a:pt x="7343" y="14461"/>
                  <a:pt x="7159" y="14217"/>
                  <a:pt x="6853" y="14217"/>
                </a:cubicBezTo>
                <a:cubicBezTo>
                  <a:pt x="3182" y="14217"/>
                  <a:pt x="3182" y="14217"/>
                  <a:pt x="3182" y="14217"/>
                </a:cubicBezTo>
                <a:cubicBezTo>
                  <a:pt x="13768" y="3661"/>
                  <a:pt x="13768" y="3661"/>
                  <a:pt x="13768" y="3661"/>
                </a:cubicBezTo>
                <a:cubicBezTo>
                  <a:pt x="17929" y="7810"/>
                  <a:pt x="17929" y="7810"/>
                  <a:pt x="17929" y="7810"/>
                </a:cubicBezTo>
                <a:lnTo>
                  <a:pt x="7343" y="18366"/>
                </a:lnTo>
                <a:close/>
                <a:moveTo>
                  <a:pt x="19764" y="6041"/>
                </a:moveTo>
                <a:cubicBezTo>
                  <a:pt x="18663" y="7139"/>
                  <a:pt x="18663" y="7139"/>
                  <a:pt x="18663" y="7139"/>
                </a:cubicBezTo>
                <a:cubicBezTo>
                  <a:pt x="14441" y="2990"/>
                  <a:pt x="14441" y="2990"/>
                  <a:pt x="14441" y="2990"/>
                </a:cubicBezTo>
                <a:cubicBezTo>
                  <a:pt x="15603" y="1892"/>
                  <a:pt x="15603" y="1892"/>
                  <a:pt x="15603" y="1892"/>
                </a:cubicBezTo>
                <a:cubicBezTo>
                  <a:pt x="15603" y="1892"/>
                  <a:pt x="16399" y="976"/>
                  <a:pt x="17684" y="976"/>
                </a:cubicBezTo>
                <a:cubicBezTo>
                  <a:pt x="19275" y="976"/>
                  <a:pt x="20621" y="2319"/>
                  <a:pt x="20621" y="3966"/>
                </a:cubicBezTo>
                <a:cubicBezTo>
                  <a:pt x="20621" y="4759"/>
                  <a:pt x="20315" y="5492"/>
                  <a:pt x="19764" y="6041"/>
                </a:cubicBezTo>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
        <p:nvSpPr>
          <p:cNvPr id="554" name="TextBox 4"/>
          <p:cNvSpPr txBox="1"/>
          <p:nvPr/>
        </p:nvSpPr>
        <p:spPr>
          <a:xfrm>
            <a:off x="1536700" y="9431902"/>
            <a:ext cx="4229263" cy="29052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1828800">
              <a:lnSpc>
                <a:spcPct val="130000"/>
              </a:lnSpc>
              <a:spcBef>
                <a:spcPts val="1600"/>
              </a:spcBef>
              <a:defRPr sz="2100">
                <a:solidFill>
                  <a:schemeClr val="accent4">
                    <a:hueOff val="11021613"/>
                    <a:satOff val="-81801"/>
                    <a:lumOff val="12078"/>
                  </a:schemeClr>
                </a:solidFill>
                <a:latin typeface="Open Sans"/>
                <a:ea typeface="Open Sans"/>
                <a:cs typeface="Open Sans"/>
                <a:sym typeface="Open Sans"/>
              </a:defRPr>
            </a:lvl1pPr>
          </a:lstStyle>
          <a:p>
            <a:r>
              <a:rPr lang="en-US" dirty="0"/>
              <a:t>Ensure you have tailored policies and procedures related to the firm’s business activities.  Test them at least annually to ensure they are reasonably designed to detect, prevent and remediate issues.</a:t>
            </a:r>
            <a:endParaRPr dirty="0"/>
          </a:p>
        </p:txBody>
      </p:sp>
      <p:sp>
        <p:nvSpPr>
          <p:cNvPr id="555" name="TextBox 5"/>
          <p:cNvSpPr txBox="1"/>
          <p:nvPr/>
        </p:nvSpPr>
        <p:spPr>
          <a:xfrm>
            <a:off x="1583267" y="7632674"/>
            <a:ext cx="4229263" cy="1384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1828800">
              <a:defRPr sz="3000" cap="all" spc="59">
                <a:solidFill>
                  <a:schemeClr val="accent1">
                    <a:hueOff val="-1735709"/>
                    <a:satOff val="-93836"/>
                    <a:lumOff val="-7861"/>
                  </a:schemeClr>
                </a:solidFill>
                <a:latin typeface="+mj-lt"/>
                <a:ea typeface="+mj-ea"/>
                <a:cs typeface="+mj-cs"/>
                <a:sym typeface="Baskerville"/>
              </a:defRPr>
            </a:lvl1pPr>
          </a:lstStyle>
          <a:p>
            <a:r>
              <a:rPr lang="en-US" dirty="0"/>
              <a:t>Implement robust compliance programs</a:t>
            </a:r>
            <a:endParaRPr dirty="0"/>
          </a:p>
        </p:txBody>
      </p:sp>
      <p:sp>
        <p:nvSpPr>
          <p:cNvPr id="556" name="Straight Connector 24"/>
          <p:cNvSpPr/>
          <p:nvPr/>
        </p:nvSpPr>
        <p:spPr>
          <a:xfrm>
            <a:off x="1583266" y="6799501"/>
            <a:ext cx="4229262" cy="1"/>
          </a:xfrm>
          <a:prstGeom prst="line">
            <a:avLst/>
          </a:prstGeom>
          <a:ln w="25400">
            <a:solidFill>
              <a:schemeClr val="accent2">
                <a:hueOff val="357321"/>
                <a:lumOff val="-20104"/>
              </a:schemeClr>
            </a:solidFill>
            <a:miter/>
          </a:ln>
        </p:spPr>
        <p:txBody>
          <a:bodyPr lIns="121919" tIns="121919" rIns="121919" bIns="121919"/>
          <a:lstStyle/>
          <a:p>
            <a:pPr algn="l" defTabSz="1828800">
              <a:defRPr sz="3400">
                <a:latin typeface="Calibri"/>
                <a:ea typeface="Calibri"/>
                <a:cs typeface="Calibri"/>
                <a:sym typeface="Calibri"/>
              </a:defRPr>
            </a:pPr>
            <a:endParaRPr/>
          </a:p>
        </p:txBody>
      </p:sp>
      <p:sp>
        <p:nvSpPr>
          <p:cNvPr id="557" name="TextBox 27"/>
          <p:cNvSpPr txBox="1"/>
          <p:nvPr/>
        </p:nvSpPr>
        <p:spPr>
          <a:xfrm>
            <a:off x="7197180" y="9431901"/>
            <a:ext cx="4229263" cy="29052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1828800">
              <a:lnSpc>
                <a:spcPct val="130000"/>
              </a:lnSpc>
              <a:spcBef>
                <a:spcPts val="1600"/>
              </a:spcBef>
              <a:defRPr sz="2100">
                <a:solidFill>
                  <a:schemeClr val="accent4">
                    <a:hueOff val="11021613"/>
                    <a:satOff val="-81801"/>
                    <a:lumOff val="12078"/>
                  </a:schemeClr>
                </a:solidFill>
                <a:latin typeface="Open Sans"/>
                <a:ea typeface="Open Sans"/>
                <a:cs typeface="Open Sans"/>
                <a:sym typeface="Open Sans"/>
              </a:defRPr>
            </a:lvl1pPr>
          </a:lstStyle>
          <a:p>
            <a:r>
              <a:rPr lang="en-US" dirty="0"/>
              <a:t>Provide training regarding the  firm’s policies, requirements and expectations of the firm’s access person.  Be creative in training programs to foster adoption of policies and procedures along with participation in training.</a:t>
            </a:r>
            <a:endParaRPr dirty="0"/>
          </a:p>
        </p:txBody>
      </p:sp>
      <p:sp>
        <p:nvSpPr>
          <p:cNvPr id="558" name="TextBox 28"/>
          <p:cNvSpPr txBox="1"/>
          <p:nvPr/>
        </p:nvSpPr>
        <p:spPr>
          <a:xfrm>
            <a:off x="7243747" y="7632674"/>
            <a:ext cx="4211198"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1828800">
              <a:defRPr sz="3000" cap="all" spc="59">
                <a:solidFill>
                  <a:schemeClr val="accent1">
                    <a:hueOff val="-1735709"/>
                    <a:satOff val="-93836"/>
                    <a:lumOff val="-7861"/>
                  </a:schemeClr>
                </a:solidFill>
                <a:latin typeface="+mj-lt"/>
                <a:ea typeface="+mj-ea"/>
                <a:cs typeface="+mj-cs"/>
                <a:sym typeface="Baskerville"/>
              </a:defRPr>
            </a:lvl1pPr>
          </a:lstStyle>
          <a:p>
            <a:r>
              <a:rPr lang="en-US" dirty="0"/>
              <a:t>Ongoing training and education</a:t>
            </a:r>
            <a:endParaRPr dirty="0"/>
          </a:p>
        </p:txBody>
      </p:sp>
      <p:sp>
        <p:nvSpPr>
          <p:cNvPr id="559" name="Straight Connector 29"/>
          <p:cNvSpPr/>
          <p:nvPr/>
        </p:nvSpPr>
        <p:spPr>
          <a:xfrm>
            <a:off x="7234714" y="6799501"/>
            <a:ext cx="4229262" cy="1"/>
          </a:xfrm>
          <a:prstGeom prst="line">
            <a:avLst/>
          </a:prstGeom>
          <a:ln w="25400">
            <a:solidFill>
              <a:schemeClr val="accent2">
                <a:hueOff val="357321"/>
                <a:lumOff val="-20104"/>
              </a:schemeClr>
            </a:solidFill>
            <a:miter/>
          </a:ln>
        </p:spPr>
        <p:txBody>
          <a:bodyPr lIns="121919" tIns="121919" rIns="121919" bIns="121919"/>
          <a:lstStyle/>
          <a:p>
            <a:pPr algn="l" defTabSz="1828800">
              <a:defRPr sz="3400">
                <a:latin typeface="Calibri"/>
                <a:ea typeface="Calibri"/>
                <a:cs typeface="Calibri"/>
                <a:sym typeface="Calibri"/>
              </a:defRPr>
            </a:pPr>
            <a:endParaRPr/>
          </a:p>
        </p:txBody>
      </p:sp>
      <p:sp>
        <p:nvSpPr>
          <p:cNvPr id="560" name="TextBox 31"/>
          <p:cNvSpPr txBox="1"/>
          <p:nvPr/>
        </p:nvSpPr>
        <p:spPr>
          <a:xfrm>
            <a:off x="12857660" y="9431900"/>
            <a:ext cx="4211199" cy="20650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1828800">
              <a:lnSpc>
                <a:spcPct val="130000"/>
              </a:lnSpc>
              <a:spcBef>
                <a:spcPts val="1600"/>
              </a:spcBef>
              <a:defRPr sz="2100">
                <a:solidFill>
                  <a:schemeClr val="accent4">
                    <a:hueOff val="11021613"/>
                    <a:satOff val="-81801"/>
                    <a:lumOff val="12078"/>
                  </a:schemeClr>
                </a:solidFill>
                <a:latin typeface="Open Sans"/>
                <a:ea typeface="Open Sans"/>
                <a:cs typeface="Open Sans"/>
                <a:sym typeface="Open Sans"/>
              </a:defRPr>
            </a:lvl1pPr>
          </a:lstStyle>
          <a:p>
            <a:r>
              <a:rPr lang="en-US" dirty="0"/>
              <a:t>Routinely conduct audits, testing and even requesting a consultant do a mock SEC exam to ensure you are prepared to respond to an SEC exam.</a:t>
            </a:r>
            <a:endParaRPr dirty="0"/>
          </a:p>
        </p:txBody>
      </p:sp>
      <p:sp>
        <p:nvSpPr>
          <p:cNvPr id="561" name="TextBox 32"/>
          <p:cNvSpPr txBox="1"/>
          <p:nvPr/>
        </p:nvSpPr>
        <p:spPr>
          <a:xfrm>
            <a:off x="12886163" y="7632674"/>
            <a:ext cx="4229263" cy="1384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1828800">
              <a:defRPr sz="3000" cap="all" spc="59">
                <a:solidFill>
                  <a:schemeClr val="accent1">
                    <a:hueOff val="-1735709"/>
                    <a:satOff val="-93836"/>
                    <a:lumOff val="-7861"/>
                  </a:schemeClr>
                </a:solidFill>
                <a:latin typeface="+mj-lt"/>
                <a:ea typeface="+mj-ea"/>
                <a:cs typeface="+mj-cs"/>
                <a:sym typeface="Baskerville"/>
              </a:defRPr>
            </a:lvl1pPr>
          </a:lstStyle>
          <a:p>
            <a:r>
              <a:rPr lang="en-US" dirty="0"/>
              <a:t>Conduct regular audits &amp; mock examinations</a:t>
            </a:r>
            <a:endParaRPr dirty="0"/>
          </a:p>
        </p:txBody>
      </p:sp>
      <p:sp>
        <p:nvSpPr>
          <p:cNvPr id="562" name="Straight Connector 33"/>
          <p:cNvSpPr/>
          <p:nvPr/>
        </p:nvSpPr>
        <p:spPr>
          <a:xfrm>
            <a:off x="12886162" y="6799501"/>
            <a:ext cx="4229262" cy="1"/>
          </a:xfrm>
          <a:prstGeom prst="line">
            <a:avLst/>
          </a:prstGeom>
          <a:ln w="25400">
            <a:solidFill>
              <a:schemeClr val="accent2">
                <a:hueOff val="357321"/>
                <a:lumOff val="-20104"/>
              </a:schemeClr>
            </a:solidFill>
            <a:miter/>
          </a:ln>
        </p:spPr>
        <p:txBody>
          <a:bodyPr lIns="121919" tIns="121919" rIns="121919" bIns="121919"/>
          <a:lstStyle/>
          <a:p>
            <a:pPr algn="l" defTabSz="1828800">
              <a:defRPr sz="3400">
                <a:latin typeface="Calibri"/>
                <a:ea typeface="Calibri"/>
                <a:cs typeface="Calibri"/>
                <a:sym typeface="Calibri"/>
              </a:defRPr>
            </a:pPr>
            <a:endParaRPr/>
          </a:p>
        </p:txBody>
      </p:sp>
      <p:sp>
        <p:nvSpPr>
          <p:cNvPr id="563" name="TextBox 35"/>
          <p:cNvSpPr txBox="1"/>
          <p:nvPr/>
        </p:nvSpPr>
        <p:spPr>
          <a:xfrm>
            <a:off x="18458317" y="9431899"/>
            <a:ext cx="4211197" cy="29052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1828800">
              <a:lnSpc>
                <a:spcPct val="130000"/>
              </a:lnSpc>
              <a:spcBef>
                <a:spcPts val="1600"/>
              </a:spcBef>
              <a:defRPr sz="2100">
                <a:solidFill>
                  <a:schemeClr val="accent4">
                    <a:hueOff val="11021613"/>
                    <a:satOff val="-81801"/>
                    <a:lumOff val="12078"/>
                  </a:schemeClr>
                </a:solidFill>
                <a:latin typeface="Open Sans"/>
                <a:ea typeface="Open Sans"/>
                <a:cs typeface="Open Sans"/>
                <a:sym typeface="Open Sans"/>
              </a:defRPr>
            </a:lvl1pPr>
          </a:lstStyle>
          <a:p>
            <a:r>
              <a:rPr lang="en-US" dirty="0"/>
              <a:t>Bad Actors continue to utilize new technology as well as old schemes to steal client information.  Be vigilant and remember the biggest risk lies with the personnel at your firm.  Train and train often.</a:t>
            </a:r>
            <a:endParaRPr dirty="0"/>
          </a:p>
        </p:txBody>
      </p:sp>
      <p:sp>
        <p:nvSpPr>
          <p:cNvPr id="564" name="TextBox 36"/>
          <p:cNvSpPr txBox="1"/>
          <p:nvPr/>
        </p:nvSpPr>
        <p:spPr>
          <a:xfrm>
            <a:off x="18537611" y="7632674"/>
            <a:ext cx="4229262" cy="1384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1828800">
              <a:defRPr sz="3000" cap="all" spc="59">
                <a:solidFill>
                  <a:schemeClr val="accent1">
                    <a:hueOff val="-1735709"/>
                    <a:satOff val="-93836"/>
                    <a:lumOff val="-7861"/>
                  </a:schemeClr>
                </a:solidFill>
                <a:latin typeface="+mj-lt"/>
                <a:ea typeface="+mj-ea"/>
                <a:cs typeface="+mj-cs"/>
                <a:sym typeface="Baskerville"/>
              </a:defRPr>
            </a:lvl1pPr>
          </a:lstStyle>
          <a:p>
            <a:r>
              <a:rPr lang="en-US" dirty="0"/>
              <a:t>Strengthen cybersecurity measures</a:t>
            </a:r>
            <a:endParaRPr dirty="0"/>
          </a:p>
        </p:txBody>
      </p:sp>
      <p:sp>
        <p:nvSpPr>
          <p:cNvPr id="565" name="Straight Connector 37"/>
          <p:cNvSpPr/>
          <p:nvPr/>
        </p:nvSpPr>
        <p:spPr>
          <a:xfrm>
            <a:off x="18537608" y="6799501"/>
            <a:ext cx="4229262" cy="1"/>
          </a:xfrm>
          <a:prstGeom prst="line">
            <a:avLst/>
          </a:prstGeom>
          <a:ln w="25400">
            <a:solidFill>
              <a:schemeClr val="accent2">
                <a:hueOff val="357321"/>
                <a:lumOff val="-20104"/>
              </a:schemeClr>
            </a:solidFill>
            <a:miter/>
          </a:ln>
        </p:spPr>
        <p:txBody>
          <a:bodyPr lIns="121919" tIns="121919" rIns="121919" bIns="121919"/>
          <a:lstStyle/>
          <a:p>
            <a:pPr algn="l" defTabSz="1828800">
              <a:defRPr sz="3400">
                <a:latin typeface="Calibri"/>
                <a:ea typeface="Calibri"/>
                <a:cs typeface="Calibri"/>
                <a:sym typeface="Calibri"/>
              </a:defRPr>
            </a:pPr>
            <a:endParaRPr/>
          </a:p>
        </p:txBody>
      </p:sp>
    </p:spTree>
  </p:cSld>
  <p:clrMapOvr>
    <a:masterClrMapping/>
  </p:clrMapOvr>
  <mc:AlternateContent xmlns:mc="http://schemas.openxmlformats.org/markup-compatibility/2006" xmlns:p14="http://schemas.microsoft.com/office/powerpoint/2010/main">
    <mc:Choice Requires="p14">
      <p:transition advClick="0" advTm="0">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550"/>
                                        </p:tgtEl>
                                        <p:attrNameLst>
                                          <p:attrName>style.visibility</p:attrName>
                                        </p:attrNameLst>
                                      </p:cBhvr>
                                      <p:to>
                                        <p:strVal val="visible"/>
                                      </p:to>
                                    </p:set>
                                    <p:anim calcmode="lin" valueType="num">
                                      <p:cBhvr>
                                        <p:cTn id="7" dur="399" fill="hold"/>
                                        <p:tgtEl>
                                          <p:spTgt spid="550"/>
                                        </p:tgtEl>
                                        <p:attrNameLst>
                                          <p:attrName>ppt_w</p:attrName>
                                        </p:attrNameLst>
                                      </p:cBhvr>
                                      <p:tavLst>
                                        <p:tav tm="0">
                                          <p:val>
                                            <p:fltVal val="0"/>
                                          </p:val>
                                        </p:tav>
                                        <p:tav tm="100000">
                                          <p:val>
                                            <p:strVal val="#ppt_w"/>
                                          </p:val>
                                        </p:tav>
                                      </p:tavLst>
                                    </p:anim>
                                    <p:anim calcmode="lin" valueType="num">
                                      <p:cBhvr>
                                        <p:cTn id="8" dur="399" fill="hold"/>
                                        <p:tgtEl>
                                          <p:spTgt spid="550"/>
                                        </p:tgtEl>
                                        <p:attrNameLst>
                                          <p:attrName>ppt_h</p:attrName>
                                        </p:attrNameLst>
                                      </p:cBhvr>
                                      <p:tavLst>
                                        <p:tav tm="0">
                                          <p:val>
                                            <p:fltVal val="0"/>
                                          </p:val>
                                        </p:tav>
                                        <p:tav tm="100000">
                                          <p:val>
                                            <p:strVal val="#ppt_h"/>
                                          </p:val>
                                        </p:tav>
                                      </p:tavLst>
                                    </p:anim>
                                  </p:childTnLst>
                                </p:cTn>
                              </p:par>
                            </p:childTnLst>
                          </p:cTn>
                        </p:par>
                        <p:par>
                          <p:cTn id="9" fill="hold">
                            <p:stCondLst>
                              <p:cond delay="399"/>
                            </p:stCondLst>
                            <p:childTnLst>
                              <p:par>
                                <p:cTn id="10" presetID="23" presetClass="entr" presetSubtype="16" fill="hold" grpId="0" nodeType="afterEffect">
                                  <p:stCondLst>
                                    <p:cond delay="0"/>
                                  </p:stCondLst>
                                  <p:iterate>
                                    <p:tmAbs val="0"/>
                                  </p:iterate>
                                  <p:childTnLst>
                                    <p:set>
                                      <p:cBhvr>
                                        <p:cTn id="11" fill="hold"/>
                                        <p:tgtEl>
                                          <p:spTgt spid="551"/>
                                        </p:tgtEl>
                                        <p:attrNameLst>
                                          <p:attrName>style.visibility</p:attrName>
                                        </p:attrNameLst>
                                      </p:cBhvr>
                                      <p:to>
                                        <p:strVal val="visible"/>
                                      </p:to>
                                    </p:set>
                                    <p:anim calcmode="lin" valueType="num">
                                      <p:cBhvr>
                                        <p:cTn id="12" dur="399" fill="hold"/>
                                        <p:tgtEl>
                                          <p:spTgt spid="551"/>
                                        </p:tgtEl>
                                        <p:attrNameLst>
                                          <p:attrName>ppt_w</p:attrName>
                                        </p:attrNameLst>
                                      </p:cBhvr>
                                      <p:tavLst>
                                        <p:tav tm="0">
                                          <p:val>
                                            <p:fltVal val="0"/>
                                          </p:val>
                                        </p:tav>
                                        <p:tav tm="100000">
                                          <p:val>
                                            <p:strVal val="#ppt_w"/>
                                          </p:val>
                                        </p:tav>
                                      </p:tavLst>
                                    </p:anim>
                                    <p:anim calcmode="lin" valueType="num">
                                      <p:cBhvr>
                                        <p:cTn id="13" dur="399" fill="hold"/>
                                        <p:tgtEl>
                                          <p:spTgt spid="551"/>
                                        </p:tgtEl>
                                        <p:attrNameLst>
                                          <p:attrName>ppt_h</p:attrName>
                                        </p:attrNameLst>
                                      </p:cBhvr>
                                      <p:tavLst>
                                        <p:tav tm="0">
                                          <p:val>
                                            <p:fltVal val="0"/>
                                          </p:val>
                                        </p:tav>
                                        <p:tav tm="100000">
                                          <p:val>
                                            <p:strVal val="#ppt_h"/>
                                          </p:val>
                                        </p:tav>
                                      </p:tavLst>
                                    </p:anim>
                                  </p:childTnLst>
                                </p:cTn>
                              </p:par>
                            </p:childTnLst>
                          </p:cTn>
                        </p:par>
                        <p:par>
                          <p:cTn id="14" fill="hold">
                            <p:stCondLst>
                              <p:cond delay="798"/>
                            </p:stCondLst>
                            <p:childTnLst>
                              <p:par>
                                <p:cTn id="15" presetID="23" presetClass="entr" presetSubtype="16" fill="hold" grpId="0" nodeType="afterEffect">
                                  <p:stCondLst>
                                    <p:cond delay="0"/>
                                  </p:stCondLst>
                                  <p:iterate>
                                    <p:tmAbs val="0"/>
                                  </p:iterate>
                                  <p:childTnLst>
                                    <p:set>
                                      <p:cBhvr>
                                        <p:cTn id="16" fill="hold"/>
                                        <p:tgtEl>
                                          <p:spTgt spid="552"/>
                                        </p:tgtEl>
                                        <p:attrNameLst>
                                          <p:attrName>style.visibility</p:attrName>
                                        </p:attrNameLst>
                                      </p:cBhvr>
                                      <p:to>
                                        <p:strVal val="visible"/>
                                      </p:to>
                                    </p:set>
                                    <p:anim calcmode="lin" valueType="num">
                                      <p:cBhvr>
                                        <p:cTn id="17" dur="399" fill="hold"/>
                                        <p:tgtEl>
                                          <p:spTgt spid="552"/>
                                        </p:tgtEl>
                                        <p:attrNameLst>
                                          <p:attrName>ppt_w</p:attrName>
                                        </p:attrNameLst>
                                      </p:cBhvr>
                                      <p:tavLst>
                                        <p:tav tm="0">
                                          <p:val>
                                            <p:fltVal val="0"/>
                                          </p:val>
                                        </p:tav>
                                        <p:tav tm="100000">
                                          <p:val>
                                            <p:strVal val="#ppt_w"/>
                                          </p:val>
                                        </p:tav>
                                      </p:tavLst>
                                    </p:anim>
                                    <p:anim calcmode="lin" valueType="num">
                                      <p:cBhvr>
                                        <p:cTn id="18" dur="399" fill="hold"/>
                                        <p:tgtEl>
                                          <p:spTgt spid="552"/>
                                        </p:tgtEl>
                                        <p:attrNameLst>
                                          <p:attrName>ppt_h</p:attrName>
                                        </p:attrNameLst>
                                      </p:cBhvr>
                                      <p:tavLst>
                                        <p:tav tm="0">
                                          <p:val>
                                            <p:fltVal val="0"/>
                                          </p:val>
                                        </p:tav>
                                        <p:tav tm="100000">
                                          <p:val>
                                            <p:strVal val="#ppt_h"/>
                                          </p:val>
                                        </p:tav>
                                      </p:tavLst>
                                    </p:anim>
                                  </p:childTnLst>
                                </p:cTn>
                              </p:par>
                            </p:childTnLst>
                          </p:cTn>
                        </p:par>
                        <p:par>
                          <p:cTn id="19" fill="hold">
                            <p:stCondLst>
                              <p:cond delay="1197"/>
                            </p:stCondLst>
                            <p:childTnLst>
                              <p:par>
                                <p:cTn id="20" presetID="23" presetClass="entr" presetSubtype="16" fill="hold" grpId="0" nodeType="afterEffect">
                                  <p:stCondLst>
                                    <p:cond delay="0"/>
                                  </p:stCondLst>
                                  <p:iterate>
                                    <p:tmAbs val="0"/>
                                  </p:iterate>
                                  <p:childTnLst>
                                    <p:set>
                                      <p:cBhvr>
                                        <p:cTn id="21" fill="hold"/>
                                        <p:tgtEl>
                                          <p:spTgt spid="553"/>
                                        </p:tgtEl>
                                        <p:attrNameLst>
                                          <p:attrName>style.visibility</p:attrName>
                                        </p:attrNameLst>
                                      </p:cBhvr>
                                      <p:to>
                                        <p:strVal val="visible"/>
                                      </p:to>
                                    </p:set>
                                    <p:anim calcmode="lin" valueType="num">
                                      <p:cBhvr>
                                        <p:cTn id="22" dur="399" fill="hold"/>
                                        <p:tgtEl>
                                          <p:spTgt spid="553"/>
                                        </p:tgtEl>
                                        <p:attrNameLst>
                                          <p:attrName>ppt_w</p:attrName>
                                        </p:attrNameLst>
                                      </p:cBhvr>
                                      <p:tavLst>
                                        <p:tav tm="0">
                                          <p:val>
                                            <p:fltVal val="0"/>
                                          </p:val>
                                        </p:tav>
                                        <p:tav tm="100000">
                                          <p:val>
                                            <p:strVal val="#ppt_w"/>
                                          </p:val>
                                        </p:tav>
                                      </p:tavLst>
                                    </p:anim>
                                    <p:anim calcmode="lin" valueType="num">
                                      <p:cBhvr>
                                        <p:cTn id="23" dur="399" fill="hold"/>
                                        <p:tgtEl>
                                          <p:spTgt spid="553"/>
                                        </p:tgtEl>
                                        <p:attrNameLst>
                                          <p:attrName>ppt_h</p:attrName>
                                        </p:attrNameLst>
                                      </p:cBhvr>
                                      <p:tavLst>
                                        <p:tav tm="0">
                                          <p:val>
                                            <p:fltVal val="0"/>
                                          </p:val>
                                        </p:tav>
                                        <p:tav tm="100000">
                                          <p:val>
                                            <p:strVal val="#ppt_h"/>
                                          </p:val>
                                        </p:tav>
                                      </p:tavLst>
                                    </p:anim>
                                  </p:childTnLst>
                                </p:cTn>
                              </p:par>
                            </p:childTnLst>
                          </p:cTn>
                        </p:par>
                        <p:par>
                          <p:cTn id="24" fill="hold">
                            <p:stCondLst>
                              <p:cond delay="1596"/>
                            </p:stCondLst>
                            <p:childTnLst>
                              <p:par>
                                <p:cTn id="25" presetID="22" presetClass="entr" presetSubtype="8" fill="hold" grpId="0" nodeType="afterEffect">
                                  <p:stCondLst>
                                    <p:cond delay="0"/>
                                  </p:stCondLst>
                                  <p:iterate>
                                    <p:tmAbs val="0"/>
                                  </p:iterate>
                                  <p:childTnLst>
                                    <p:set>
                                      <p:cBhvr>
                                        <p:cTn id="26" fill="hold"/>
                                        <p:tgtEl>
                                          <p:spTgt spid="556"/>
                                        </p:tgtEl>
                                        <p:attrNameLst>
                                          <p:attrName>style.visibility</p:attrName>
                                        </p:attrNameLst>
                                      </p:cBhvr>
                                      <p:to>
                                        <p:strVal val="visible"/>
                                      </p:to>
                                    </p:set>
                                    <p:animEffect transition="in" filter="wipe(left)">
                                      <p:cBhvr>
                                        <p:cTn id="27" dur="199"/>
                                        <p:tgtEl>
                                          <p:spTgt spid="556"/>
                                        </p:tgtEl>
                                      </p:cBhvr>
                                    </p:animEffect>
                                  </p:childTnLst>
                                </p:cTn>
                              </p:par>
                            </p:childTnLst>
                          </p:cTn>
                        </p:par>
                        <p:par>
                          <p:cTn id="28" fill="hold">
                            <p:stCondLst>
                              <p:cond delay="1795"/>
                            </p:stCondLst>
                            <p:childTnLst>
                              <p:par>
                                <p:cTn id="29" presetID="22" presetClass="entr" presetSubtype="8" fill="hold" grpId="0" nodeType="afterEffect">
                                  <p:stCondLst>
                                    <p:cond delay="0"/>
                                  </p:stCondLst>
                                  <p:iterate>
                                    <p:tmAbs val="0"/>
                                  </p:iterate>
                                  <p:childTnLst>
                                    <p:set>
                                      <p:cBhvr>
                                        <p:cTn id="30" fill="hold"/>
                                        <p:tgtEl>
                                          <p:spTgt spid="559"/>
                                        </p:tgtEl>
                                        <p:attrNameLst>
                                          <p:attrName>style.visibility</p:attrName>
                                        </p:attrNameLst>
                                      </p:cBhvr>
                                      <p:to>
                                        <p:strVal val="visible"/>
                                      </p:to>
                                    </p:set>
                                    <p:animEffect transition="in" filter="wipe(left)">
                                      <p:cBhvr>
                                        <p:cTn id="31" dur="199"/>
                                        <p:tgtEl>
                                          <p:spTgt spid="559"/>
                                        </p:tgtEl>
                                      </p:cBhvr>
                                    </p:animEffect>
                                  </p:childTnLst>
                                </p:cTn>
                              </p:par>
                            </p:childTnLst>
                          </p:cTn>
                        </p:par>
                        <p:par>
                          <p:cTn id="32" fill="hold">
                            <p:stCondLst>
                              <p:cond delay="1994"/>
                            </p:stCondLst>
                            <p:childTnLst>
                              <p:par>
                                <p:cTn id="33" presetID="22" presetClass="entr" presetSubtype="8" fill="hold" grpId="0" nodeType="afterEffect">
                                  <p:stCondLst>
                                    <p:cond delay="0"/>
                                  </p:stCondLst>
                                  <p:iterate>
                                    <p:tmAbs val="0"/>
                                  </p:iterate>
                                  <p:childTnLst>
                                    <p:set>
                                      <p:cBhvr>
                                        <p:cTn id="34" fill="hold"/>
                                        <p:tgtEl>
                                          <p:spTgt spid="562"/>
                                        </p:tgtEl>
                                        <p:attrNameLst>
                                          <p:attrName>style.visibility</p:attrName>
                                        </p:attrNameLst>
                                      </p:cBhvr>
                                      <p:to>
                                        <p:strVal val="visible"/>
                                      </p:to>
                                    </p:set>
                                    <p:animEffect transition="in" filter="wipe(left)">
                                      <p:cBhvr>
                                        <p:cTn id="35" dur="199"/>
                                        <p:tgtEl>
                                          <p:spTgt spid="562"/>
                                        </p:tgtEl>
                                      </p:cBhvr>
                                    </p:animEffect>
                                  </p:childTnLst>
                                </p:cTn>
                              </p:par>
                            </p:childTnLst>
                          </p:cTn>
                        </p:par>
                        <p:par>
                          <p:cTn id="36" fill="hold">
                            <p:stCondLst>
                              <p:cond delay="2193"/>
                            </p:stCondLst>
                            <p:childTnLst>
                              <p:par>
                                <p:cTn id="37" presetID="22" presetClass="entr" presetSubtype="8" fill="hold" grpId="0" nodeType="afterEffect">
                                  <p:stCondLst>
                                    <p:cond delay="0"/>
                                  </p:stCondLst>
                                  <p:iterate>
                                    <p:tmAbs val="0"/>
                                  </p:iterate>
                                  <p:childTnLst>
                                    <p:set>
                                      <p:cBhvr>
                                        <p:cTn id="38" fill="hold"/>
                                        <p:tgtEl>
                                          <p:spTgt spid="565"/>
                                        </p:tgtEl>
                                        <p:attrNameLst>
                                          <p:attrName>style.visibility</p:attrName>
                                        </p:attrNameLst>
                                      </p:cBhvr>
                                      <p:to>
                                        <p:strVal val="visible"/>
                                      </p:to>
                                    </p:set>
                                    <p:animEffect transition="in" filter="wipe(left)">
                                      <p:cBhvr>
                                        <p:cTn id="39" dur="199"/>
                                        <p:tgtEl>
                                          <p:spTgt spid="565"/>
                                        </p:tgtEl>
                                      </p:cBhvr>
                                    </p:animEffect>
                                  </p:childTnLst>
                                </p:cTn>
                              </p:par>
                            </p:childTnLst>
                          </p:cTn>
                        </p:par>
                        <p:par>
                          <p:cTn id="40" fill="hold">
                            <p:stCondLst>
                              <p:cond delay="2392"/>
                            </p:stCondLst>
                            <p:childTnLst>
                              <p:par>
                                <p:cTn id="41" presetID="23" presetClass="entr" presetSubtype="16" fill="hold" grpId="0" nodeType="afterEffect">
                                  <p:stCondLst>
                                    <p:cond delay="200"/>
                                  </p:stCondLst>
                                  <p:iterate>
                                    <p:tmAbs val="0"/>
                                  </p:iterate>
                                  <p:childTnLst>
                                    <p:set>
                                      <p:cBhvr>
                                        <p:cTn id="42" fill="hold"/>
                                        <p:tgtEl>
                                          <p:spTgt spid="555"/>
                                        </p:tgtEl>
                                        <p:attrNameLst>
                                          <p:attrName>style.visibility</p:attrName>
                                        </p:attrNameLst>
                                      </p:cBhvr>
                                      <p:to>
                                        <p:strVal val="visible"/>
                                      </p:to>
                                    </p:set>
                                    <p:anim calcmode="lin" valueType="num">
                                      <p:cBhvr>
                                        <p:cTn id="43" dur="399" fill="hold"/>
                                        <p:tgtEl>
                                          <p:spTgt spid="555"/>
                                        </p:tgtEl>
                                        <p:attrNameLst>
                                          <p:attrName>ppt_w</p:attrName>
                                        </p:attrNameLst>
                                      </p:cBhvr>
                                      <p:tavLst>
                                        <p:tav tm="0">
                                          <p:val>
                                            <p:fltVal val="0"/>
                                          </p:val>
                                        </p:tav>
                                        <p:tav tm="100000">
                                          <p:val>
                                            <p:strVal val="#ppt_w"/>
                                          </p:val>
                                        </p:tav>
                                      </p:tavLst>
                                    </p:anim>
                                    <p:anim calcmode="lin" valueType="num">
                                      <p:cBhvr>
                                        <p:cTn id="44" dur="399" fill="hold"/>
                                        <p:tgtEl>
                                          <p:spTgt spid="555"/>
                                        </p:tgtEl>
                                        <p:attrNameLst>
                                          <p:attrName>ppt_h</p:attrName>
                                        </p:attrNameLst>
                                      </p:cBhvr>
                                      <p:tavLst>
                                        <p:tav tm="0">
                                          <p:val>
                                            <p:fltVal val="0"/>
                                          </p:val>
                                        </p:tav>
                                        <p:tav tm="100000">
                                          <p:val>
                                            <p:strVal val="#ppt_h"/>
                                          </p:val>
                                        </p:tav>
                                      </p:tavLst>
                                    </p:anim>
                                  </p:childTnLst>
                                </p:cTn>
                              </p:par>
                            </p:childTnLst>
                          </p:cTn>
                        </p:par>
                        <p:par>
                          <p:cTn id="45" fill="hold">
                            <p:stCondLst>
                              <p:cond delay="2991"/>
                            </p:stCondLst>
                            <p:childTnLst>
                              <p:par>
                                <p:cTn id="46" presetID="22" presetClass="entr" presetSubtype="1" fill="hold" grpId="0" nodeType="afterEffect">
                                  <p:stCondLst>
                                    <p:cond delay="0"/>
                                  </p:stCondLst>
                                  <p:iterate>
                                    <p:tmAbs val="0"/>
                                  </p:iterate>
                                  <p:childTnLst>
                                    <p:set>
                                      <p:cBhvr>
                                        <p:cTn id="47" fill="hold"/>
                                        <p:tgtEl>
                                          <p:spTgt spid="554"/>
                                        </p:tgtEl>
                                        <p:attrNameLst>
                                          <p:attrName>style.visibility</p:attrName>
                                        </p:attrNameLst>
                                      </p:cBhvr>
                                      <p:to>
                                        <p:strVal val="visible"/>
                                      </p:to>
                                    </p:set>
                                    <p:animEffect transition="in" filter="wipe(up)">
                                      <p:cBhvr>
                                        <p:cTn id="48" dur="199"/>
                                        <p:tgtEl>
                                          <p:spTgt spid="554"/>
                                        </p:tgtEl>
                                      </p:cBhvr>
                                    </p:animEffect>
                                  </p:childTnLst>
                                </p:cTn>
                              </p:par>
                            </p:childTnLst>
                          </p:cTn>
                        </p:par>
                        <p:par>
                          <p:cTn id="49" fill="hold">
                            <p:stCondLst>
                              <p:cond delay="3190"/>
                            </p:stCondLst>
                            <p:childTnLst>
                              <p:par>
                                <p:cTn id="50" presetID="23" presetClass="entr" presetSubtype="16" fill="hold" grpId="0" nodeType="afterEffect">
                                  <p:stCondLst>
                                    <p:cond delay="200"/>
                                  </p:stCondLst>
                                  <p:iterate>
                                    <p:tmAbs val="0"/>
                                  </p:iterate>
                                  <p:childTnLst>
                                    <p:set>
                                      <p:cBhvr>
                                        <p:cTn id="51" fill="hold"/>
                                        <p:tgtEl>
                                          <p:spTgt spid="558"/>
                                        </p:tgtEl>
                                        <p:attrNameLst>
                                          <p:attrName>style.visibility</p:attrName>
                                        </p:attrNameLst>
                                      </p:cBhvr>
                                      <p:to>
                                        <p:strVal val="visible"/>
                                      </p:to>
                                    </p:set>
                                    <p:anim calcmode="lin" valueType="num">
                                      <p:cBhvr>
                                        <p:cTn id="52" dur="399" fill="hold"/>
                                        <p:tgtEl>
                                          <p:spTgt spid="558"/>
                                        </p:tgtEl>
                                        <p:attrNameLst>
                                          <p:attrName>ppt_w</p:attrName>
                                        </p:attrNameLst>
                                      </p:cBhvr>
                                      <p:tavLst>
                                        <p:tav tm="0">
                                          <p:val>
                                            <p:fltVal val="0"/>
                                          </p:val>
                                        </p:tav>
                                        <p:tav tm="100000">
                                          <p:val>
                                            <p:strVal val="#ppt_w"/>
                                          </p:val>
                                        </p:tav>
                                      </p:tavLst>
                                    </p:anim>
                                    <p:anim calcmode="lin" valueType="num">
                                      <p:cBhvr>
                                        <p:cTn id="53" dur="399" fill="hold"/>
                                        <p:tgtEl>
                                          <p:spTgt spid="558"/>
                                        </p:tgtEl>
                                        <p:attrNameLst>
                                          <p:attrName>ppt_h</p:attrName>
                                        </p:attrNameLst>
                                      </p:cBhvr>
                                      <p:tavLst>
                                        <p:tav tm="0">
                                          <p:val>
                                            <p:fltVal val="0"/>
                                          </p:val>
                                        </p:tav>
                                        <p:tav tm="100000">
                                          <p:val>
                                            <p:strVal val="#ppt_h"/>
                                          </p:val>
                                        </p:tav>
                                      </p:tavLst>
                                    </p:anim>
                                  </p:childTnLst>
                                </p:cTn>
                              </p:par>
                            </p:childTnLst>
                          </p:cTn>
                        </p:par>
                        <p:par>
                          <p:cTn id="54" fill="hold">
                            <p:stCondLst>
                              <p:cond delay="3789"/>
                            </p:stCondLst>
                            <p:childTnLst>
                              <p:par>
                                <p:cTn id="55" presetID="22" presetClass="entr" presetSubtype="1" fill="hold" grpId="0" nodeType="afterEffect">
                                  <p:stCondLst>
                                    <p:cond delay="0"/>
                                  </p:stCondLst>
                                  <p:iterate>
                                    <p:tmAbs val="0"/>
                                  </p:iterate>
                                  <p:childTnLst>
                                    <p:set>
                                      <p:cBhvr>
                                        <p:cTn id="56" fill="hold"/>
                                        <p:tgtEl>
                                          <p:spTgt spid="557"/>
                                        </p:tgtEl>
                                        <p:attrNameLst>
                                          <p:attrName>style.visibility</p:attrName>
                                        </p:attrNameLst>
                                      </p:cBhvr>
                                      <p:to>
                                        <p:strVal val="visible"/>
                                      </p:to>
                                    </p:set>
                                    <p:animEffect transition="in" filter="wipe(up)">
                                      <p:cBhvr>
                                        <p:cTn id="57" dur="199"/>
                                        <p:tgtEl>
                                          <p:spTgt spid="557"/>
                                        </p:tgtEl>
                                      </p:cBhvr>
                                    </p:animEffect>
                                  </p:childTnLst>
                                </p:cTn>
                              </p:par>
                            </p:childTnLst>
                          </p:cTn>
                        </p:par>
                        <p:par>
                          <p:cTn id="58" fill="hold">
                            <p:stCondLst>
                              <p:cond delay="3988"/>
                            </p:stCondLst>
                            <p:childTnLst>
                              <p:par>
                                <p:cTn id="59" presetID="23" presetClass="entr" presetSubtype="16" fill="hold" grpId="0" nodeType="afterEffect">
                                  <p:stCondLst>
                                    <p:cond delay="200"/>
                                  </p:stCondLst>
                                  <p:iterate>
                                    <p:tmAbs val="0"/>
                                  </p:iterate>
                                  <p:childTnLst>
                                    <p:set>
                                      <p:cBhvr>
                                        <p:cTn id="60" fill="hold"/>
                                        <p:tgtEl>
                                          <p:spTgt spid="561"/>
                                        </p:tgtEl>
                                        <p:attrNameLst>
                                          <p:attrName>style.visibility</p:attrName>
                                        </p:attrNameLst>
                                      </p:cBhvr>
                                      <p:to>
                                        <p:strVal val="visible"/>
                                      </p:to>
                                    </p:set>
                                    <p:anim calcmode="lin" valueType="num">
                                      <p:cBhvr>
                                        <p:cTn id="61" dur="399" fill="hold"/>
                                        <p:tgtEl>
                                          <p:spTgt spid="561"/>
                                        </p:tgtEl>
                                        <p:attrNameLst>
                                          <p:attrName>ppt_w</p:attrName>
                                        </p:attrNameLst>
                                      </p:cBhvr>
                                      <p:tavLst>
                                        <p:tav tm="0">
                                          <p:val>
                                            <p:fltVal val="0"/>
                                          </p:val>
                                        </p:tav>
                                        <p:tav tm="100000">
                                          <p:val>
                                            <p:strVal val="#ppt_w"/>
                                          </p:val>
                                        </p:tav>
                                      </p:tavLst>
                                    </p:anim>
                                    <p:anim calcmode="lin" valueType="num">
                                      <p:cBhvr>
                                        <p:cTn id="62" dur="399" fill="hold"/>
                                        <p:tgtEl>
                                          <p:spTgt spid="561"/>
                                        </p:tgtEl>
                                        <p:attrNameLst>
                                          <p:attrName>ppt_h</p:attrName>
                                        </p:attrNameLst>
                                      </p:cBhvr>
                                      <p:tavLst>
                                        <p:tav tm="0">
                                          <p:val>
                                            <p:fltVal val="0"/>
                                          </p:val>
                                        </p:tav>
                                        <p:tav tm="100000">
                                          <p:val>
                                            <p:strVal val="#ppt_h"/>
                                          </p:val>
                                        </p:tav>
                                      </p:tavLst>
                                    </p:anim>
                                  </p:childTnLst>
                                </p:cTn>
                              </p:par>
                            </p:childTnLst>
                          </p:cTn>
                        </p:par>
                        <p:par>
                          <p:cTn id="63" fill="hold">
                            <p:stCondLst>
                              <p:cond delay="4587"/>
                            </p:stCondLst>
                            <p:childTnLst>
                              <p:par>
                                <p:cTn id="64" presetID="22" presetClass="entr" presetSubtype="1" fill="hold" grpId="0" nodeType="afterEffect">
                                  <p:stCondLst>
                                    <p:cond delay="0"/>
                                  </p:stCondLst>
                                  <p:iterate>
                                    <p:tmAbs val="0"/>
                                  </p:iterate>
                                  <p:childTnLst>
                                    <p:set>
                                      <p:cBhvr>
                                        <p:cTn id="65" fill="hold"/>
                                        <p:tgtEl>
                                          <p:spTgt spid="560"/>
                                        </p:tgtEl>
                                        <p:attrNameLst>
                                          <p:attrName>style.visibility</p:attrName>
                                        </p:attrNameLst>
                                      </p:cBhvr>
                                      <p:to>
                                        <p:strVal val="visible"/>
                                      </p:to>
                                    </p:set>
                                    <p:animEffect transition="in" filter="wipe(up)">
                                      <p:cBhvr>
                                        <p:cTn id="66" dur="199"/>
                                        <p:tgtEl>
                                          <p:spTgt spid="560"/>
                                        </p:tgtEl>
                                      </p:cBhvr>
                                    </p:animEffect>
                                  </p:childTnLst>
                                </p:cTn>
                              </p:par>
                            </p:childTnLst>
                          </p:cTn>
                        </p:par>
                        <p:par>
                          <p:cTn id="67" fill="hold">
                            <p:stCondLst>
                              <p:cond delay="4786"/>
                            </p:stCondLst>
                            <p:childTnLst>
                              <p:par>
                                <p:cTn id="68" presetID="23" presetClass="entr" presetSubtype="16" fill="hold" grpId="0" nodeType="afterEffect">
                                  <p:stCondLst>
                                    <p:cond delay="200"/>
                                  </p:stCondLst>
                                  <p:iterate>
                                    <p:tmAbs val="0"/>
                                  </p:iterate>
                                  <p:childTnLst>
                                    <p:set>
                                      <p:cBhvr>
                                        <p:cTn id="69" fill="hold"/>
                                        <p:tgtEl>
                                          <p:spTgt spid="564"/>
                                        </p:tgtEl>
                                        <p:attrNameLst>
                                          <p:attrName>style.visibility</p:attrName>
                                        </p:attrNameLst>
                                      </p:cBhvr>
                                      <p:to>
                                        <p:strVal val="visible"/>
                                      </p:to>
                                    </p:set>
                                    <p:anim calcmode="lin" valueType="num">
                                      <p:cBhvr>
                                        <p:cTn id="70" dur="399" fill="hold"/>
                                        <p:tgtEl>
                                          <p:spTgt spid="564"/>
                                        </p:tgtEl>
                                        <p:attrNameLst>
                                          <p:attrName>ppt_w</p:attrName>
                                        </p:attrNameLst>
                                      </p:cBhvr>
                                      <p:tavLst>
                                        <p:tav tm="0">
                                          <p:val>
                                            <p:fltVal val="0"/>
                                          </p:val>
                                        </p:tav>
                                        <p:tav tm="100000">
                                          <p:val>
                                            <p:strVal val="#ppt_w"/>
                                          </p:val>
                                        </p:tav>
                                      </p:tavLst>
                                    </p:anim>
                                    <p:anim calcmode="lin" valueType="num">
                                      <p:cBhvr>
                                        <p:cTn id="71" dur="399" fill="hold"/>
                                        <p:tgtEl>
                                          <p:spTgt spid="564"/>
                                        </p:tgtEl>
                                        <p:attrNameLst>
                                          <p:attrName>ppt_h</p:attrName>
                                        </p:attrNameLst>
                                      </p:cBhvr>
                                      <p:tavLst>
                                        <p:tav tm="0">
                                          <p:val>
                                            <p:fltVal val="0"/>
                                          </p:val>
                                        </p:tav>
                                        <p:tav tm="100000">
                                          <p:val>
                                            <p:strVal val="#ppt_h"/>
                                          </p:val>
                                        </p:tav>
                                      </p:tavLst>
                                    </p:anim>
                                  </p:childTnLst>
                                </p:cTn>
                              </p:par>
                            </p:childTnLst>
                          </p:cTn>
                        </p:par>
                        <p:par>
                          <p:cTn id="72" fill="hold">
                            <p:stCondLst>
                              <p:cond delay="5385"/>
                            </p:stCondLst>
                            <p:childTnLst>
                              <p:par>
                                <p:cTn id="73" presetID="22" presetClass="entr" presetSubtype="1" fill="hold" grpId="0" nodeType="afterEffect">
                                  <p:stCondLst>
                                    <p:cond delay="0"/>
                                  </p:stCondLst>
                                  <p:iterate>
                                    <p:tmAbs val="0"/>
                                  </p:iterate>
                                  <p:childTnLst>
                                    <p:set>
                                      <p:cBhvr>
                                        <p:cTn id="74" fill="hold"/>
                                        <p:tgtEl>
                                          <p:spTgt spid="563"/>
                                        </p:tgtEl>
                                        <p:attrNameLst>
                                          <p:attrName>style.visibility</p:attrName>
                                        </p:attrNameLst>
                                      </p:cBhvr>
                                      <p:to>
                                        <p:strVal val="visible"/>
                                      </p:to>
                                    </p:set>
                                    <p:animEffect transition="in" filter="wipe(up)">
                                      <p:cBhvr>
                                        <p:cTn id="75" dur="199"/>
                                        <p:tgtEl>
                                          <p:spTgt spid="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 grpId="0" animBg="1" advAuto="0"/>
      <p:bldP spid="551" grpId="0" animBg="1" advAuto="0"/>
      <p:bldP spid="552" grpId="0" animBg="1" advAuto="0"/>
      <p:bldP spid="553" grpId="0" animBg="1" advAuto="0"/>
      <p:bldP spid="554" grpId="0" animBg="1" advAuto="0"/>
      <p:bldP spid="555" grpId="0" animBg="1" advAuto="0"/>
      <p:bldP spid="556" grpId="0" animBg="1" advAuto="0"/>
      <p:bldP spid="557" grpId="0" animBg="1" advAuto="0"/>
      <p:bldP spid="558" grpId="0" animBg="1" advAuto="0"/>
      <p:bldP spid="559" grpId="0" animBg="1" advAuto="0"/>
      <p:bldP spid="560" grpId="0" animBg="1" advAuto="0"/>
      <p:bldP spid="561" grpId="0" animBg="1" advAuto="0"/>
      <p:bldP spid="562" grpId="0" animBg="1" advAuto="0"/>
      <p:bldP spid="563" grpId="0" animBg="1" advAuto="0"/>
      <p:bldP spid="564" grpId="0" animBg="1" advAuto="0"/>
      <p:bldP spid="565"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Key Points to Know"/>
          <p:cNvSpPr txBox="1">
            <a:spLocks noGrp="1"/>
          </p:cNvSpPr>
          <p:nvPr>
            <p:ph type="ctrTitle"/>
          </p:nvPr>
        </p:nvSpPr>
        <p:spPr>
          <a:prstGeom prst="rect">
            <a:avLst/>
          </a:prstGeom>
        </p:spPr>
        <p:txBody>
          <a:bodyPr>
            <a:normAutofit fontScale="90000"/>
          </a:bodyPr>
          <a:lstStyle/>
          <a:p>
            <a:pPr defTabSz="473201">
              <a:defRPr sz="6210" spc="91"/>
            </a:pPr>
            <a:r>
              <a:rPr dirty="0"/>
              <a:t>Key Points </a:t>
            </a:r>
            <a:r>
              <a:rPr dirty="0">
                <a:solidFill>
                  <a:schemeClr val="accent2">
                    <a:hueOff val="357321"/>
                    <a:lumOff val="-20104"/>
                  </a:schemeClr>
                </a:solidFill>
              </a:rPr>
              <a:t>to Know</a:t>
            </a:r>
          </a:p>
        </p:txBody>
      </p:sp>
      <p:sp>
        <p:nvSpPr>
          <p:cNvPr id="285" name="Insert some short and brief lorem ipsum explanatory text about title here"/>
          <p:cNvSpPr txBox="1">
            <a:spLocks noGrp="1"/>
          </p:cNvSpPr>
          <p:nvPr>
            <p:ph type="body" idx="21"/>
          </p:nvPr>
        </p:nvSpPr>
        <p:spPr>
          <a:xfrm>
            <a:off x="1536700" y="2492622"/>
            <a:ext cx="21209000" cy="533479"/>
          </a:xfrm>
          <a:prstGeom prst="rect">
            <a:avLst/>
          </a:prstGeom>
        </p:spPr>
        <p:txBody>
          <a:bodyPr/>
          <a:lstStyle/>
          <a:p>
            <a:r>
              <a:rPr lang="en-US" dirty="0"/>
              <a:t>Final Thoughts</a:t>
            </a:r>
            <a:endParaRPr dirty="0"/>
          </a:p>
        </p:txBody>
      </p:sp>
      <p:sp>
        <p:nvSpPr>
          <p:cNvPr id="28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sp>
        <p:nvSpPr>
          <p:cNvPr id="287" name="Freeform 4"/>
          <p:cNvSpPr/>
          <p:nvPr/>
        </p:nvSpPr>
        <p:spPr>
          <a:xfrm>
            <a:off x="1608665" y="4114800"/>
            <a:ext cx="677865" cy="677865"/>
          </a:xfrm>
          <a:custGeom>
            <a:avLst/>
            <a:gdLst/>
            <a:ahLst/>
            <a:cxnLst>
              <a:cxn ang="0">
                <a:pos x="wd2" y="hd2"/>
              </a:cxn>
              <a:cxn ang="5400000">
                <a:pos x="wd2" y="hd2"/>
              </a:cxn>
              <a:cxn ang="10800000">
                <a:pos x="wd2" y="hd2"/>
              </a:cxn>
              <a:cxn ang="16200000">
                <a:pos x="wd2" y="hd2"/>
              </a:cxn>
            </a:cxnLst>
            <a:rect l="0" t="0" r="r" b="b"/>
            <a:pathLst>
              <a:path w="21600" h="21600" extrusionOk="0">
                <a:moveTo>
                  <a:pt x="10769" y="13523"/>
                </a:moveTo>
                <a:cubicBezTo>
                  <a:pt x="6241" y="8995"/>
                  <a:pt x="6241" y="8995"/>
                  <a:pt x="6241" y="8995"/>
                </a:cubicBezTo>
                <a:cubicBezTo>
                  <a:pt x="6119" y="8934"/>
                  <a:pt x="5997" y="8873"/>
                  <a:pt x="5874" y="8873"/>
                </a:cubicBezTo>
                <a:cubicBezTo>
                  <a:pt x="5568" y="8873"/>
                  <a:pt x="5385" y="9056"/>
                  <a:pt x="5385" y="9362"/>
                </a:cubicBezTo>
                <a:cubicBezTo>
                  <a:pt x="5385" y="9484"/>
                  <a:pt x="5446" y="9607"/>
                  <a:pt x="5507" y="9668"/>
                </a:cubicBezTo>
                <a:cubicBezTo>
                  <a:pt x="10402" y="14624"/>
                  <a:pt x="10402" y="14624"/>
                  <a:pt x="10402" y="14624"/>
                </a:cubicBezTo>
                <a:cubicBezTo>
                  <a:pt x="10525" y="14686"/>
                  <a:pt x="10647" y="14747"/>
                  <a:pt x="10769" y="14747"/>
                </a:cubicBezTo>
                <a:cubicBezTo>
                  <a:pt x="10892" y="14747"/>
                  <a:pt x="11014" y="14686"/>
                  <a:pt x="11137" y="14563"/>
                </a:cubicBezTo>
                <a:cubicBezTo>
                  <a:pt x="11137" y="14563"/>
                  <a:pt x="11137" y="14563"/>
                  <a:pt x="11137" y="14563"/>
                </a:cubicBezTo>
                <a:cubicBezTo>
                  <a:pt x="19336" y="5997"/>
                  <a:pt x="19336" y="5997"/>
                  <a:pt x="19336" y="5997"/>
                </a:cubicBezTo>
                <a:cubicBezTo>
                  <a:pt x="19336" y="5997"/>
                  <a:pt x="19336" y="5997"/>
                  <a:pt x="19336" y="5997"/>
                </a:cubicBezTo>
                <a:cubicBezTo>
                  <a:pt x="20070" y="5262"/>
                  <a:pt x="20070" y="5262"/>
                  <a:pt x="20070" y="5262"/>
                </a:cubicBezTo>
                <a:cubicBezTo>
                  <a:pt x="20070" y="5262"/>
                  <a:pt x="20070" y="5262"/>
                  <a:pt x="20009" y="5262"/>
                </a:cubicBezTo>
                <a:cubicBezTo>
                  <a:pt x="21478" y="3794"/>
                  <a:pt x="21478" y="3794"/>
                  <a:pt x="21478" y="3794"/>
                </a:cubicBezTo>
                <a:cubicBezTo>
                  <a:pt x="21478" y="3794"/>
                  <a:pt x="21478" y="3794"/>
                  <a:pt x="21478" y="3794"/>
                </a:cubicBezTo>
                <a:cubicBezTo>
                  <a:pt x="21539" y="3671"/>
                  <a:pt x="21600" y="3549"/>
                  <a:pt x="21600" y="3427"/>
                </a:cubicBezTo>
                <a:cubicBezTo>
                  <a:pt x="21600" y="3182"/>
                  <a:pt x="21355" y="2937"/>
                  <a:pt x="21110" y="2937"/>
                </a:cubicBezTo>
                <a:cubicBezTo>
                  <a:pt x="20927" y="2937"/>
                  <a:pt x="20805" y="2998"/>
                  <a:pt x="20743" y="3121"/>
                </a:cubicBezTo>
                <a:cubicBezTo>
                  <a:pt x="20743" y="3121"/>
                  <a:pt x="20743" y="3121"/>
                  <a:pt x="20743" y="3121"/>
                </a:cubicBezTo>
                <a:cubicBezTo>
                  <a:pt x="19458" y="4406"/>
                  <a:pt x="19458" y="4406"/>
                  <a:pt x="19458" y="4406"/>
                </a:cubicBezTo>
                <a:cubicBezTo>
                  <a:pt x="19458" y="4406"/>
                  <a:pt x="19458" y="4406"/>
                  <a:pt x="19458" y="4406"/>
                </a:cubicBezTo>
                <a:cubicBezTo>
                  <a:pt x="18785" y="5140"/>
                  <a:pt x="18785" y="5140"/>
                  <a:pt x="18785" y="5140"/>
                </a:cubicBezTo>
                <a:cubicBezTo>
                  <a:pt x="18785" y="5140"/>
                  <a:pt x="18785" y="5140"/>
                  <a:pt x="18785" y="5140"/>
                </a:cubicBezTo>
                <a:lnTo>
                  <a:pt x="10769" y="13523"/>
                </a:lnTo>
                <a:close/>
                <a:moveTo>
                  <a:pt x="20743" y="6670"/>
                </a:moveTo>
                <a:cubicBezTo>
                  <a:pt x="20499" y="6486"/>
                  <a:pt x="20193" y="6486"/>
                  <a:pt x="20009" y="6670"/>
                </a:cubicBezTo>
                <a:cubicBezTo>
                  <a:pt x="19887" y="6792"/>
                  <a:pt x="19825" y="7037"/>
                  <a:pt x="19887" y="7159"/>
                </a:cubicBezTo>
                <a:cubicBezTo>
                  <a:pt x="19887" y="7159"/>
                  <a:pt x="19887" y="7159"/>
                  <a:pt x="19887" y="7159"/>
                </a:cubicBezTo>
                <a:cubicBezTo>
                  <a:pt x="20376" y="8322"/>
                  <a:pt x="20621" y="9546"/>
                  <a:pt x="20621" y="10831"/>
                </a:cubicBezTo>
                <a:cubicBezTo>
                  <a:pt x="20621" y="16215"/>
                  <a:pt x="16215" y="20621"/>
                  <a:pt x="10769" y="20621"/>
                </a:cubicBezTo>
                <a:cubicBezTo>
                  <a:pt x="5385" y="20621"/>
                  <a:pt x="979" y="16215"/>
                  <a:pt x="979" y="10831"/>
                </a:cubicBezTo>
                <a:cubicBezTo>
                  <a:pt x="979" y="5385"/>
                  <a:pt x="5385" y="979"/>
                  <a:pt x="10769" y="979"/>
                </a:cubicBezTo>
                <a:cubicBezTo>
                  <a:pt x="13584" y="979"/>
                  <a:pt x="16032" y="2142"/>
                  <a:pt x="17867" y="3977"/>
                </a:cubicBezTo>
                <a:cubicBezTo>
                  <a:pt x="17867" y="3977"/>
                  <a:pt x="17867" y="3977"/>
                  <a:pt x="17867" y="3977"/>
                </a:cubicBezTo>
                <a:cubicBezTo>
                  <a:pt x="18051" y="4161"/>
                  <a:pt x="18357" y="4161"/>
                  <a:pt x="18541" y="3977"/>
                </a:cubicBezTo>
                <a:cubicBezTo>
                  <a:pt x="18724" y="3794"/>
                  <a:pt x="18724" y="3488"/>
                  <a:pt x="18541" y="3304"/>
                </a:cubicBezTo>
                <a:cubicBezTo>
                  <a:pt x="18479" y="3243"/>
                  <a:pt x="18479" y="3243"/>
                  <a:pt x="18479" y="3243"/>
                </a:cubicBezTo>
                <a:cubicBezTo>
                  <a:pt x="16521" y="1224"/>
                  <a:pt x="13768" y="0"/>
                  <a:pt x="10769" y="0"/>
                </a:cubicBezTo>
                <a:cubicBezTo>
                  <a:pt x="4834" y="0"/>
                  <a:pt x="0" y="4834"/>
                  <a:pt x="0" y="10831"/>
                </a:cubicBezTo>
                <a:cubicBezTo>
                  <a:pt x="0" y="16766"/>
                  <a:pt x="4834" y="21600"/>
                  <a:pt x="10769" y="21600"/>
                </a:cubicBezTo>
                <a:cubicBezTo>
                  <a:pt x="16766" y="21600"/>
                  <a:pt x="21600" y="16766"/>
                  <a:pt x="21600" y="10831"/>
                </a:cubicBezTo>
                <a:cubicBezTo>
                  <a:pt x="21600" y="9423"/>
                  <a:pt x="21294" y="8077"/>
                  <a:pt x="20866" y="6853"/>
                </a:cubicBezTo>
                <a:cubicBezTo>
                  <a:pt x="20805" y="6792"/>
                  <a:pt x="20805" y="6731"/>
                  <a:pt x="20743" y="6670"/>
                </a:cubicBezTo>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
        <p:nvSpPr>
          <p:cNvPr id="288" name="TextBox 50"/>
          <p:cNvSpPr txBox="1"/>
          <p:nvPr/>
        </p:nvSpPr>
        <p:spPr>
          <a:xfrm>
            <a:off x="2667044" y="4046517"/>
            <a:ext cx="4694577"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828800">
              <a:defRPr sz="2900" cap="all" spc="58">
                <a:solidFill>
                  <a:schemeClr val="accent1">
                    <a:hueOff val="-1735709"/>
                    <a:satOff val="-93836"/>
                    <a:lumOff val="-7861"/>
                  </a:schemeClr>
                </a:solidFill>
                <a:latin typeface="+mj-lt"/>
                <a:ea typeface="+mj-ea"/>
                <a:cs typeface="+mj-cs"/>
                <a:sym typeface="Baskerville"/>
              </a:defRPr>
            </a:lvl1pPr>
          </a:lstStyle>
          <a:p>
            <a:r>
              <a:t>Key Point 01</a:t>
            </a:r>
          </a:p>
        </p:txBody>
      </p:sp>
      <p:sp>
        <p:nvSpPr>
          <p:cNvPr id="289" name="TextBox 51"/>
          <p:cNvSpPr txBox="1"/>
          <p:nvPr/>
        </p:nvSpPr>
        <p:spPr>
          <a:xfrm>
            <a:off x="2666999" y="4624278"/>
            <a:ext cx="4694769" cy="1280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828800">
              <a:lnSpc>
                <a:spcPct val="130000"/>
              </a:lnSpc>
              <a:defRPr sz="2100">
                <a:solidFill>
                  <a:schemeClr val="accent4">
                    <a:hueOff val="11021613"/>
                    <a:satOff val="-81801"/>
                    <a:lumOff val="12078"/>
                  </a:schemeClr>
                </a:solidFill>
                <a:latin typeface="Open Sans"/>
                <a:ea typeface="Open Sans"/>
                <a:cs typeface="Open Sans"/>
                <a:sym typeface="Open Sans"/>
              </a:defRPr>
            </a:lvl1pPr>
          </a:lstStyle>
          <a:p>
            <a:r>
              <a:t>Insert some data, analysis, explanation about the title here. It should be short and brief.</a:t>
            </a:r>
          </a:p>
        </p:txBody>
      </p:sp>
      <p:sp>
        <p:nvSpPr>
          <p:cNvPr id="290" name="Freeform 127"/>
          <p:cNvSpPr/>
          <p:nvPr/>
        </p:nvSpPr>
        <p:spPr>
          <a:xfrm>
            <a:off x="9340850" y="4114800"/>
            <a:ext cx="677865" cy="677865"/>
          </a:xfrm>
          <a:custGeom>
            <a:avLst/>
            <a:gdLst/>
            <a:ahLst/>
            <a:cxnLst>
              <a:cxn ang="0">
                <a:pos x="wd2" y="hd2"/>
              </a:cxn>
              <a:cxn ang="5400000">
                <a:pos x="wd2" y="hd2"/>
              </a:cxn>
              <a:cxn ang="10800000">
                <a:pos x="wd2" y="hd2"/>
              </a:cxn>
              <a:cxn ang="16200000">
                <a:pos x="wd2" y="hd2"/>
              </a:cxn>
            </a:cxnLst>
            <a:rect l="0" t="0" r="r" b="b"/>
            <a:pathLst>
              <a:path w="21600" h="21600" extrusionOk="0">
                <a:moveTo>
                  <a:pt x="10769" y="13523"/>
                </a:moveTo>
                <a:cubicBezTo>
                  <a:pt x="6241" y="8995"/>
                  <a:pt x="6241" y="8995"/>
                  <a:pt x="6241" y="8995"/>
                </a:cubicBezTo>
                <a:cubicBezTo>
                  <a:pt x="6119" y="8934"/>
                  <a:pt x="5997" y="8873"/>
                  <a:pt x="5874" y="8873"/>
                </a:cubicBezTo>
                <a:cubicBezTo>
                  <a:pt x="5568" y="8873"/>
                  <a:pt x="5385" y="9056"/>
                  <a:pt x="5385" y="9362"/>
                </a:cubicBezTo>
                <a:cubicBezTo>
                  <a:pt x="5385" y="9484"/>
                  <a:pt x="5446" y="9607"/>
                  <a:pt x="5507" y="9668"/>
                </a:cubicBezTo>
                <a:cubicBezTo>
                  <a:pt x="10402" y="14624"/>
                  <a:pt x="10402" y="14624"/>
                  <a:pt x="10402" y="14624"/>
                </a:cubicBezTo>
                <a:cubicBezTo>
                  <a:pt x="10525" y="14686"/>
                  <a:pt x="10647" y="14747"/>
                  <a:pt x="10769" y="14747"/>
                </a:cubicBezTo>
                <a:cubicBezTo>
                  <a:pt x="10892" y="14747"/>
                  <a:pt x="11014" y="14686"/>
                  <a:pt x="11137" y="14563"/>
                </a:cubicBezTo>
                <a:cubicBezTo>
                  <a:pt x="11137" y="14563"/>
                  <a:pt x="11137" y="14563"/>
                  <a:pt x="11137" y="14563"/>
                </a:cubicBezTo>
                <a:cubicBezTo>
                  <a:pt x="19336" y="5997"/>
                  <a:pt x="19336" y="5997"/>
                  <a:pt x="19336" y="5997"/>
                </a:cubicBezTo>
                <a:cubicBezTo>
                  <a:pt x="19336" y="5997"/>
                  <a:pt x="19336" y="5997"/>
                  <a:pt x="19336" y="5997"/>
                </a:cubicBezTo>
                <a:cubicBezTo>
                  <a:pt x="20070" y="5262"/>
                  <a:pt x="20070" y="5262"/>
                  <a:pt x="20070" y="5262"/>
                </a:cubicBezTo>
                <a:cubicBezTo>
                  <a:pt x="20070" y="5262"/>
                  <a:pt x="20070" y="5262"/>
                  <a:pt x="20009" y="5262"/>
                </a:cubicBezTo>
                <a:cubicBezTo>
                  <a:pt x="21478" y="3794"/>
                  <a:pt x="21478" y="3794"/>
                  <a:pt x="21478" y="3794"/>
                </a:cubicBezTo>
                <a:cubicBezTo>
                  <a:pt x="21478" y="3794"/>
                  <a:pt x="21478" y="3794"/>
                  <a:pt x="21478" y="3794"/>
                </a:cubicBezTo>
                <a:cubicBezTo>
                  <a:pt x="21539" y="3671"/>
                  <a:pt x="21600" y="3549"/>
                  <a:pt x="21600" y="3427"/>
                </a:cubicBezTo>
                <a:cubicBezTo>
                  <a:pt x="21600" y="3182"/>
                  <a:pt x="21355" y="2937"/>
                  <a:pt x="21110" y="2937"/>
                </a:cubicBezTo>
                <a:cubicBezTo>
                  <a:pt x="20927" y="2937"/>
                  <a:pt x="20805" y="2998"/>
                  <a:pt x="20743" y="3121"/>
                </a:cubicBezTo>
                <a:cubicBezTo>
                  <a:pt x="20743" y="3121"/>
                  <a:pt x="20743" y="3121"/>
                  <a:pt x="20743" y="3121"/>
                </a:cubicBezTo>
                <a:cubicBezTo>
                  <a:pt x="19458" y="4406"/>
                  <a:pt x="19458" y="4406"/>
                  <a:pt x="19458" y="4406"/>
                </a:cubicBezTo>
                <a:cubicBezTo>
                  <a:pt x="19458" y="4406"/>
                  <a:pt x="19458" y="4406"/>
                  <a:pt x="19458" y="4406"/>
                </a:cubicBezTo>
                <a:cubicBezTo>
                  <a:pt x="18785" y="5140"/>
                  <a:pt x="18785" y="5140"/>
                  <a:pt x="18785" y="5140"/>
                </a:cubicBezTo>
                <a:cubicBezTo>
                  <a:pt x="18785" y="5140"/>
                  <a:pt x="18785" y="5140"/>
                  <a:pt x="18785" y="5140"/>
                </a:cubicBezTo>
                <a:lnTo>
                  <a:pt x="10769" y="13523"/>
                </a:lnTo>
                <a:close/>
                <a:moveTo>
                  <a:pt x="20743" y="6670"/>
                </a:moveTo>
                <a:cubicBezTo>
                  <a:pt x="20499" y="6486"/>
                  <a:pt x="20193" y="6486"/>
                  <a:pt x="20009" y="6670"/>
                </a:cubicBezTo>
                <a:cubicBezTo>
                  <a:pt x="19887" y="6792"/>
                  <a:pt x="19825" y="7037"/>
                  <a:pt x="19887" y="7159"/>
                </a:cubicBezTo>
                <a:cubicBezTo>
                  <a:pt x="19887" y="7159"/>
                  <a:pt x="19887" y="7159"/>
                  <a:pt x="19887" y="7159"/>
                </a:cubicBezTo>
                <a:cubicBezTo>
                  <a:pt x="20376" y="8322"/>
                  <a:pt x="20621" y="9546"/>
                  <a:pt x="20621" y="10831"/>
                </a:cubicBezTo>
                <a:cubicBezTo>
                  <a:pt x="20621" y="16215"/>
                  <a:pt x="16215" y="20621"/>
                  <a:pt x="10769" y="20621"/>
                </a:cubicBezTo>
                <a:cubicBezTo>
                  <a:pt x="5385" y="20621"/>
                  <a:pt x="979" y="16215"/>
                  <a:pt x="979" y="10831"/>
                </a:cubicBezTo>
                <a:cubicBezTo>
                  <a:pt x="979" y="5385"/>
                  <a:pt x="5385" y="979"/>
                  <a:pt x="10769" y="979"/>
                </a:cubicBezTo>
                <a:cubicBezTo>
                  <a:pt x="13584" y="979"/>
                  <a:pt x="16032" y="2142"/>
                  <a:pt x="17867" y="3977"/>
                </a:cubicBezTo>
                <a:cubicBezTo>
                  <a:pt x="17867" y="3977"/>
                  <a:pt x="17867" y="3977"/>
                  <a:pt x="17867" y="3977"/>
                </a:cubicBezTo>
                <a:cubicBezTo>
                  <a:pt x="18051" y="4161"/>
                  <a:pt x="18357" y="4161"/>
                  <a:pt x="18541" y="3977"/>
                </a:cubicBezTo>
                <a:cubicBezTo>
                  <a:pt x="18724" y="3794"/>
                  <a:pt x="18724" y="3488"/>
                  <a:pt x="18541" y="3304"/>
                </a:cubicBezTo>
                <a:cubicBezTo>
                  <a:pt x="18479" y="3243"/>
                  <a:pt x="18479" y="3243"/>
                  <a:pt x="18479" y="3243"/>
                </a:cubicBezTo>
                <a:cubicBezTo>
                  <a:pt x="16521" y="1224"/>
                  <a:pt x="13768" y="0"/>
                  <a:pt x="10769" y="0"/>
                </a:cubicBezTo>
                <a:cubicBezTo>
                  <a:pt x="4834" y="0"/>
                  <a:pt x="0" y="4834"/>
                  <a:pt x="0" y="10831"/>
                </a:cubicBezTo>
                <a:cubicBezTo>
                  <a:pt x="0" y="16766"/>
                  <a:pt x="4834" y="21600"/>
                  <a:pt x="10769" y="21600"/>
                </a:cubicBezTo>
                <a:cubicBezTo>
                  <a:pt x="16766" y="21600"/>
                  <a:pt x="21600" y="16766"/>
                  <a:pt x="21600" y="10831"/>
                </a:cubicBezTo>
                <a:cubicBezTo>
                  <a:pt x="21600" y="9423"/>
                  <a:pt x="21294" y="8077"/>
                  <a:pt x="20866" y="6853"/>
                </a:cubicBezTo>
                <a:cubicBezTo>
                  <a:pt x="20805" y="6792"/>
                  <a:pt x="20805" y="6731"/>
                  <a:pt x="20743" y="6670"/>
                </a:cubicBezTo>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
        <p:nvSpPr>
          <p:cNvPr id="291" name="TextBox 128"/>
          <p:cNvSpPr txBox="1"/>
          <p:nvPr/>
        </p:nvSpPr>
        <p:spPr>
          <a:xfrm>
            <a:off x="10399229" y="4046517"/>
            <a:ext cx="4694577"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828800">
              <a:defRPr sz="2900" cap="all" spc="58">
                <a:solidFill>
                  <a:schemeClr val="accent1">
                    <a:hueOff val="-1735709"/>
                    <a:satOff val="-93836"/>
                    <a:lumOff val="-7861"/>
                  </a:schemeClr>
                </a:solidFill>
                <a:latin typeface="+mj-lt"/>
                <a:ea typeface="+mj-ea"/>
                <a:cs typeface="+mj-cs"/>
                <a:sym typeface="Baskerville"/>
              </a:defRPr>
            </a:lvl1pPr>
          </a:lstStyle>
          <a:p>
            <a:r>
              <a:t>Key Point 02</a:t>
            </a:r>
          </a:p>
        </p:txBody>
      </p:sp>
      <p:sp>
        <p:nvSpPr>
          <p:cNvPr id="292" name="TextBox 129"/>
          <p:cNvSpPr txBox="1"/>
          <p:nvPr/>
        </p:nvSpPr>
        <p:spPr>
          <a:xfrm>
            <a:off x="10399183" y="4624278"/>
            <a:ext cx="4694770" cy="1280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828800">
              <a:lnSpc>
                <a:spcPct val="130000"/>
              </a:lnSpc>
              <a:defRPr sz="2100">
                <a:solidFill>
                  <a:schemeClr val="accent4">
                    <a:hueOff val="11021613"/>
                    <a:satOff val="-81801"/>
                    <a:lumOff val="12078"/>
                  </a:schemeClr>
                </a:solidFill>
                <a:latin typeface="Open Sans"/>
                <a:ea typeface="Open Sans"/>
                <a:cs typeface="Open Sans"/>
                <a:sym typeface="Open Sans"/>
              </a:defRPr>
            </a:lvl1pPr>
          </a:lstStyle>
          <a:p>
            <a:r>
              <a:t>Insert some data, analysis, explanation about the title here. It should be short and brief.</a:t>
            </a:r>
          </a:p>
        </p:txBody>
      </p:sp>
      <p:sp>
        <p:nvSpPr>
          <p:cNvPr id="293" name="Freeform 137"/>
          <p:cNvSpPr/>
          <p:nvPr/>
        </p:nvSpPr>
        <p:spPr>
          <a:xfrm>
            <a:off x="17039167" y="4114800"/>
            <a:ext cx="677865" cy="677865"/>
          </a:xfrm>
          <a:custGeom>
            <a:avLst/>
            <a:gdLst/>
            <a:ahLst/>
            <a:cxnLst>
              <a:cxn ang="0">
                <a:pos x="wd2" y="hd2"/>
              </a:cxn>
              <a:cxn ang="5400000">
                <a:pos x="wd2" y="hd2"/>
              </a:cxn>
              <a:cxn ang="10800000">
                <a:pos x="wd2" y="hd2"/>
              </a:cxn>
              <a:cxn ang="16200000">
                <a:pos x="wd2" y="hd2"/>
              </a:cxn>
            </a:cxnLst>
            <a:rect l="0" t="0" r="r" b="b"/>
            <a:pathLst>
              <a:path w="21600" h="21600" extrusionOk="0">
                <a:moveTo>
                  <a:pt x="10769" y="13523"/>
                </a:moveTo>
                <a:cubicBezTo>
                  <a:pt x="6241" y="8995"/>
                  <a:pt x="6241" y="8995"/>
                  <a:pt x="6241" y="8995"/>
                </a:cubicBezTo>
                <a:cubicBezTo>
                  <a:pt x="6119" y="8934"/>
                  <a:pt x="5997" y="8873"/>
                  <a:pt x="5874" y="8873"/>
                </a:cubicBezTo>
                <a:cubicBezTo>
                  <a:pt x="5568" y="8873"/>
                  <a:pt x="5385" y="9056"/>
                  <a:pt x="5385" y="9362"/>
                </a:cubicBezTo>
                <a:cubicBezTo>
                  <a:pt x="5385" y="9484"/>
                  <a:pt x="5446" y="9607"/>
                  <a:pt x="5507" y="9668"/>
                </a:cubicBezTo>
                <a:cubicBezTo>
                  <a:pt x="10402" y="14624"/>
                  <a:pt x="10402" y="14624"/>
                  <a:pt x="10402" y="14624"/>
                </a:cubicBezTo>
                <a:cubicBezTo>
                  <a:pt x="10525" y="14686"/>
                  <a:pt x="10647" y="14747"/>
                  <a:pt x="10769" y="14747"/>
                </a:cubicBezTo>
                <a:cubicBezTo>
                  <a:pt x="10892" y="14747"/>
                  <a:pt x="11014" y="14686"/>
                  <a:pt x="11137" y="14563"/>
                </a:cubicBezTo>
                <a:cubicBezTo>
                  <a:pt x="11137" y="14563"/>
                  <a:pt x="11137" y="14563"/>
                  <a:pt x="11137" y="14563"/>
                </a:cubicBezTo>
                <a:cubicBezTo>
                  <a:pt x="19336" y="5997"/>
                  <a:pt x="19336" y="5997"/>
                  <a:pt x="19336" y="5997"/>
                </a:cubicBezTo>
                <a:cubicBezTo>
                  <a:pt x="19336" y="5997"/>
                  <a:pt x="19336" y="5997"/>
                  <a:pt x="19336" y="5997"/>
                </a:cubicBezTo>
                <a:cubicBezTo>
                  <a:pt x="20070" y="5262"/>
                  <a:pt x="20070" y="5262"/>
                  <a:pt x="20070" y="5262"/>
                </a:cubicBezTo>
                <a:cubicBezTo>
                  <a:pt x="20070" y="5262"/>
                  <a:pt x="20070" y="5262"/>
                  <a:pt x="20009" y="5262"/>
                </a:cubicBezTo>
                <a:cubicBezTo>
                  <a:pt x="21478" y="3794"/>
                  <a:pt x="21478" y="3794"/>
                  <a:pt x="21478" y="3794"/>
                </a:cubicBezTo>
                <a:cubicBezTo>
                  <a:pt x="21478" y="3794"/>
                  <a:pt x="21478" y="3794"/>
                  <a:pt x="21478" y="3794"/>
                </a:cubicBezTo>
                <a:cubicBezTo>
                  <a:pt x="21539" y="3671"/>
                  <a:pt x="21600" y="3549"/>
                  <a:pt x="21600" y="3427"/>
                </a:cubicBezTo>
                <a:cubicBezTo>
                  <a:pt x="21600" y="3182"/>
                  <a:pt x="21355" y="2937"/>
                  <a:pt x="21110" y="2937"/>
                </a:cubicBezTo>
                <a:cubicBezTo>
                  <a:pt x="20927" y="2937"/>
                  <a:pt x="20805" y="2998"/>
                  <a:pt x="20743" y="3121"/>
                </a:cubicBezTo>
                <a:cubicBezTo>
                  <a:pt x="20743" y="3121"/>
                  <a:pt x="20743" y="3121"/>
                  <a:pt x="20743" y="3121"/>
                </a:cubicBezTo>
                <a:cubicBezTo>
                  <a:pt x="19458" y="4406"/>
                  <a:pt x="19458" y="4406"/>
                  <a:pt x="19458" y="4406"/>
                </a:cubicBezTo>
                <a:cubicBezTo>
                  <a:pt x="19458" y="4406"/>
                  <a:pt x="19458" y="4406"/>
                  <a:pt x="19458" y="4406"/>
                </a:cubicBezTo>
                <a:cubicBezTo>
                  <a:pt x="18785" y="5140"/>
                  <a:pt x="18785" y="5140"/>
                  <a:pt x="18785" y="5140"/>
                </a:cubicBezTo>
                <a:cubicBezTo>
                  <a:pt x="18785" y="5140"/>
                  <a:pt x="18785" y="5140"/>
                  <a:pt x="18785" y="5140"/>
                </a:cubicBezTo>
                <a:lnTo>
                  <a:pt x="10769" y="13523"/>
                </a:lnTo>
                <a:close/>
                <a:moveTo>
                  <a:pt x="20743" y="6670"/>
                </a:moveTo>
                <a:cubicBezTo>
                  <a:pt x="20499" y="6486"/>
                  <a:pt x="20193" y="6486"/>
                  <a:pt x="20009" y="6670"/>
                </a:cubicBezTo>
                <a:cubicBezTo>
                  <a:pt x="19887" y="6792"/>
                  <a:pt x="19825" y="7037"/>
                  <a:pt x="19887" y="7159"/>
                </a:cubicBezTo>
                <a:cubicBezTo>
                  <a:pt x="19887" y="7159"/>
                  <a:pt x="19887" y="7159"/>
                  <a:pt x="19887" y="7159"/>
                </a:cubicBezTo>
                <a:cubicBezTo>
                  <a:pt x="20376" y="8322"/>
                  <a:pt x="20621" y="9546"/>
                  <a:pt x="20621" y="10831"/>
                </a:cubicBezTo>
                <a:cubicBezTo>
                  <a:pt x="20621" y="16215"/>
                  <a:pt x="16215" y="20621"/>
                  <a:pt x="10769" y="20621"/>
                </a:cubicBezTo>
                <a:cubicBezTo>
                  <a:pt x="5385" y="20621"/>
                  <a:pt x="979" y="16215"/>
                  <a:pt x="979" y="10831"/>
                </a:cubicBezTo>
                <a:cubicBezTo>
                  <a:pt x="979" y="5385"/>
                  <a:pt x="5385" y="979"/>
                  <a:pt x="10769" y="979"/>
                </a:cubicBezTo>
                <a:cubicBezTo>
                  <a:pt x="13584" y="979"/>
                  <a:pt x="16032" y="2142"/>
                  <a:pt x="17867" y="3977"/>
                </a:cubicBezTo>
                <a:cubicBezTo>
                  <a:pt x="17867" y="3977"/>
                  <a:pt x="17867" y="3977"/>
                  <a:pt x="17867" y="3977"/>
                </a:cubicBezTo>
                <a:cubicBezTo>
                  <a:pt x="18051" y="4161"/>
                  <a:pt x="18357" y="4161"/>
                  <a:pt x="18541" y="3977"/>
                </a:cubicBezTo>
                <a:cubicBezTo>
                  <a:pt x="18724" y="3794"/>
                  <a:pt x="18724" y="3488"/>
                  <a:pt x="18541" y="3304"/>
                </a:cubicBezTo>
                <a:cubicBezTo>
                  <a:pt x="18479" y="3243"/>
                  <a:pt x="18479" y="3243"/>
                  <a:pt x="18479" y="3243"/>
                </a:cubicBezTo>
                <a:cubicBezTo>
                  <a:pt x="16521" y="1224"/>
                  <a:pt x="13768" y="0"/>
                  <a:pt x="10769" y="0"/>
                </a:cubicBezTo>
                <a:cubicBezTo>
                  <a:pt x="4834" y="0"/>
                  <a:pt x="0" y="4834"/>
                  <a:pt x="0" y="10831"/>
                </a:cubicBezTo>
                <a:cubicBezTo>
                  <a:pt x="0" y="16766"/>
                  <a:pt x="4834" y="21600"/>
                  <a:pt x="10769" y="21600"/>
                </a:cubicBezTo>
                <a:cubicBezTo>
                  <a:pt x="16766" y="21600"/>
                  <a:pt x="21600" y="16766"/>
                  <a:pt x="21600" y="10831"/>
                </a:cubicBezTo>
                <a:cubicBezTo>
                  <a:pt x="21600" y="9423"/>
                  <a:pt x="21294" y="8077"/>
                  <a:pt x="20866" y="6853"/>
                </a:cubicBezTo>
                <a:cubicBezTo>
                  <a:pt x="20805" y="6792"/>
                  <a:pt x="20805" y="6731"/>
                  <a:pt x="20743" y="6670"/>
                </a:cubicBezTo>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
        <p:nvSpPr>
          <p:cNvPr id="294" name="TextBox 138"/>
          <p:cNvSpPr txBox="1"/>
          <p:nvPr/>
        </p:nvSpPr>
        <p:spPr>
          <a:xfrm>
            <a:off x="18097546" y="4046517"/>
            <a:ext cx="4694577"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828800">
              <a:defRPr sz="2900" cap="all" spc="58">
                <a:solidFill>
                  <a:schemeClr val="accent1">
                    <a:hueOff val="-1735709"/>
                    <a:satOff val="-93836"/>
                    <a:lumOff val="-7861"/>
                  </a:schemeClr>
                </a:solidFill>
                <a:latin typeface="+mj-lt"/>
                <a:ea typeface="+mj-ea"/>
                <a:cs typeface="+mj-cs"/>
                <a:sym typeface="Baskerville"/>
              </a:defRPr>
            </a:lvl1pPr>
          </a:lstStyle>
          <a:p>
            <a:r>
              <a:t>Key Point 03</a:t>
            </a:r>
          </a:p>
        </p:txBody>
      </p:sp>
      <p:sp>
        <p:nvSpPr>
          <p:cNvPr id="295" name="TextBox 139"/>
          <p:cNvSpPr txBox="1"/>
          <p:nvPr/>
        </p:nvSpPr>
        <p:spPr>
          <a:xfrm>
            <a:off x="18097501" y="4624278"/>
            <a:ext cx="4694770" cy="1280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828800">
              <a:lnSpc>
                <a:spcPct val="130000"/>
              </a:lnSpc>
              <a:defRPr sz="2100">
                <a:solidFill>
                  <a:schemeClr val="accent4">
                    <a:hueOff val="11021613"/>
                    <a:satOff val="-81801"/>
                    <a:lumOff val="12078"/>
                  </a:schemeClr>
                </a:solidFill>
                <a:latin typeface="Open Sans"/>
                <a:ea typeface="Open Sans"/>
                <a:cs typeface="Open Sans"/>
                <a:sym typeface="Open Sans"/>
              </a:defRPr>
            </a:lvl1pPr>
          </a:lstStyle>
          <a:p>
            <a:r>
              <a:t>Insert some data, analysis, explanation about the title here. It should be short and brief.</a:t>
            </a:r>
          </a:p>
        </p:txBody>
      </p:sp>
      <p:sp>
        <p:nvSpPr>
          <p:cNvPr id="296" name="Freeform 91"/>
          <p:cNvSpPr/>
          <p:nvPr/>
        </p:nvSpPr>
        <p:spPr>
          <a:xfrm>
            <a:off x="1608665" y="6822813"/>
            <a:ext cx="677865" cy="677865"/>
          </a:xfrm>
          <a:custGeom>
            <a:avLst/>
            <a:gdLst/>
            <a:ahLst/>
            <a:cxnLst>
              <a:cxn ang="0">
                <a:pos x="wd2" y="hd2"/>
              </a:cxn>
              <a:cxn ang="5400000">
                <a:pos x="wd2" y="hd2"/>
              </a:cxn>
              <a:cxn ang="10800000">
                <a:pos x="wd2" y="hd2"/>
              </a:cxn>
              <a:cxn ang="16200000">
                <a:pos x="wd2" y="hd2"/>
              </a:cxn>
            </a:cxnLst>
            <a:rect l="0" t="0" r="r" b="b"/>
            <a:pathLst>
              <a:path w="21600" h="21600" extrusionOk="0">
                <a:moveTo>
                  <a:pt x="10769" y="13523"/>
                </a:moveTo>
                <a:cubicBezTo>
                  <a:pt x="6241" y="8995"/>
                  <a:pt x="6241" y="8995"/>
                  <a:pt x="6241" y="8995"/>
                </a:cubicBezTo>
                <a:cubicBezTo>
                  <a:pt x="6119" y="8934"/>
                  <a:pt x="5997" y="8873"/>
                  <a:pt x="5874" y="8873"/>
                </a:cubicBezTo>
                <a:cubicBezTo>
                  <a:pt x="5568" y="8873"/>
                  <a:pt x="5385" y="9056"/>
                  <a:pt x="5385" y="9362"/>
                </a:cubicBezTo>
                <a:cubicBezTo>
                  <a:pt x="5385" y="9484"/>
                  <a:pt x="5446" y="9607"/>
                  <a:pt x="5507" y="9668"/>
                </a:cubicBezTo>
                <a:cubicBezTo>
                  <a:pt x="10402" y="14624"/>
                  <a:pt x="10402" y="14624"/>
                  <a:pt x="10402" y="14624"/>
                </a:cubicBezTo>
                <a:cubicBezTo>
                  <a:pt x="10525" y="14686"/>
                  <a:pt x="10647" y="14747"/>
                  <a:pt x="10769" y="14747"/>
                </a:cubicBezTo>
                <a:cubicBezTo>
                  <a:pt x="10892" y="14747"/>
                  <a:pt x="11014" y="14686"/>
                  <a:pt x="11137" y="14563"/>
                </a:cubicBezTo>
                <a:cubicBezTo>
                  <a:pt x="11137" y="14563"/>
                  <a:pt x="11137" y="14563"/>
                  <a:pt x="11137" y="14563"/>
                </a:cubicBezTo>
                <a:cubicBezTo>
                  <a:pt x="19336" y="5997"/>
                  <a:pt x="19336" y="5997"/>
                  <a:pt x="19336" y="5997"/>
                </a:cubicBezTo>
                <a:cubicBezTo>
                  <a:pt x="19336" y="5997"/>
                  <a:pt x="19336" y="5997"/>
                  <a:pt x="19336" y="5997"/>
                </a:cubicBezTo>
                <a:cubicBezTo>
                  <a:pt x="20070" y="5262"/>
                  <a:pt x="20070" y="5262"/>
                  <a:pt x="20070" y="5262"/>
                </a:cubicBezTo>
                <a:cubicBezTo>
                  <a:pt x="20070" y="5262"/>
                  <a:pt x="20070" y="5262"/>
                  <a:pt x="20009" y="5262"/>
                </a:cubicBezTo>
                <a:cubicBezTo>
                  <a:pt x="21478" y="3794"/>
                  <a:pt x="21478" y="3794"/>
                  <a:pt x="21478" y="3794"/>
                </a:cubicBezTo>
                <a:cubicBezTo>
                  <a:pt x="21478" y="3794"/>
                  <a:pt x="21478" y="3794"/>
                  <a:pt x="21478" y="3794"/>
                </a:cubicBezTo>
                <a:cubicBezTo>
                  <a:pt x="21539" y="3671"/>
                  <a:pt x="21600" y="3549"/>
                  <a:pt x="21600" y="3427"/>
                </a:cubicBezTo>
                <a:cubicBezTo>
                  <a:pt x="21600" y="3182"/>
                  <a:pt x="21355" y="2937"/>
                  <a:pt x="21110" y="2937"/>
                </a:cubicBezTo>
                <a:cubicBezTo>
                  <a:pt x="20927" y="2937"/>
                  <a:pt x="20805" y="2998"/>
                  <a:pt x="20743" y="3121"/>
                </a:cubicBezTo>
                <a:cubicBezTo>
                  <a:pt x="20743" y="3121"/>
                  <a:pt x="20743" y="3121"/>
                  <a:pt x="20743" y="3121"/>
                </a:cubicBezTo>
                <a:cubicBezTo>
                  <a:pt x="19458" y="4406"/>
                  <a:pt x="19458" y="4406"/>
                  <a:pt x="19458" y="4406"/>
                </a:cubicBezTo>
                <a:cubicBezTo>
                  <a:pt x="19458" y="4406"/>
                  <a:pt x="19458" y="4406"/>
                  <a:pt x="19458" y="4406"/>
                </a:cubicBezTo>
                <a:cubicBezTo>
                  <a:pt x="18785" y="5140"/>
                  <a:pt x="18785" y="5140"/>
                  <a:pt x="18785" y="5140"/>
                </a:cubicBezTo>
                <a:cubicBezTo>
                  <a:pt x="18785" y="5140"/>
                  <a:pt x="18785" y="5140"/>
                  <a:pt x="18785" y="5140"/>
                </a:cubicBezTo>
                <a:lnTo>
                  <a:pt x="10769" y="13523"/>
                </a:lnTo>
                <a:close/>
                <a:moveTo>
                  <a:pt x="20743" y="6670"/>
                </a:moveTo>
                <a:cubicBezTo>
                  <a:pt x="20499" y="6486"/>
                  <a:pt x="20193" y="6486"/>
                  <a:pt x="20009" y="6670"/>
                </a:cubicBezTo>
                <a:cubicBezTo>
                  <a:pt x="19887" y="6792"/>
                  <a:pt x="19825" y="7037"/>
                  <a:pt x="19887" y="7159"/>
                </a:cubicBezTo>
                <a:cubicBezTo>
                  <a:pt x="19887" y="7159"/>
                  <a:pt x="19887" y="7159"/>
                  <a:pt x="19887" y="7159"/>
                </a:cubicBezTo>
                <a:cubicBezTo>
                  <a:pt x="20376" y="8322"/>
                  <a:pt x="20621" y="9546"/>
                  <a:pt x="20621" y="10831"/>
                </a:cubicBezTo>
                <a:cubicBezTo>
                  <a:pt x="20621" y="16215"/>
                  <a:pt x="16215" y="20621"/>
                  <a:pt x="10769" y="20621"/>
                </a:cubicBezTo>
                <a:cubicBezTo>
                  <a:pt x="5385" y="20621"/>
                  <a:pt x="979" y="16215"/>
                  <a:pt x="979" y="10831"/>
                </a:cubicBezTo>
                <a:cubicBezTo>
                  <a:pt x="979" y="5385"/>
                  <a:pt x="5385" y="979"/>
                  <a:pt x="10769" y="979"/>
                </a:cubicBezTo>
                <a:cubicBezTo>
                  <a:pt x="13584" y="979"/>
                  <a:pt x="16032" y="2142"/>
                  <a:pt x="17867" y="3977"/>
                </a:cubicBezTo>
                <a:cubicBezTo>
                  <a:pt x="17867" y="3977"/>
                  <a:pt x="17867" y="3977"/>
                  <a:pt x="17867" y="3977"/>
                </a:cubicBezTo>
                <a:cubicBezTo>
                  <a:pt x="18051" y="4161"/>
                  <a:pt x="18357" y="4161"/>
                  <a:pt x="18541" y="3977"/>
                </a:cubicBezTo>
                <a:cubicBezTo>
                  <a:pt x="18724" y="3794"/>
                  <a:pt x="18724" y="3488"/>
                  <a:pt x="18541" y="3304"/>
                </a:cubicBezTo>
                <a:cubicBezTo>
                  <a:pt x="18479" y="3243"/>
                  <a:pt x="18479" y="3243"/>
                  <a:pt x="18479" y="3243"/>
                </a:cubicBezTo>
                <a:cubicBezTo>
                  <a:pt x="16521" y="1224"/>
                  <a:pt x="13768" y="0"/>
                  <a:pt x="10769" y="0"/>
                </a:cubicBezTo>
                <a:cubicBezTo>
                  <a:pt x="4834" y="0"/>
                  <a:pt x="0" y="4834"/>
                  <a:pt x="0" y="10831"/>
                </a:cubicBezTo>
                <a:cubicBezTo>
                  <a:pt x="0" y="16766"/>
                  <a:pt x="4834" y="21600"/>
                  <a:pt x="10769" y="21600"/>
                </a:cubicBezTo>
                <a:cubicBezTo>
                  <a:pt x="16766" y="21600"/>
                  <a:pt x="21600" y="16766"/>
                  <a:pt x="21600" y="10831"/>
                </a:cubicBezTo>
                <a:cubicBezTo>
                  <a:pt x="21600" y="9423"/>
                  <a:pt x="21294" y="8077"/>
                  <a:pt x="20866" y="6853"/>
                </a:cubicBezTo>
                <a:cubicBezTo>
                  <a:pt x="20805" y="6792"/>
                  <a:pt x="20805" y="6731"/>
                  <a:pt x="20743" y="6670"/>
                </a:cubicBezTo>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
        <p:nvSpPr>
          <p:cNvPr id="297" name="TextBox 92"/>
          <p:cNvSpPr txBox="1"/>
          <p:nvPr/>
        </p:nvSpPr>
        <p:spPr>
          <a:xfrm>
            <a:off x="2667044" y="6754531"/>
            <a:ext cx="4694577"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828800">
              <a:defRPr sz="2900" cap="all" spc="58">
                <a:solidFill>
                  <a:schemeClr val="accent1">
                    <a:hueOff val="-1735709"/>
                    <a:satOff val="-93836"/>
                    <a:lumOff val="-7861"/>
                  </a:schemeClr>
                </a:solidFill>
                <a:latin typeface="+mj-lt"/>
                <a:ea typeface="+mj-ea"/>
                <a:cs typeface="+mj-cs"/>
                <a:sym typeface="Baskerville"/>
              </a:defRPr>
            </a:lvl1pPr>
          </a:lstStyle>
          <a:p>
            <a:r>
              <a:t>Key Point 04</a:t>
            </a:r>
          </a:p>
        </p:txBody>
      </p:sp>
      <p:sp>
        <p:nvSpPr>
          <p:cNvPr id="298" name="TextBox 93"/>
          <p:cNvSpPr txBox="1"/>
          <p:nvPr/>
        </p:nvSpPr>
        <p:spPr>
          <a:xfrm>
            <a:off x="2666999" y="7332292"/>
            <a:ext cx="4694769" cy="1280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828800">
              <a:lnSpc>
                <a:spcPct val="130000"/>
              </a:lnSpc>
              <a:defRPr sz="2100">
                <a:solidFill>
                  <a:schemeClr val="accent4">
                    <a:hueOff val="11021613"/>
                    <a:satOff val="-81801"/>
                    <a:lumOff val="12078"/>
                  </a:schemeClr>
                </a:solidFill>
                <a:latin typeface="Open Sans"/>
                <a:ea typeface="Open Sans"/>
                <a:cs typeface="Open Sans"/>
                <a:sym typeface="Open Sans"/>
              </a:defRPr>
            </a:lvl1pPr>
          </a:lstStyle>
          <a:p>
            <a:r>
              <a:t>Insert some data, analysis, explanation about the title here. It should be short and brief.</a:t>
            </a:r>
          </a:p>
        </p:txBody>
      </p:sp>
      <p:sp>
        <p:nvSpPr>
          <p:cNvPr id="299" name="Freeform 130"/>
          <p:cNvSpPr/>
          <p:nvPr/>
        </p:nvSpPr>
        <p:spPr>
          <a:xfrm>
            <a:off x="9340850" y="6822813"/>
            <a:ext cx="677865" cy="677865"/>
          </a:xfrm>
          <a:custGeom>
            <a:avLst/>
            <a:gdLst/>
            <a:ahLst/>
            <a:cxnLst>
              <a:cxn ang="0">
                <a:pos x="wd2" y="hd2"/>
              </a:cxn>
              <a:cxn ang="5400000">
                <a:pos x="wd2" y="hd2"/>
              </a:cxn>
              <a:cxn ang="10800000">
                <a:pos x="wd2" y="hd2"/>
              </a:cxn>
              <a:cxn ang="16200000">
                <a:pos x="wd2" y="hd2"/>
              </a:cxn>
            </a:cxnLst>
            <a:rect l="0" t="0" r="r" b="b"/>
            <a:pathLst>
              <a:path w="21600" h="21600" extrusionOk="0">
                <a:moveTo>
                  <a:pt x="10769" y="13523"/>
                </a:moveTo>
                <a:cubicBezTo>
                  <a:pt x="6241" y="8995"/>
                  <a:pt x="6241" y="8995"/>
                  <a:pt x="6241" y="8995"/>
                </a:cubicBezTo>
                <a:cubicBezTo>
                  <a:pt x="6119" y="8934"/>
                  <a:pt x="5997" y="8873"/>
                  <a:pt x="5874" y="8873"/>
                </a:cubicBezTo>
                <a:cubicBezTo>
                  <a:pt x="5568" y="8873"/>
                  <a:pt x="5385" y="9056"/>
                  <a:pt x="5385" y="9362"/>
                </a:cubicBezTo>
                <a:cubicBezTo>
                  <a:pt x="5385" y="9484"/>
                  <a:pt x="5446" y="9607"/>
                  <a:pt x="5507" y="9668"/>
                </a:cubicBezTo>
                <a:cubicBezTo>
                  <a:pt x="10402" y="14624"/>
                  <a:pt x="10402" y="14624"/>
                  <a:pt x="10402" y="14624"/>
                </a:cubicBezTo>
                <a:cubicBezTo>
                  <a:pt x="10525" y="14686"/>
                  <a:pt x="10647" y="14747"/>
                  <a:pt x="10769" y="14747"/>
                </a:cubicBezTo>
                <a:cubicBezTo>
                  <a:pt x="10892" y="14747"/>
                  <a:pt x="11014" y="14686"/>
                  <a:pt x="11137" y="14563"/>
                </a:cubicBezTo>
                <a:cubicBezTo>
                  <a:pt x="11137" y="14563"/>
                  <a:pt x="11137" y="14563"/>
                  <a:pt x="11137" y="14563"/>
                </a:cubicBezTo>
                <a:cubicBezTo>
                  <a:pt x="19336" y="5997"/>
                  <a:pt x="19336" y="5997"/>
                  <a:pt x="19336" y="5997"/>
                </a:cubicBezTo>
                <a:cubicBezTo>
                  <a:pt x="19336" y="5997"/>
                  <a:pt x="19336" y="5997"/>
                  <a:pt x="19336" y="5997"/>
                </a:cubicBezTo>
                <a:cubicBezTo>
                  <a:pt x="20070" y="5262"/>
                  <a:pt x="20070" y="5262"/>
                  <a:pt x="20070" y="5262"/>
                </a:cubicBezTo>
                <a:cubicBezTo>
                  <a:pt x="20070" y="5262"/>
                  <a:pt x="20070" y="5262"/>
                  <a:pt x="20009" y="5262"/>
                </a:cubicBezTo>
                <a:cubicBezTo>
                  <a:pt x="21478" y="3794"/>
                  <a:pt x="21478" y="3794"/>
                  <a:pt x="21478" y="3794"/>
                </a:cubicBezTo>
                <a:cubicBezTo>
                  <a:pt x="21478" y="3794"/>
                  <a:pt x="21478" y="3794"/>
                  <a:pt x="21478" y="3794"/>
                </a:cubicBezTo>
                <a:cubicBezTo>
                  <a:pt x="21539" y="3671"/>
                  <a:pt x="21600" y="3549"/>
                  <a:pt x="21600" y="3427"/>
                </a:cubicBezTo>
                <a:cubicBezTo>
                  <a:pt x="21600" y="3182"/>
                  <a:pt x="21355" y="2937"/>
                  <a:pt x="21110" y="2937"/>
                </a:cubicBezTo>
                <a:cubicBezTo>
                  <a:pt x="20927" y="2937"/>
                  <a:pt x="20805" y="2998"/>
                  <a:pt x="20743" y="3121"/>
                </a:cubicBezTo>
                <a:cubicBezTo>
                  <a:pt x="20743" y="3121"/>
                  <a:pt x="20743" y="3121"/>
                  <a:pt x="20743" y="3121"/>
                </a:cubicBezTo>
                <a:cubicBezTo>
                  <a:pt x="19458" y="4406"/>
                  <a:pt x="19458" y="4406"/>
                  <a:pt x="19458" y="4406"/>
                </a:cubicBezTo>
                <a:cubicBezTo>
                  <a:pt x="19458" y="4406"/>
                  <a:pt x="19458" y="4406"/>
                  <a:pt x="19458" y="4406"/>
                </a:cubicBezTo>
                <a:cubicBezTo>
                  <a:pt x="18785" y="5140"/>
                  <a:pt x="18785" y="5140"/>
                  <a:pt x="18785" y="5140"/>
                </a:cubicBezTo>
                <a:cubicBezTo>
                  <a:pt x="18785" y="5140"/>
                  <a:pt x="18785" y="5140"/>
                  <a:pt x="18785" y="5140"/>
                </a:cubicBezTo>
                <a:lnTo>
                  <a:pt x="10769" y="13523"/>
                </a:lnTo>
                <a:close/>
                <a:moveTo>
                  <a:pt x="20743" y="6670"/>
                </a:moveTo>
                <a:cubicBezTo>
                  <a:pt x="20499" y="6486"/>
                  <a:pt x="20193" y="6486"/>
                  <a:pt x="20009" y="6670"/>
                </a:cubicBezTo>
                <a:cubicBezTo>
                  <a:pt x="19887" y="6792"/>
                  <a:pt x="19825" y="7037"/>
                  <a:pt x="19887" y="7159"/>
                </a:cubicBezTo>
                <a:cubicBezTo>
                  <a:pt x="19887" y="7159"/>
                  <a:pt x="19887" y="7159"/>
                  <a:pt x="19887" y="7159"/>
                </a:cubicBezTo>
                <a:cubicBezTo>
                  <a:pt x="20376" y="8322"/>
                  <a:pt x="20621" y="9546"/>
                  <a:pt x="20621" y="10831"/>
                </a:cubicBezTo>
                <a:cubicBezTo>
                  <a:pt x="20621" y="16215"/>
                  <a:pt x="16215" y="20621"/>
                  <a:pt x="10769" y="20621"/>
                </a:cubicBezTo>
                <a:cubicBezTo>
                  <a:pt x="5385" y="20621"/>
                  <a:pt x="979" y="16215"/>
                  <a:pt x="979" y="10831"/>
                </a:cubicBezTo>
                <a:cubicBezTo>
                  <a:pt x="979" y="5385"/>
                  <a:pt x="5385" y="979"/>
                  <a:pt x="10769" y="979"/>
                </a:cubicBezTo>
                <a:cubicBezTo>
                  <a:pt x="13584" y="979"/>
                  <a:pt x="16032" y="2142"/>
                  <a:pt x="17867" y="3977"/>
                </a:cubicBezTo>
                <a:cubicBezTo>
                  <a:pt x="17867" y="3977"/>
                  <a:pt x="17867" y="3977"/>
                  <a:pt x="17867" y="3977"/>
                </a:cubicBezTo>
                <a:cubicBezTo>
                  <a:pt x="18051" y="4161"/>
                  <a:pt x="18357" y="4161"/>
                  <a:pt x="18541" y="3977"/>
                </a:cubicBezTo>
                <a:cubicBezTo>
                  <a:pt x="18724" y="3794"/>
                  <a:pt x="18724" y="3488"/>
                  <a:pt x="18541" y="3304"/>
                </a:cubicBezTo>
                <a:cubicBezTo>
                  <a:pt x="18479" y="3243"/>
                  <a:pt x="18479" y="3243"/>
                  <a:pt x="18479" y="3243"/>
                </a:cubicBezTo>
                <a:cubicBezTo>
                  <a:pt x="16521" y="1224"/>
                  <a:pt x="13768" y="0"/>
                  <a:pt x="10769" y="0"/>
                </a:cubicBezTo>
                <a:cubicBezTo>
                  <a:pt x="4834" y="0"/>
                  <a:pt x="0" y="4834"/>
                  <a:pt x="0" y="10831"/>
                </a:cubicBezTo>
                <a:cubicBezTo>
                  <a:pt x="0" y="16766"/>
                  <a:pt x="4834" y="21600"/>
                  <a:pt x="10769" y="21600"/>
                </a:cubicBezTo>
                <a:cubicBezTo>
                  <a:pt x="16766" y="21600"/>
                  <a:pt x="21600" y="16766"/>
                  <a:pt x="21600" y="10831"/>
                </a:cubicBezTo>
                <a:cubicBezTo>
                  <a:pt x="21600" y="9423"/>
                  <a:pt x="21294" y="8077"/>
                  <a:pt x="20866" y="6853"/>
                </a:cubicBezTo>
                <a:cubicBezTo>
                  <a:pt x="20805" y="6792"/>
                  <a:pt x="20805" y="6731"/>
                  <a:pt x="20743" y="6670"/>
                </a:cubicBezTo>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
        <p:nvSpPr>
          <p:cNvPr id="300" name="TextBox 131"/>
          <p:cNvSpPr txBox="1"/>
          <p:nvPr/>
        </p:nvSpPr>
        <p:spPr>
          <a:xfrm>
            <a:off x="10399229" y="6754531"/>
            <a:ext cx="4694577"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828800">
              <a:defRPr sz="2900" cap="all" spc="58">
                <a:solidFill>
                  <a:schemeClr val="accent1">
                    <a:hueOff val="-1735709"/>
                    <a:satOff val="-93836"/>
                    <a:lumOff val="-7861"/>
                  </a:schemeClr>
                </a:solidFill>
                <a:latin typeface="+mj-lt"/>
                <a:ea typeface="+mj-ea"/>
                <a:cs typeface="+mj-cs"/>
                <a:sym typeface="Baskerville"/>
              </a:defRPr>
            </a:lvl1pPr>
          </a:lstStyle>
          <a:p>
            <a:r>
              <a:t>Key Point 05</a:t>
            </a:r>
          </a:p>
        </p:txBody>
      </p:sp>
      <p:sp>
        <p:nvSpPr>
          <p:cNvPr id="301" name="TextBox 132"/>
          <p:cNvSpPr txBox="1"/>
          <p:nvPr/>
        </p:nvSpPr>
        <p:spPr>
          <a:xfrm>
            <a:off x="10399183" y="7332292"/>
            <a:ext cx="4694770" cy="1280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828800">
              <a:lnSpc>
                <a:spcPct val="130000"/>
              </a:lnSpc>
              <a:defRPr sz="2100">
                <a:solidFill>
                  <a:schemeClr val="accent4">
                    <a:hueOff val="11021613"/>
                    <a:satOff val="-81801"/>
                    <a:lumOff val="12078"/>
                  </a:schemeClr>
                </a:solidFill>
                <a:latin typeface="Open Sans"/>
                <a:ea typeface="Open Sans"/>
                <a:cs typeface="Open Sans"/>
                <a:sym typeface="Open Sans"/>
              </a:defRPr>
            </a:lvl1pPr>
          </a:lstStyle>
          <a:p>
            <a:r>
              <a:t>Insert some data, analysis, explanation about the title here. It should be short and brief.</a:t>
            </a:r>
          </a:p>
        </p:txBody>
      </p:sp>
      <p:sp>
        <p:nvSpPr>
          <p:cNvPr id="302" name="Freeform 140"/>
          <p:cNvSpPr/>
          <p:nvPr/>
        </p:nvSpPr>
        <p:spPr>
          <a:xfrm>
            <a:off x="17039167" y="6822813"/>
            <a:ext cx="677865" cy="677865"/>
          </a:xfrm>
          <a:custGeom>
            <a:avLst/>
            <a:gdLst/>
            <a:ahLst/>
            <a:cxnLst>
              <a:cxn ang="0">
                <a:pos x="wd2" y="hd2"/>
              </a:cxn>
              <a:cxn ang="5400000">
                <a:pos x="wd2" y="hd2"/>
              </a:cxn>
              <a:cxn ang="10800000">
                <a:pos x="wd2" y="hd2"/>
              </a:cxn>
              <a:cxn ang="16200000">
                <a:pos x="wd2" y="hd2"/>
              </a:cxn>
            </a:cxnLst>
            <a:rect l="0" t="0" r="r" b="b"/>
            <a:pathLst>
              <a:path w="21600" h="21600" extrusionOk="0">
                <a:moveTo>
                  <a:pt x="10769" y="13523"/>
                </a:moveTo>
                <a:cubicBezTo>
                  <a:pt x="6241" y="8995"/>
                  <a:pt x="6241" y="8995"/>
                  <a:pt x="6241" y="8995"/>
                </a:cubicBezTo>
                <a:cubicBezTo>
                  <a:pt x="6119" y="8934"/>
                  <a:pt x="5997" y="8873"/>
                  <a:pt x="5874" y="8873"/>
                </a:cubicBezTo>
                <a:cubicBezTo>
                  <a:pt x="5568" y="8873"/>
                  <a:pt x="5385" y="9056"/>
                  <a:pt x="5385" y="9362"/>
                </a:cubicBezTo>
                <a:cubicBezTo>
                  <a:pt x="5385" y="9484"/>
                  <a:pt x="5446" y="9607"/>
                  <a:pt x="5507" y="9668"/>
                </a:cubicBezTo>
                <a:cubicBezTo>
                  <a:pt x="10402" y="14624"/>
                  <a:pt x="10402" y="14624"/>
                  <a:pt x="10402" y="14624"/>
                </a:cubicBezTo>
                <a:cubicBezTo>
                  <a:pt x="10525" y="14686"/>
                  <a:pt x="10647" y="14747"/>
                  <a:pt x="10769" y="14747"/>
                </a:cubicBezTo>
                <a:cubicBezTo>
                  <a:pt x="10892" y="14747"/>
                  <a:pt x="11014" y="14686"/>
                  <a:pt x="11137" y="14563"/>
                </a:cubicBezTo>
                <a:cubicBezTo>
                  <a:pt x="11137" y="14563"/>
                  <a:pt x="11137" y="14563"/>
                  <a:pt x="11137" y="14563"/>
                </a:cubicBezTo>
                <a:cubicBezTo>
                  <a:pt x="19336" y="5997"/>
                  <a:pt x="19336" y="5997"/>
                  <a:pt x="19336" y="5997"/>
                </a:cubicBezTo>
                <a:cubicBezTo>
                  <a:pt x="19336" y="5997"/>
                  <a:pt x="19336" y="5997"/>
                  <a:pt x="19336" y="5997"/>
                </a:cubicBezTo>
                <a:cubicBezTo>
                  <a:pt x="20070" y="5262"/>
                  <a:pt x="20070" y="5262"/>
                  <a:pt x="20070" y="5262"/>
                </a:cubicBezTo>
                <a:cubicBezTo>
                  <a:pt x="20070" y="5262"/>
                  <a:pt x="20070" y="5262"/>
                  <a:pt x="20009" y="5262"/>
                </a:cubicBezTo>
                <a:cubicBezTo>
                  <a:pt x="21478" y="3794"/>
                  <a:pt x="21478" y="3794"/>
                  <a:pt x="21478" y="3794"/>
                </a:cubicBezTo>
                <a:cubicBezTo>
                  <a:pt x="21478" y="3794"/>
                  <a:pt x="21478" y="3794"/>
                  <a:pt x="21478" y="3794"/>
                </a:cubicBezTo>
                <a:cubicBezTo>
                  <a:pt x="21539" y="3671"/>
                  <a:pt x="21600" y="3549"/>
                  <a:pt x="21600" y="3427"/>
                </a:cubicBezTo>
                <a:cubicBezTo>
                  <a:pt x="21600" y="3182"/>
                  <a:pt x="21355" y="2937"/>
                  <a:pt x="21110" y="2937"/>
                </a:cubicBezTo>
                <a:cubicBezTo>
                  <a:pt x="20927" y="2937"/>
                  <a:pt x="20805" y="2998"/>
                  <a:pt x="20743" y="3121"/>
                </a:cubicBezTo>
                <a:cubicBezTo>
                  <a:pt x="20743" y="3121"/>
                  <a:pt x="20743" y="3121"/>
                  <a:pt x="20743" y="3121"/>
                </a:cubicBezTo>
                <a:cubicBezTo>
                  <a:pt x="19458" y="4406"/>
                  <a:pt x="19458" y="4406"/>
                  <a:pt x="19458" y="4406"/>
                </a:cubicBezTo>
                <a:cubicBezTo>
                  <a:pt x="19458" y="4406"/>
                  <a:pt x="19458" y="4406"/>
                  <a:pt x="19458" y="4406"/>
                </a:cubicBezTo>
                <a:cubicBezTo>
                  <a:pt x="18785" y="5140"/>
                  <a:pt x="18785" y="5140"/>
                  <a:pt x="18785" y="5140"/>
                </a:cubicBezTo>
                <a:cubicBezTo>
                  <a:pt x="18785" y="5140"/>
                  <a:pt x="18785" y="5140"/>
                  <a:pt x="18785" y="5140"/>
                </a:cubicBezTo>
                <a:lnTo>
                  <a:pt x="10769" y="13523"/>
                </a:lnTo>
                <a:close/>
                <a:moveTo>
                  <a:pt x="20743" y="6670"/>
                </a:moveTo>
                <a:cubicBezTo>
                  <a:pt x="20499" y="6486"/>
                  <a:pt x="20193" y="6486"/>
                  <a:pt x="20009" y="6670"/>
                </a:cubicBezTo>
                <a:cubicBezTo>
                  <a:pt x="19887" y="6792"/>
                  <a:pt x="19825" y="7037"/>
                  <a:pt x="19887" y="7159"/>
                </a:cubicBezTo>
                <a:cubicBezTo>
                  <a:pt x="19887" y="7159"/>
                  <a:pt x="19887" y="7159"/>
                  <a:pt x="19887" y="7159"/>
                </a:cubicBezTo>
                <a:cubicBezTo>
                  <a:pt x="20376" y="8322"/>
                  <a:pt x="20621" y="9546"/>
                  <a:pt x="20621" y="10831"/>
                </a:cubicBezTo>
                <a:cubicBezTo>
                  <a:pt x="20621" y="16215"/>
                  <a:pt x="16215" y="20621"/>
                  <a:pt x="10769" y="20621"/>
                </a:cubicBezTo>
                <a:cubicBezTo>
                  <a:pt x="5385" y="20621"/>
                  <a:pt x="979" y="16215"/>
                  <a:pt x="979" y="10831"/>
                </a:cubicBezTo>
                <a:cubicBezTo>
                  <a:pt x="979" y="5385"/>
                  <a:pt x="5385" y="979"/>
                  <a:pt x="10769" y="979"/>
                </a:cubicBezTo>
                <a:cubicBezTo>
                  <a:pt x="13584" y="979"/>
                  <a:pt x="16032" y="2142"/>
                  <a:pt x="17867" y="3977"/>
                </a:cubicBezTo>
                <a:cubicBezTo>
                  <a:pt x="17867" y="3977"/>
                  <a:pt x="17867" y="3977"/>
                  <a:pt x="17867" y="3977"/>
                </a:cubicBezTo>
                <a:cubicBezTo>
                  <a:pt x="18051" y="4161"/>
                  <a:pt x="18357" y="4161"/>
                  <a:pt x="18541" y="3977"/>
                </a:cubicBezTo>
                <a:cubicBezTo>
                  <a:pt x="18724" y="3794"/>
                  <a:pt x="18724" y="3488"/>
                  <a:pt x="18541" y="3304"/>
                </a:cubicBezTo>
                <a:cubicBezTo>
                  <a:pt x="18479" y="3243"/>
                  <a:pt x="18479" y="3243"/>
                  <a:pt x="18479" y="3243"/>
                </a:cubicBezTo>
                <a:cubicBezTo>
                  <a:pt x="16521" y="1224"/>
                  <a:pt x="13768" y="0"/>
                  <a:pt x="10769" y="0"/>
                </a:cubicBezTo>
                <a:cubicBezTo>
                  <a:pt x="4834" y="0"/>
                  <a:pt x="0" y="4834"/>
                  <a:pt x="0" y="10831"/>
                </a:cubicBezTo>
                <a:cubicBezTo>
                  <a:pt x="0" y="16766"/>
                  <a:pt x="4834" y="21600"/>
                  <a:pt x="10769" y="21600"/>
                </a:cubicBezTo>
                <a:cubicBezTo>
                  <a:pt x="16766" y="21600"/>
                  <a:pt x="21600" y="16766"/>
                  <a:pt x="21600" y="10831"/>
                </a:cubicBezTo>
                <a:cubicBezTo>
                  <a:pt x="21600" y="9423"/>
                  <a:pt x="21294" y="8077"/>
                  <a:pt x="20866" y="6853"/>
                </a:cubicBezTo>
                <a:cubicBezTo>
                  <a:pt x="20805" y="6792"/>
                  <a:pt x="20805" y="6731"/>
                  <a:pt x="20743" y="6670"/>
                </a:cubicBezTo>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
        <p:nvSpPr>
          <p:cNvPr id="303" name="TextBox 141"/>
          <p:cNvSpPr txBox="1"/>
          <p:nvPr/>
        </p:nvSpPr>
        <p:spPr>
          <a:xfrm>
            <a:off x="18097546" y="6754531"/>
            <a:ext cx="4694577"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828800">
              <a:defRPr sz="2900" cap="all" spc="58">
                <a:solidFill>
                  <a:schemeClr val="accent1">
                    <a:hueOff val="-1735709"/>
                    <a:satOff val="-93836"/>
                    <a:lumOff val="-7861"/>
                  </a:schemeClr>
                </a:solidFill>
                <a:latin typeface="+mj-lt"/>
                <a:ea typeface="+mj-ea"/>
                <a:cs typeface="+mj-cs"/>
                <a:sym typeface="Baskerville"/>
              </a:defRPr>
            </a:lvl1pPr>
          </a:lstStyle>
          <a:p>
            <a:r>
              <a:t>Key Point 06</a:t>
            </a:r>
          </a:p>
        </p:txBody>
      </p:sp>
      <p:sp>
        <p:nvSpPr>
          <p:cNvPr id="304" name="TextBox 142"/>
          <p:cNvSpPr txBox="1"/>
          <p:nvPr/>
        </p:nvSpPr>
        <p:spPr>
          <a:xfrm>
            <a:off x="18097501" y="7332292"/>
            <a:ext cx="4694770" cy="1280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828800">
              <a:lnSpc>
                <a:spcPct val="130000"/>
              </a:lnSpc>
              <a:defRPr sz="2100">
                <a:solidFill>
                  <a:schemeClr val="accent4">
                    <a:hueOff val="11021613"/>
                    <a:satOff val="-81801"/>
                    <a:lumOff val="12078"/>
                  </a:schemeClr>
                </a:solidFill>
                <a:latin typeface="Open Sans"/>
                <a:ea typeface="Open Sans"/>
                <a:cs typeface="Open Sans"/>
                <a:sym typeface="Open Sans"/>
              </a:defRPr>
            </a:lvl1pPr>
          </a:lstStyle>
          <a:p>
            <a:r>
              <a:t>Insert some data, analysis, explanation about the title here. It should be short and brief.</a:t>
            </a:r>
          </a:p>
        </p:txBody>
      </p:sp>
      <p:sp>
        <p:nvSpPr>
          <p:cNvPr id="305" name="Freeform 95"/>
          <p:cNvSpPr/>
          <p:nvPr/>
        </p:nvSpPr>
        <p:spPr>
          <a:xfrm>
            <a:off x="1608665" y="9530826"/>
            <a:ext cx="677865" cy="677865"/>
          </a:xfrm>
          <a:custGeom>
            <a:avLst/>
            <a:gdLst/>
            <a:ahLst/>
            <a:cxnLst>
              <a:cxn ang="0">
                <a:pos x="wd2" y="hd2"/>
              </a:cxn>
              <a:cxn ang="5400000">
                <a:pos x="wd2" y="hd2"/>
              </a:cxn>
              <a:cxn ang="10800000">
                <a:pos x="wd2" y="hd2"/>
              </a:cxn>
              <a:cxn ang="16200000">
                <a:pos x="wd2" y="hd2"/>
              </a:cxn>
            </a:cxnLst>
            <a:rect l="0" t="0" r="r" b="b"/>
            <a:pathLst>
              <a:path w="21600" h="21600" extrusionOk="0">
                <a:moveTo>
                  <a:pt x="10769" y="13523"/>
                </a:moveTo>
                <a:cubicBezTo>
                  <a:pt x="6241" y="8995"/>
                  <a:pt x="6241" y="8995"/>
                  <a:pt x="6241" y="8995"/>
                </a:cubicBezTo>
                <a:cubicBezTo>
                  <a:pt x="6119" y="8934"/>
                  <a:pt x="5997" y="8873"/>
                  <a:pt x="5874" y="8873"/>
                </a:cubicBezTo>
                <a:cubicBezTo>
                  <a:pt x="5568" y="8873"/>
                  <a:pt x="5385" y="9056"/>
                  <a:pt x="5385" y="9362"/>
                </a:cubicBezTo>
                <a:cubicBezTo>
                  <a:pt x="5385" y="9484"/>
                  <a:pt x="5446" y="9607"/>
                  <a:pt x="5507" y="9668"/>
                </a:cubicBezTo>
                <a:cubicBezTo>
                  <a:pt x="10402" y="14624"/>
                  <a:pt x="10402" y="14624"/>
                  <a:pt x="10402" y="14624"/>
                </a:cubicBezTo>
                <a:cubicBezTo>
                  <a:pt x="10525" y="14686"/>
                  <a:pt x="10647" y="14747"/>
                  <a:pt x="10769" y="14747"/>
                </a:cubicBezTo>
                <a:cubicBezTo>
                  <a:pt x="10892" y="14747"/>
                  <a:pt x="11014" y="14686"/>
                  <a:pt x="11137" y="14563"/>
                </a:cubicBezTo>
                <a:cubicBezTo>
                  <a:pt x="11137" y="14563"/>
                  <a:pt x="11137" y="14563"/>
                  <a:pt x="11137" y="14563"/>
                </a:cubicBezTo>
                <a:cubicBezTo>
                  <a:pt x="19336" y="5997"/>
                  <a:pt x="19336" y="5997"/>
                  <a:pt x="19336" y="5997"/>
                </a:cubicBezTo>
                <a:cubicBezTo>
                  <a:pt x="19336" y="5997"/>
                  <a:pt x="19336" y="5997"/>
                  <a:pt x="19336" y="5997"/>
                </a:cubicBezTo>
                <a:cubicBezTo>
                  <a:pt x="20070" y="5262"/>
                  <a:pt x="20070" y="5262"/>
                  <a:pt x="20070" y="5262"/>
                </a:cubicBezTo>
                <a:cubicBezTo>
                  <a:pt x="20070" y="5262"/>
                  <a:pt x="20070" y="5262"/>
                  <a:pt x="20009" y="5262"/>
                </a:cubicBezTo>
                <a:cubicBezTo>
                  <a:pt x="21478" y="3794"/>
                  <a:pt x="21478" y="3794"/>
                  <a:pt x="21478" y="3794"/>
                </a:cubicBezTo>
                <a:cubicBezTo>
                  <a:pt x="21478" y="3794"/>
                  <a:pt x="21478" y="3794"/>
                  <a:pt x="21478" y="3794"/>
                </a:cubicBezTo>
                <a:cubicBezTo>
                  <a:pt x="21539" y="3671"/>
                  <a:pt x="21600" y="3549"/>
                  <a:pt x="21600" y="3427"/>
                </a:cubicBezTo>
                <a:cubicBezTo>
                  <a:pt x="21600" y="3182"/>
                  <a:pt x="21355" y="2937"/>
                  <a:pt x="21110" y="2937"/>
                </a:cubicBezTo>
                <a:cubicBezTo>
                  <a:pt x="20927" y="2937"/>
                  <a:pt x="20805" y="2998"/>
                  <a:pt x="20743" y="3121"/>
                </a:cubicBezTo>
                <a:cubicBezTo>
                  <a:pt x="20743" y="3121"/>
                  <a:pt x="20743" y="3121"/>
                  <a:pt x="20743" y="3121"/>
                </a:cubicBezTo>
                <a:cubicBezTo>
                  <a:pt x="19458" y="4406"/>
                  <a:pt x="19458" y="4406"/>
                  <a:pt x="19458" y="4406"/>
                </a:cubicBezTo>
                <a:cubicBezTo>
                  <a:pt x="19458" y="4406"/>
                  <a:pt x="19458" y="4406"/>
                  <a:pt x="19458" y="4406"/>
                </a:cubicBezTo>
                <a:cubicBezTo>
                  <a:pt x="18785" y="5140"/>
                  <a:pt x="18785" y="5140"/>
                  <a:pt x="18785" y="5140"/>
                </a:cubicBezTo>
                <a:cubicBezTo>
                  <a:pt x="18785" y="5140"/>
                  <a:pt x="18785" y="5140"/>
                  <a:pt x="18785" y="5140"/>
                </a:cubicBezTo>
                <a:lnTo>
                  <a:pt x="10769" y="13523"/>
                </a:lnTo>
                <a:close/>
                <a:moveTo>
                  <a:pt x="20743" y="6670"/>
                </a:moveTo>
                <a:cubicBezTo>
                  <a:pt x="20499" y="6486"/>
                  <a:pt x="20193" y="6486"/>
                  <a:pt x="20009" y="6670"/>
                </a:cubicBezTo>
                <a:cubicBezTo>
                  <a:pt x="19887" y="6792"/>
                  <a:pt x="19825" y="7037"/>
                  <a:pt x="19887" y="7159"/>
                </a:cubicBezTo>
                <a:cubicBezTo>
                  <a:pt x="19887" y="7159"/>
                  <a:pt x="19887" y="7159"/>
                  <a:pt x="19887" y="7159"/>
                </a:cubicBezTo>
                <a:cubicBezTo>
                  <a:pt x="20376" y="8322"/>
                  <a:pt x="20621" y="9546"/>
                  <a:pt x="20621" y="10831"/>
                </a:cubicBezTo>
                <a:cubicBezTo>
                  <a:pt x="20621" y="16215"/>
                  <a:pt x="16215" y="20621"/>
                  <a:pt x="10769" y="20621"/>
                </a:cubicBezTo>
                <a:cubicBezTo>
                  <a:pt x="5385" y="20621"/>
                  <a:pt x="979" y="16215"/>
                  <a:pt x="979" y="10831"/>
                </a:cubicBezTo>
                <a:cubicBezTo>
                  <a:pt x="979" y="5385"/>
                  <a:pt x="5385" y="979"/>
                  <a:pt x="10769" y="979"/>
                </a:cubicBezTo>
                <a:cubicBezTo>
                  <a:pt x="13584" y="979"/>
                  <a:pt x="16032" y="2142"/>
                  <a:pt x="17867" y="3977"/>
                </a:cubicBezTo>
                <a:cubicBezTo>
                  <a:pt x="17867" y="3977"/>
                  <a:pt x="17867" y="3977"/>
                  <a:pt x="17867" y="3977"/>
                </a:cubicBezTo>
                <a:cubicBezTo>
                  <a:pt x="18051" y="4161"/>
                  <a:pt x="18357" y="4161"/>
                  <a:pt x="18541" y="3977"/>
                </a:cubicBezTo>
                <a:cubicBezTo>
                  <a:pt x="18724" y="3794"/>
                  <a:pt x="18724" y="3488"/>
                  <a:pt x="18541" y="3304"/>
                </a:cubicBezTo>
                <a:cubicBezTo>
                  <a:pt x="18479" y="3243"/>
                  <a:pt x="18479" y="3243"/>
                  <a:pt x="18479" y="3243"/>
                </a:cubicBezTo>
                <a:cubicBezTo>
                  <a:pt x="16521" y="1224"/>
                  <a:pt x="13768" y="0"/>
                  <a:pt x="10769" y="0"/>
                </a:cubicBezTo>
                <a:cubicBezTo>
                  <a:pt x="4834" y="0"/>
                  <a:pt x="0" y="4834"/>
                  <a:pt x="0" y="10831"/>
                </a:cubicBezTo>
                <a:cubicBezTo>
                  <a:pt x="0" y="16766"/>
                  <a:pt x="4834" y="21600"/>
                  <a:pt x="10769" y="21600"/>
                </a:cubicBezTo>
                <a:cubicBezTo>
                  <a:pt x="16766" y="21600"/>
                  <a:pt x="21600" y="16766"/>
                  <a:pt x="21600" y="10831"/>
                </a:cubicBezTo>
                <a:cubicBezTo>
                  <a:pt x="21600" y="9423"/>
                  <a:pt x="21294" y="8077"/>
                  <a:pt x="20866" y="6853"/>
                </a:cubicBezTo>
                <a:cubicBezTo>
                  <a:pt x="20805" y="6792"/>
                  <a:pt x="20805" y="6731"/>
                  <a:pt x="20743" y="6670"/>
                </a:cubicBezTo>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
        <p:nvSpPr>
          <p:cNvPr id="306" name="TextBox 96"/>
          <p:cNvSpPr txBox="1"/>
          <p:nvPr/>
        </p:nvSpPr>
        <p:spPr>
          <a:xfrm>
            <a:off x="2667044" y="9462544"/>
            <a:ext cx="4694577"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828800">
              <a:defRPr sz="2900" cap="all" spc="58">
                <a:solidFill>
                  <a:schemeClr val="accent1">
                    <a:hueOff val="-1735709"/>
                    <a:satOff val="-93836"/>
                    <a:lumOff val="-7861"/>
                  </a:schemeClr>
                </a:solidFill>
                <a:latin typeface="+mj-lt"/>
                <a:ea typeface="+mj-ea"/>
                <a:cs typeface="+mj-cs"/>
                <a:sym typeface="Baskerville"/>
              </a:defRPr>
            </a:lvl1pPr>
          </a:lstStyle>
          <a:p>
            <a:r>
              <a:t>Key Point 07</a:t>
            </a:r>
          </a:p>
        </p:txBody>
      </p:sp>
      <p:sp>
        <p:nvSpPr>
          <p:cNvPr id="307" name="TextBox 97"/>
          <p:cNvSpPr txBox="1"/>
          <p:nvPr/>
        </p:nvSpPr>
        <p:spPr>
          <a:xfrm>
            <a:off x="2666999" y="10040305"/>
            <a:ext cx="4694769" cy="1280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828800">
              <a:lnSpc>
                <a:spcPct val="130000"/>
              </a:lnSpc>
              <a:defRPr sz="2100">
                <a:solidFill>
                  <a:schemeClr val="accent4">
                    <a:hueOff val="11021613"/>
                    <a:satOff val="-81801"/>
                    <a:lumOff val="12078"/>
                  </a:schemeClr>
                </a:solidFill>
                <a:latin typeface="Open Sans"/>
                <a:ea typeface="Open Sans"/>
                <a:cs typeface="Open Sans"/>
                <a:sym typeface="Open Sans"/>
              </a:defRPr>
            </a:lvl1pPr>
          </a:lstStyle>
          <a:p>
            <a:r>
              <a:t>Insert some data, analysis, explanation about the title here. It should be short and brief.</a:t>
            </a:r>
          </a:p>
        </p:txBody>
      </p:sp>
      <p:sp>
        <p:nvSpPr>
          <p:cNvPr id="308" name="Freeform 133"/>
          <p:cNvSpPr/>
          <p:nvPr/>
        </p:nvSpPr>
        <p:spPr>
          <a:xfrm>
            <a:off x="9340850" y="9530826"/>
            <a:ext cx="677865" cy="677865"/>
          </a:xfrm>
          <a:custGeom>
            <a:avLst/>
            <a:gdLst/>
            <a:ahLst/>
            <a:cxnLst>
              <a:cxn ang="0">
                <a:pos x="wd2" y="hd2"/>
              </a:cxn>
              <a:cxn ang="5400000">
                <a:pos x="wd2" y="hd2"/>
              </a:cxn>
              <a:cxn ang="10800000">
                <a:pos x="wd2" y="hd2"/>
              </a:cxn>
              <a:cxn ang="16200000">
                <a:pos x="wd2" y="hd2"/>
              </a:cxn>
            </a:cxnLst>
            <a:rect l="0" t="0" r="r" b="b"/>
            <a:pathLst>
              <a:path w="21600" h="21600" extrusionOk="0">
                <a:moveTo>
                  <a:pt x="10769" y="13523"/>
                </a:moveTo>
                <a:cubicBezTo>
                  <a:pt x="6241" y="8995"/>
                  <a:pt x="6241" y="8995"/>
                  <a:pt x="6241" y="8995"/>
                </a:cubicBezTo>
                <a:cubicBezTo>
                  <a:pt x="6119" y="8934"/>
                  <a:pt x="5997" y="8873"/>
                  <a:pt x="5874" y="8873"/>
                </a:cubicBezTo>
                <a:cubicBezTo>
                  <a:pt x="5568" y="8873"/>
                  <a:pt x="5385" y="9056"/>
                  <a:pt x="5385" y="9362"/>
                </a:cubicBezTo>
                <a:cubicBezTo>
                  <a:pt x="5385" y="9484"/>
                  <a:pt x="5446" y="9607"/>
                  <a:pt x="5507" y="9668"/>
                </a:cubicBezTo>
                <a:cubicBezTo>
                  <a:pt x="10402" y="14624"/>
                  <a:pt x="10402" y="14624"/>
                  <a:pt x="10402" y="14624"/>
                </a:cubicBezTo>
                <a:cubicBezTo>
                  <a:pt x="10525" y="14686"/>
                  <a:pt x="10647" y="14747"/>
                  <a:pt x="10769" y="14747"/>
                </a:cubicBezTo>
                <a:cubicBezTo>
                  <a:pt x="10892" y="14747"/>
                  <a:pt x="11014" y="14686"/>
                  <a:pt x="11137" y="14563"/>
                </a:cubicBezTo>
                <a:cubicBezTo>
                  <a:pt x="11137" y="14563"/>
                  <a:pt x="11137" y="14563"/>
                  <a:pt x="11137" y="14563"/>
                </a:cubicBezTo>
                <a:cubicBezTo>
                  <a:pt x="19336" y="5997"/>
                  <a:pt x="19336" y="5997"/>
                  <a:pt x="19336" y="5997"/>
                </a:cubicBezTo>
                <a:cubicBezTo>
                  <a:pt x="19336" y="5997"/>
                  <a:pt x="19336" y="5997"/>
                  <a:pt x="19336" y="5997"/>
                </a:cubicBezTo>
                <a:cubicBezTo>
                  <a:pt x="20070" y="5262"/>
                  <a:pt x="20070" y="5262"/>
                  <a:pt x="20070" y="5262"/>
                </a:cubicBezTo>
                <a:cubicBezTo>
                  <a:pt x="20070" y="5262"/>
                  <a:pt x="20070" y="5262"/>
                  <a:pt x="20009" y="5262"/>
                </a:cubicBezTo>
                <a:cubicBezTo>
                  <a:pt x="21478" y="3794"/>
                  <a:pt x="21478" y="3794"/>
                  <a:pt x="21478" y="3794"/>
                </a:cubicBezTo>
                <a:cubicBezTo>
                  <a:pt x="21478" y="3794"/>
                  <a:pt x="21478" y="3794"/>
                  <a:pt x="21478" y="3794"/>
                </a:cubicBezTo>
                <a:cubicBezTo>
                  <a:pt x="21539" y="3671"/>
                  <a:pt x="21600" y="3549"/>
                  <a:pt x="21600" y="3427"/>
                </a:cubicBezTo>
                <a:cubicBezTo>
                  <a:pt x="21600" y="3182"/>
                  <a:pt x="21355" y="2937"/>
                  <a:pt x="21110" y="2937"/>
                </a:cubicBezTo>
                <a:cubicBezTo>
                  <a:pt x="20927" y="2937"/>
                  <a:pt x="20805" y="2998"/>
                  <a:pt x="20743" y="3121"/>
                </a:cubicBezTo>
                <a:cubicBezTo>
                  <a:pt x="20743" y="3121"/>
                  <a:pt x="20743" y="3121"/>
                  <a:pt x="20743" y="3121"/>
                </a:cubicBezTo>
                <a:cubicBezTo>
                  <a:pt x="19458" y="4406"/>
                  <a:pt x="19458" y="4406"/>
                  <a:pt x="19458" y="4406"/>
                </a:cubicBezTo>
                <a:cubicBezTo>
                  <a:pt x="19458" y="4406"/>
                  <a:pt x="19458" y="4406"/>
                  <a:pt x="19458" y="4406"/>
                </a:cubicBezTo>
                <a:cubicBezTo>
                  <a:pt x="18785" y="5140"/>
                  <a:pt x="18785" y="5140"/>
                  <a:pt x="18785" y="5140"/>
                </a:cubicBezTo>
                <a:cubicBezTo>
                  <a:pt x="18785" y="5140"/>
                  <a:pt x="18785" y="5140"/>
                  <a:pt x="18785" y="5140"/>
                </a:cubicBezTo>
                <a:lnTo>
                  <a:pt x="10769" y="13523"/>
                </a:lnTo>
                <a:close/>
                <a:moveTo>
                  <a:pt x="20743" y="6670"/>
                </a:moveTo>
                <a:cubicBezTo>
                  <a:pt x="20499" y="6486"/>
                  <a:pt x="20193" y="6486"/>
                  <a:pt x="20009" y="6670"/>
                </a:cubicBezTo>
                <a:cubicBezTo>
                  <a:pt x="19887" y="6792"/>
                  <a:pt x="19825" y="7037"/>
                  <a:pt x="19887" y="7159"/>
                </a:cubicBezTo>
                <a:cubicBezTo>
                  <a:pt x="19887" y="7159"/>
                  <a:pt x="19887" y="7159"/>
                  <a:pt x="19887" y="7159"/>
                </a:cubicBezTo>
                <a:cubicBezTo>
                  <a:pt x="20376" y="8322"/>
                  <a:pt x="20621" y="9546"/>
                  <a:pt x="20621" y="10831"/>
                </a:cubicBezTo>
                <a:cubicBezTo>
                  <a:pt x="20621" y="16215"/>
                  <a:pt x="16215" y="20621"/>
                  <a:pt x="10769" y="20621"/>
                </a:cubicBezTo>
                <a:cubicBezTo>
                  <a:pt x="5385" y="20621"/>
                  <a:pt x="979" y="16215"/>
                  <a:pt x="979" y="10831"/>
                </a:cubicBezTo>
                <a:cubicBezTo>
                  <a:pt x="979" y="5385"/>
                  <a:pt x="5385" y="979"/>
                  <a:pt x="10769" y="979"/>
                </a:cubicBezTo>
                <a:cubicBezTo>
                  <a:pt x="13584" y="979"/>
                  <a:pt x="16032" y="2142"/>
                  <a:pt x="17867" y="3977"/>
                </a:cubicBezTo>
                <a:cubicBezTo>
                  <a:pt x="17867" y="3977"/>
                  <a:pt x="17867" y="3977"/>
                  <a:pt x="17867" y="3977"/>
                </a:cubicBezTo>
                <a:cubicBezTo>
                  <a:pt x="18051" y="4161"/>
                  <a:pt x="18357" y="4161"/>
                  <a:pt x="18541" y="3977"/>
                </a:cubicBezTo>
                <a:cubicBezTo>
                  <a:pt x="18724" y="3794"/>
                  <a:pt x="18724" y="3488"/>
                  <a:pt x="18541" y="3304"/>
                </a:cubicBezTo>
                <a:cubicBezTo>
                  <a:pt x="18479" y="3243"/>
                  <a:pt x="18479" y="3243"/>
                  <a:pt x="18479" y="3243"/>
                </a:cubicBezTo>
                <a:cubicBezTo>
                  <a:pt x="16521" y="1224"/>
                  <a:pt x="13768" y="0"/>
                  <a:pt x="10769" y="0"/>
                </a:cubicBezTo>
                <a:cubicBezTo>
                  <a:pt x="4834" y="0"/>
                  <a:pt x="0" y="4834"/>
                  <a:pt x="0" y="10831"/>
                </a:cubicBezTo>
                <a:cubicBezTo>
                  <a:pt x="0" y="16766"/>
                  <a:pt x="4834" y="21600"/>
                  <a:pt x="10769" y="21600"/>
                </a:cubicBezTo>
                <a:cubicBezTo>
                  <a:pt x="16766" y="21600"/>
                  <a:pt x="21600" y="16766"/>
                  <a:pt x="21600" y="10831"/>
                </a:cubicBezTo>
                <a:cubicBezTo>
                  <a:pt x="21600" y="9423"/>
                  <a:pt x="21294" y="8077"/>
                  <a:pt x="20866" y="6853"/>
                </a:cubicBezTo>
                <a:cubicBezTo>
                  <a:pt x="20805" y="6792"/>
                  <a:pt x="20805" y="6731"/>
                  <a:pt x="20743" y="6670"/>
                </a:cubicBezTo>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
        <p:nvSpPr>
          <p:cNvPr id="309" name="TextBox 134"/>
          <p:cNvSpPr txBox="1"/>
          <p:nvPr/>
        </p:nvSpPr>
        <p:spPr>
          <a:xfrm>
            <a:off x="10399229" y="9462544"/>
            <a:ext cx="4694577"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828800">
              <a:defRPr sz="2900" cap="all" spc="58">
                <a:solidFill>
                  <a:schemeClr val="accent1">
                    <a:hueOff val="-1735709"/>
                    <a:satOff val="-93836"/>
                    <a:lumOff val="-7861"/>
                  </a:schemeClr>
                </a:solidFill>
                <a:latin typeface="+mj-lt"/>
                <a:ea typeface="+mj-ea"/>
                <a:cs typeface="+mj-cs"/>
                <a:sym typeface="Baskerville"/>
              </a:defRPr>
            </a:lvl1pPr>
          </a:lstStyle>
          <a:p>
            <a:r>
              <a:t>Key Point 08</a:t>
            </a:r>
          </a:p>
        </p:txBody>
      </p:sp>
      <p:sp>
        <p:nvSpPr>
          <p:cNvPr id="310" name="TextBox 135"/>
          <p:cNvSpPr txBox="1"/>
          <p:nvPr/>
        </p:nvSpPr>
        <p:spPr>
          <a:xfrm>
            <a:off x="10399183" y="10040305"/>
            <a:ext cx="4694770" cy="1280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828800">
              <a:lnSpc>
                <a:spcPct val="130000"/>
              </a:lnSpc>
              <a:defRPr sz="2100">
                <a:solidFill>
                  <a:schemeClr val="accent4">
                    <a:hueOff val="11021613"/>
                    <a:satOff val="-81801"/>
                    <a:lumOff val="12078"/>
                  </a:schemeClr>
                </a:solidFill>
                <a:latin typeface="Open Sans"/>
                <a:ea typeface="Open Sans"/>
                <a:cs typeface="Open Sans"/>
                <a:sym typeface="Open Sans"/>
              </a:defRPr>
            </a:lvl1pPr>
          </a:lstStyle>
          <a:p>
            <a:r>
              <a:t>Insert some data, analysis, explanation about the title here. It should be short and brief.</a:t>
            </a:r>
          </a:p>
        </p:txBody>
      </p:sp>
      <p:sp>
        <p:nvSpPr>
          <p:cNvPr id="311" name="Freeform 143"/>
          <p:cNvSpPr/>
          <p:nvPr/>
        </p:nvSpPr>
        <p:spPr>
          <a:xfrm>
            <a:off x="17039167" y="9530826"/>
            <a:ext cx="677865" cy="677865"/>
          </a:xfrm>
          <a:custGeom>
            <a:avLst/>
            <a:gdLst/>
            <a:ahLst/>
            <a:cxnLst>
              <a:cxn ang="0">
                <a:pos x="wd2" y="hd2"/>
              </a:cxn>
              <a:cxn ang="5400000">
                <a:pos x="wd2" y="hd2"/>
              </a:cxn>
              <a:cxn ang="10800000">
                <a:pos x="wd2" y="hd2"/>
              </a:cxn>
              <a:cxn ang="16200000">
                <a:pos x="wd2" y="hd2"/>
              </a:cxn>
            </a:cxnLst>
            <a:rect l="0" t="0" r="r" b="b"/>
            <a:pathLst>
              <a:path w="21600" h="21600" extrusionOk="0">
                <a:moveTo>
                  <a:pt x="10769" y="13523"/>
                </a:moveTo>
                <a:cubicBezTo>
                  <a:pt x="6241" y="8995"/>
                  <a:pt x="6241" y="8995"/>
                  <a:pt x="6241" y="8995"/>
                </a:cubicBezTo>
                <a:cubicBezTo>
                  <a:pt x="6119" y="8934"/>
                  <a:pt x="5997" y="8873"/>
                  <a:pt x="5874" y="8873"/>
                </a:cubicBezTo>
                <a:cubicBezTo>
                  <a:pt x="5568" y="8873"/>
                  <a:pt x="5385" y="9056"/>
                  <a:pt x="5385" y="9362"/>
                </a:cubicBezTo>
                <a:cubicBezTo>
                  <a:pt x="5385" y="9484"/>
                  <a:pt x="5446" y="9607"/>
                  <a:pt x="5507" y="9668"/>
                </a:cubicBezTo>
                <a:cubicBezTo>
                  <a:pt x="10402" y="14624"/>
                  <a:pt x="10402" y="14624"/>
                  <a:pt x="10402" y="14624"/>
                </a:cubicBezTo>
                <a:cubicBezTo>
                  <a:pt x="10525" y="14686"/>
                  <a:pt x="10647" y="14747"/>
                  <a:pt x="10769" y="14747"/>
                </a:cubicBezTo>
                <a:cubicBezTo>
                  <a:pt x="10892" y="14747"/>
                  <a:pt x="11014" y="14686"/>
                  <a:pt x="11137" y="14563"/>
                </a:cubicBezTo>
                <a:cubicBezTo>
                  <a:pt x="11137" y="14563"/>
                  <a:pt x="11137" y="14563"/>
                  <a:pt x="11137" y="14563"/>
                </a:cubicBezTo>
                <a:cubicBezTo>
                  <a:pt x="19336" y="5997"/>
                  <a:pt x="19336" y="5997"/>
                  <a:pt x="19336" y="5997"/>
                </a:cubicBezTo>
                <a:cubicBezTo>
                  <a:pt x="19336" y="5997"/>
                  <a:pt x="19336" y="5997"/>
                  <a:pt x="19336" y="5997"/>
                </a:cubicBezTo>
                <a:cubicBezTo>
                  <a:pt x="20070" y="5262"/>
                  <a:pt x="20070" y="5262"/>
                  <a:pt x="20070" y="5262"/>
                </a:cubicBezTo>
                <a:cubicBezTo>
                  <a:pt x="20070" y="5262"/>
                  <a:pt x="20070" y="5262"/>
                  <a:pt x="20009" y="5262"/>
                </a:cubicBezTo>
                <a:cubicBezTo>
                  <a:pt x="21478" y="3794"/>
                  <a:pt x="21478" y="3794"/>
                  <a:pt x="21478" y="3794"/>
                </a:cubicBezTo>
                <a:cubicBezTo>
                  <a:pt x="21478" y="3794"/>
                  <a:pt x="21478" y="3794"/>
                  <a:pt x="21478" y="3794"/>
                </a:cubicBezTo>
                <a:cubicBezTo>
                  <a:pt x="21539" y="3671"/>
                  <a:pt x="21600" y="3549"/>
                  <a:pt x="21600" y="3427"/>
                </a:cubicBezTo>
                <a:cubicBezTo>
                  <a:pt x="21600" y="3182"/>
                  <a:pt x="21355" y="2937"/>
                  <a:pt x="21110" y="2937"/>
                </a:cubicBezTo>
                <a:cubicBezTo>
                  <a:pt x="20927" y="2937"/>
                  <a:pt x="20805" y="2998"/>
                  <a:pt x="20743" y="3121"/>
                </a:cubicBezTo>
                <a:cubicBezTo>
                  <a:pt x="20743" y="3121"/>
                  <a:pt x="20743" y="3121"/>
                  <a:pt x="20743" y="3121"/>
                </a:cubicBezTo>
                <a:cubicBezTo>
                  <a:pt x="19458" y="4406"/>
                  <a:pt x="19458" y="4406"/>
                  <a:pt x="19458" y="4406"/>
                </a:cubicBezTo>
                <a:cubicBezTo>
                  <a:pt x="19458" y="4406"/>
                  <a:pt x="19458" y="4406"/>
                  <a:pt x="19458" y="4406"/>
                </a:cubicBezTo>
                <a:cubicBezTo>
                  <a:pt x="18785" y="5140"/>
                  <a:pt x="18785" y="5140"/>
                  <a:pt x="18785" y="5140"/>
                </a:cubicBezTo>
                <a:cubicBezTo>
                  <a:pt x="18785" y="5140"/>
                  <a:pt x="18785" y="5140"/>
                  <a:pt x="18785" y="5140"/>
                </a:cubicBezTo>
                <a:lnTo>
                  <a:pt x="10769" y="13523"/>
                </a:lnTo>
                <a:close/>
                <a:moveTo>
                  <a:pt x="20743" y="6670"/>
                </a:moveTo>
                <a:cubicBezTo>
                  <a:pt x="20499" y="6486"/>
                  <a:pt x="20193" y="6486"/>
                  <a:pt x="20009" y="6670"/>
                </a:cubicBezTo>
                <a:cubicBezTo>
                  <a:pt x="19887" y="6792"/>
                  <a:pt x="19825" y="7037"/>
                  <a:pt x="19887" y="7159"/>
                </a:cubicBezTo>
                <a:cubicBezTo>
                  <a:pt x="19887" y="7159"/>
                  <a:pt x="19887" y="7159"/>
                  <a:pt x="19887" y="7159"/>
                </a:cubicBezTo>
                <a:cubicBezTo>
                  <a:pt x="20376" y="8322"/>
                  <a:pt x="20621" y="9546"/>
                  <a:pt x="20621" y="10831"/>
                </a:cubicBezTo>
                <a:cubicBezTo>
                  <a:pt x="20621" y="16215"/>
                  <a:pt x="16215" y="20621"/>
                  <a:pt x="10769" y="20621"/>
                </a:cubicBezTo>
                <a:cubicBezTo>
                  <a:pt x="5385" y="20621"/>
                  <a:pt x="979" y="16215"/>
                  <a:pt x="979" y="10831"/>
                </a:cubicBezTo>
                <a:cubicBezTo>
                  <a:pt x="979" y="5385"/>
                  <a:pt x="5385" y="979"/>
                  <a:pt x="10769" y="979"/>
                </a:cubicBezTo>
                <a:cubicBezTo>
                  <a:pt x="13584" y="979"/>
                  <a:pt x="16032" y="2142"/>
                  <a:pt x="17867" y="3977"/>
                </a:cubicBezTo>
                <a:cubicBezTo>
                  <a:pt x="17867" y="3977"/>
                  <a:pt x="17867" y="3977"/>
                  <a:pt x="17867" y="3977"/>
                </a:cubicBezTo>
                <a:cubicBezTo>
                  <a:pt x="18051" y="4161"/>
                  <a:pt x="18357" y="4161"/>
                  <a:pt x="18541" y="3977"/>
                </a:cubicBezTo>
                <a:cubicBezTo>
                  <a:pt x="18724" y="3794"/>
                  <a:pt x="18724" y="3488"/>
                  <a:pt x="18541" y="3304"/>
                </a:cubicBezTo>
                <a:cubicBezTo>
                  <a:pt x="18479" y="3243"/>
                  <a:pt x="18479" y="3243"/>
                  <a:pt x="18479" y="3243"/>
                </a:cubicBezTo>
                <a:cubicBezTo>
                  <a:pt x="16521" y="1224"/>
                  <a:pt x="13768" y="0"/>
                  <a:pt x="10769" y="0"/>
                </a:cubicBezTo>
                <a:cubicBezTo>
                  <a:pt x="4834" y="0"/>
                  <a:pt x="0" y="4834"/>
                  <a:pt x="0" y="10831"/>
                </a:cubicBezTo>
                <a:cubicBezTo>
                  <a:pt x="0" y="16766"/>
                  <a:pt x="4834" y="21600"/>
                  <a:pt x="10769" y="21600"/>
                </a:cubicBezTo>
                <a:cubicBezTo>
                  <a:pt x="16766" y="21600"/>
                  <a:pt x="21600" y="16766"/>
                  <a:pt x="21600" y="10831"/>
                </a:cubicBezTo>
                <a:cubicBezTo>
                  <a:pt x="21600" y="9423"/>
                  <a:pt x="21294" y="8077"/>
                  <a:pt x="20866" y="6853"/>
                </a:cubicBezTo>
                <a:cubicBezTo>
                  <a:pt x="20805" y="6792"/>
                  <a:pt x="20805" y="6731"/>
                  <a:pt x="20743" y="6670"/>
                </a:cubicBezTo>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
        <p:nvSpPr>
          <p:cNvPr id="312" name="TextBox 144"/>
          <p:cNvSpPr txBox="1"/>
          <p:nvPr/>
        </p:nvSpPr>
        <p:spPr>
          <a:xfrm>
            <a:off x="18097546" y="9462544"/>
            <a:ext cx="4694577"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828800">
              <a:defRPr sz="2900" cap="all" spc="58">
                <a:solidFill>
                  <a:schemeClr val="accent1">
                    <a:hueOff val="-1735709"/>
                    <a:satOff val="-93836"/>
                    <a:lumOff val="-7861"/>
                  </a:schemeClr>
                </a:solidFill>
                <a:latin typeface="+mj-lt"/>
                <a:ea typeface="+mj-ea"/>
                <a:cs typeface="+mj-cs"/>
                <a:sym typeface="Baskerville"/>
              </a:defRPr>
            </a:lvl1pPr>
          </a:lstStyle>
          <a:p>
            <a:r>
              <a:t>Key Point 09</a:t>
            </a:r>
          </a:p>
        </p:txBody>
      </p:sp>
      <p:sp>
        <p:nvSpPr>
          <p:cNvPr id="313" name="TextBox 145"/>
          <p:cNvSpPr txBox="1"/>
          <p:nvPr/>
        </p:nvSpPr>
        <p:spPr>
          <a:xfrm>
            <a:off x="18097501" y="10040305"/>
            <a:ext cx="4694770" cy="1280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828800">
              <a:lnSpc>
                <a:spcPct val="130000"/>
              </a:lnSpc>
              <a:defRPr sz="2100">
                <a:solidFill>
                  <a:schemeClr val="accent4">
                    <a:hueOff val="11021613"/>
                    <a:satOff val="-81801"/>
                    <a:lumOff val="12078"/>
                  </a:schemeClr>
                </a:solidFill>
                <a:latin typeface="Open Sans"/>
                <a:ea typeface="Open Sans"/>
                <a:cs typeface="Open Sans"/>
                <a:sym typeface="Open Sans"/>
              </a:defRPr>
            </a:lvl1pPr>
          </a:lstStyle>
          <a:p>
            <a:r>
              <a:t>Insert some data, analysis, explanation about the title here. It should be short and brief.</a:t>
            </a:r>
          </a:p>
        </p:txBody>
      </p:sp>
    </p:spTree>
  </p:cSld>
  <p:clrMapOvr>
    <a:masterClrMapping/>
  </p:clrMapOvr>
  <mc:AlternateContent xmlns:mc="http://schemas.openxmlformats.org/markup-compatibility/2006" xmlns:p14="http://schemas.microsoft.com/office/powerpoint/2010/main">
    <mc:Choice Requires="p14">
      <p:transition advClick="0" advTm="0">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100"/>
                                  </p:stCondLst>
                                  <p:iterate>
                                    <p:tmAbs val="0"/>
                                  </p:iterate>
                                  <p:childTnLst>
                                    <p:set>
                                      <p:cBhvr>
                                        <p:cTn id="6" fill="hold"/>
                                        <p:tgtEl>
                                          <p:spTgt spid="287"/>
                                        </p:tgtEl>
                                        <p:attrNameLst>
                                          <p:attrName>style.visibility</p:attrName>
                                        </p:attrNameLst>
                                      </p:cBhvr>
                                      <p:to>
                                        <p:strVal val="visible"/>
                                      </p:to>
                                    </p:set>
                                    <p:anim calcmode="lin" valueType="num">
                                      <p:cBhvr>
                                        <p:cTn id="7" dur="199" fill="hold"/>
                                        <p:tgtEl>
                                          <p:spTgt spid="287"/>
                                        </p:tgtEl>
                                        <p:attrNameLst>
                                          <p:attrName>ppt_w</p:attrName>
                                        </p:attrNameLst>
                                      </p:cBhvr>
                                      <p:tavLst>
                                        <p:tav tm="0">
                                          <p:val>
                                            <p:fltVal val="0"/>
                                          </p:val>
                                        </p:tav>
                                        <p:tav tm="100000">
                                          <p:val>
                                            <p:strVal val="#ppt_w"/>
                                          </p:val>
                                        </p:tav>
                                      </p:tavLst>
                                    </p:anim>
                                    <p:anim calcmode="lin" valueType="num">
                                      <p:cBhvr>
                                        <p:cTn id="8" dur="199" fill="hold"/>
                                        <p:tgtEl>
                                          <p:spTgt spid="287"/>
                                        </p:tgtEl>
                                        <p:attrNameLst>
                                          <p:attrName>ppt_h</p:attrName>
                                        </p:attrNameLst>
                                      </p:cBhvr>
                                      <p:tavLst>
                                        <p:tav tm="0">
                                          <p:val>
                                            <p:fltVal val="0"/>
                                          </p:val>
                                        </p:tav>
                                        <p:tav tm="100000">
                                          <p:val>
                                            <p:strVal val="#ppt_h"/>
                                          </p:val>
                                        </p:tav>
                                      </p:tavLst>
                                    </p:anim>
                                  </p:childTnLst>
                                </p:cTn>
                              </p:par>
                            </p:childTnLst>
                          </p:cTn>
                        </p:par>
                        <p:par>
                          <p:cTn id="9" fill="hold">
                            <p:stCondLst>
                              <p:cond delay="299"/>
                            </p:stCondLst>
                            <p:childTnLst>
                              <p:par>
                                <p:cTn id="10" presetID="22" presetClass="entr" presetSubtype="8" fill="hold" grpId="0" nodeType="afterEffect">
                                  <p:stCondLst>
                                    <p:cond delay="0"/>
                                  </p:stCondLst>
                                  <p:iterate>
                                    <p:tmAbs val="0"/>
                                  </p:iterate>
                                  <p:childTnLst>
                                    <p:set>
                                      <p:cBhvr>
                                        <p:cTn id="11" fill="hold"/>
                                        <p:tgtEl>
                                          <p:spTgt spid="288"/>
                                        </p:tgtEl>
                                        <p:attrNameLst>
                                          <p:attrName>style.visibility</p:attrName>
                                        </p:attrNameLst>
                                      </p:cBhvr>
                                      <p:to>
                                        <p:strVal val="visible"/>
                                      </p:to>
                                    </p:set>
                                    <p:animEffect transition="in" filter="wipe(left)">
                                      <p:cBhvr>
                                        <p:cTn id="12" dur="199"/>
                                        <p:tgtEl>
                                          <p:spTgt spid="288"/>
                                        </p:tgtEl>
                                      </p:cBhvr>
                                    </p:animEffect>
                                  </p:childTnLst>
                                </p:cTn>
                              </p:par>
                            </p:childTnLst>
                          </p:cTn>
                        </p:par>
                        <p:par>
                          <p:cTn id="13" fill="hold">
                            <p:stCondLst>
                              <p:cond delay="498"/>
                            </p:stCondLst>
                            <p:childTnLst>
                              <p:par>
                                <p:cTn id="14" presetID="22" presetClass="entr" presetSubtype="8" fill="hold" grpId="0" nodeType="afterEffect">
                                  <p:stCondLst>
                                    <p:cond delay="0"/>
                                  </p:stCondLst>
                                  <p:iterate>
                                    <p:tmAbs val="0"/>
                                  </p:iterate>
                                  <p:childTnLst>
                                    <p:set>
                                      <p:cBhvr>
                                        <p:cTn id="15" fill="hold"/>
                                        <p:tgtEl>
                                          <p:spTgt spid="289"/>
                                        </p:tgtEl>
                                        <p:attrNameLst>
                                          <p:attrName>style.visibility</p:attrName>
                                        </p:attrNameLst>
                                      </p:cBhvr>
                                      <p:to>
                                        <p:strVal val="visible"/>
                                      </p:to>
                                    </p:set>
                                    <p:animEffect transition="in" filter="wipe(left)">
                                      <p:cBhvr>
                                        <p:cTn id="16" dur="199"/>
                                        <p:tgtEl>
                                          <p:spTgt spid="289"/>
                                        </p:tgtEl>
                                      </p:cBhvr>
                                    </p:animEffect>
                                  </p:childTnLst>
                                </p:cTn>
                              </p:par>
                            </p:childTnLst>
                          </p:cTn>
                        </p:par>
                        <p:par>
                          <p:cTn id="17" fill="hold">
                            <p:stCondLst>
                              <p:cond delay="697"/>
                            </p:stCondLst>
                            <p:childTnLst>
                              <p:par>
                                <p:cTn id="18" presetID="23" presetClass="entr" presetSubtype="16" fill="hold" grpId="0" nodeType="afterEffect">
                                  <p:stCondLst>
                                    <p:cond delay="100"/>
                                  </p:stCondLst>
                                  <p:iterate>
                                    <p:tmAbs val="0"/>
                                  </p:iterate>
                                  <p:childTnLst>
                                    <p:set>
                                      <p:cBhvr>
                                        <p:cTn id="19" fill="hold"/>
                                        <p:tgtEl>
                                          <p:spTgt spid="290"/>
                                        </p:tgtEl>
                                        <p:attrNameLst>
                                          <p:attrName>style.visibility</p:attrName>
                                        </p:attrNameLst>
                                      </p:cBhvr>
                                      <p:to>
                                        <p:strVal val="visible"/>
                                      </p:to>
                                    </p:set>
                                    <p:anim calcmode="lin" valueType="num">
                                      <p:cBhvr>
                                        <p:cTn id="20" dur="199" fill="hold"/>
                                        <p:tgtEl>
                                          <p:spTgt spid="290"/>
                                        </p:tgtEl>
                                        <p:attrNameLst>
                                          <p:attrName>ppt_w</p:attrName>
                                        </p:attrNameLst>
                                      </p:cBhvr>
                                      <p:tavLst>
                                        <p:tav tm="0">
                                          <p:val>
                                            <p:fltVal val="0"/>
                                          </p:val>
                                        </p:tav>
                                        <p:tav tm="100000">
                                          <p:val>
                                            <p:strVal val="#ppt_w"/>
                                          </p:val>
                                        </p:tav>
                                      </p:tavLst>
                                    </p:anim>
                                    <p:anim calcmode="lin" valueType="num">
                                      <p:cBhvr>
                                        <p:cTn id="21" dur="199" fill="hold"/>
                                        <p:tgtEl>
                                          <p:spTgt spid="290"/>
                                        </p:tgtEl>
                                        <p:attrNameLst>
                                          <p:attrName>ppt_h</p:attrName>
                                        </p:attrNameLst>
                                      </p:cBhvr>
                                      <p:tavLst>
                                        <p:tav tm="0">
                                          <p:val>
                                            <p:fltVal val="0"/>
                                          </p:val>
                                        </p:tav>
                                        <p:tav tm="100000">
                                          <p:val>
                                            <p:strVal val="#ppt_h"/>
                                          </p:val>
                                        </p:tav>
                                      </p:tavLst>
                                    </p:anim>
                                  </p:childTnLst>
                                </p:cTn>
                              </p:par>
                            </p:childTnLst>
                          </p:cTn>
                        </p:par>
                        <p:par>
                          <p:cTn id="22" fill="hold">
                            <p:stCondLst>
                              <p:cond delay="996"/>
                            </p:stCondLst>
                            <p:childTnLst>
                              <p:par>
                                <p:cTn id="23" presetID="22" presetClass="entr" presetSubtype="8" fill="hold" grpId="0" nodeType="afterEffect">
                                  <p:stCondLst>
                                    <p:cond delay="0"/>
                                  </p:stCondLst>
                                  <p:iterate>
                                    <p:tmAbs val="0"/>
                                  </p:iterate>
                                  <p:childTnLst>
                                    <p:set>
                                      <p:cBhvr>
                                        <p:cTn id="24" fill="hold"/>
                                        <p:tgtEl>
                                          <p:spTgt spid="291"/>
                                        </p:tgtEl>
                                        <p:attrNameLst>
                                          <p:attrName>style.visibility</p:attrName>
                                        </p:attrNameLst>
                                      </p:cBhvr>
                                      <p:to>
                                        <p:strVal val="visible"/>
                                      </p:to>
                                    </p:set>
                                    <p:animEffect transition="in" filter="wipe(left)">
                                      <p:cBhvr>
                                        <p:cTn id="25" dur="199"/>
                                        <p:tgtEl>
                                          <p:spTgt spid="291"/>
                                        </p:tgtEl>
                                      </p:cBhvr>
                                    </p:animEffect>
                                  </p:childTnLst>
                                </p:cTn>
                              </p:par>
                            </p:childTnLst>
                          </p:cTn>
                        </p:par>
                        <p:par>
                          <p:cTn id="26" fill="hold">
                            <p:stCondLst>
                              <p:cond delay="1195"/>
                            </p:stCondLst>
                            <p:childTnLst>
                              <p:par>
                                <p:cTn id="27" presetID="22" presetClass="entr" presetSubtype="8" fill="hold" grpId="0" nodeType="afterEffect">
                                  <p:stCondLst>
                                    <p:cond delay="0"/>
                                  </p:stCondLst>
                                  <p:iterate>
                                    <p:tmAbs val="0"/>
                                  </p:iterate>
                                  <p:childTnLst>
                                    <p:set>
                                      <p:cBhvr>
                                        <p:cTn id="28" fill="hold"/>
                                        <p:tgtEl>
                                          <p:spTgt spid="292"/>
                                        </p:tgtEl>
                                        <p:attrNameLst>
                                          <p:attrName>style.visibility</p:attrName>
                                        </p:attrNameLst>
                                      </p:cBhvr>
                                      <p:to>
                                        <p:strVal val="visible"/>
                                      </p:to>
                                    </p:set>
                                    <p:animEffect transition="in" filter="wipe(left)">
                                      <p:cBhvr>
                                        <p:cTn id="29" dur="199"/>
                                        <p:tgtEl>
                                          <p:spTgt spid="292"/>
                                        </p:tgtEl>
                                      </p:cBhvr>
                                    </p:animEffect>
                                  </p:childTnLst>
                                </p:cTn>
                              </p:par>
                            </p:childTnLst>
                          </p:cTn>
                        </p:par>
                        <p:par>
                          <p:cTn id="30" fill="hold">
                            <p:stCondLst>
                              <p:cond delay="1394"/>
                            </p:stCondLst>
                            <p:childTnLst>
                              <p:par>
                                <p:cTn id="31" presetID="23" presetClass="entr" presetSubtype="16" fill="hold" grpId="0" nodeType="afterEffect">
                                  <p:stCondLst>
                                    <p:cond delay="100"/>
                                  </p:stCondLst>
                                  <p:iterate>
                                    <p:tmAbs val="0"/>
                                  </p:iterate>
                                  <p:childTnLst>
                                    <p:set>
                                      <p:cBhvr>
                                        <p:cTn id="32" fill="hold"/>
                                        <p:tgtEl>
                                          <p:spTgt spid="293"/>
                                        </p:tgtEl>
                                        <p:attrNameLst>
                                          <p:attrName>style.visibility</p:attrName>
                                        </p:attrNameLst>
                                      </p:cBhvr>
                                      <p:to>
                                        <p:strVal val="visible"/>
                                      </p:to>
                                    </p:set>
                                    <p:anim calcmode="lin" valueType="num">
                                      <p:cBhvr>
                                        <p:cTn id="33" dur="199" fill="hold"/>
                                        <p:tgtEl>
                                          <p:spTgt spid="293"/>
                                        </p:tgtEl>
                                        <p:attrNameLst>
                                          <p:attrName>ppt_w</p:attrName>
                                        </p:attrNameLst>
                                      </p:cBhvr>
                                      <p:tavLst>
                                        <p:tav tm="0">
                                          <p:val>
                                            <p:fltVal val="0"/>
                                          </p:val>
                                        </p:tav>
                                        <p:tav tm="100000">
                                          <p:val>
                                            <p:strVal val="#ppt_w"/>
                                          </p:val>
                                        </p:tav>
                                      </p:tavLst>
                                    </p:anim>
                                    <p:anim calcmode="lin" valueType="num">
                                      <p:cBhvr>
                                        <p:cTn id="34" dur="199" fill="hold"/>
                                        <p:tgtEl>
                                          <p:spTgt spid="293"/>
                                        </p:tgtEl>
                                        <p:attrNameLst>
                                          <p:attrName>ppt_h</p:attrName>
                                        </p:attrNameLst>
                                      </p:cBhvr>
                                      <p:tavLst>
                                        <p:tav tm="0">
                                          <p:val>
                                            <p:fltVal val="0"/>
                                          </p:val>
                                        </p:tav>
                                        <p:tav tm="100000">
                                          <p:val>
                                            <p:strVal val="#ppt_h"/>
                                          </p:val>
                                        </p:tav>
                                      </p:tavLst>
                                    </p:anim>
                                  </p:childTnLst>
                                </p:cTn>
                              </p:par>
                            </p:childTnLst>
                          </p:cTn>
                        </p:par>
                        <p:par>
                          <p:cTn id="35" fill="hold">
                            <p:stCondLst>
                              <p:cond delay="1693"/>
                            </p:stCondLst>
                            <p:childTnLst>
                              <p:par>
                                <p:cTn id="36" presetID="22" presetClass="entr" presetSubtype="8" fill="hold" grpId="0" nodeType="afterEffect">
                                  <p:stCondLst>
                                    <p:cond delay="0"/>
                                  </p:stCondLst>
                                  <p:iterate>
                                    <p:tmAbs val="0"/>
                                  </p:iterate>
                                  <p:childTnLst>
                                    <p:set>
                                      <p:cBhvr>
                                        <p:cTn id="37" fill="hold"/>
                                        <p:tgtEl>
                                          <p:spTgt spid="294"/>
                                        </p:tgtEl>
                                        <p:attrNameLst>
                                          <p:attrName>style.visibility</p:attrName>
                                        </p:attrNameLst>
                                      </p:cBhvr>
                                      <p:to>
                                        <p:strVal val="visible"/>
                                      </p:to>
                                    </p:set>
                                    <p:animEffect transition="in" filter="wipe(left)">
                                      <p:cBhvr>
                                        <p:cTn id="38" dur="199"/>
                                        <p:tgtEl>
                                          <p:spTgt spid="294"/>
                                        </p:tgtEl>
                                      </p:cBhvr>
                                    </p:animEffect>
                                  </p:childTnLst>
                                </p:cTn>
                              </p:par>
                            </p:childTnLst>
                          </p:cTn>
                        </p:par>
                        <p:par>
                          <p:cTn id="39" fill="hold">
                            <p:stCondLst>
                              <p:cond delay="1892"/>
                            </p:stCondLst>
                            <p:childTnLst>
                              <p:par>
                                <p:cTn id="40" presetID="22" presetClass="entr" presetSubtype="8" fill="hold" grpId="0" nodeType="afterEffect">
                                  <p:stCondLst>
                                    <p:cond delay="0"/>
                                  </p:stCondLst>
                                  <p:iterate>
                                    <p:tmAbs val="0"/>
                                  </p:iterate>
                                  <p:childTnLst>
                                    <p:set>
                                      <p:cBhvr>
                                        <p:cTn id="41" fill="hold"/>
                                        <p:tgtEl>
                                          <p:spTgt spid="295"/>
                                        </p:tgtEl>
                                        <p:attrNameLst>
                                          <p:attrName>style.visibility</p:attrName>
                                        </p:attrNameLst>
                                      </p:cBhvr>
                                      <p:to>
                                        <p:strVal val="visible"/>
                                      </p:to>
                                    </p:set>
                                    <p:animEffect transition="in" filter="wipe(left)">
                                      <p:cBhvr>
                                        <p:cTn id="42" dur="199"/>
                                        <p:tgtEl>
                                          <p:spTgt spid="295"/>
                                        </p:tgtEl>
                                      </p:cBhvr>
                                    </p:animEffect>
                                  </p:childTnLst>
                                </p:cTn>
                              </p:par>
                            </p:childTnLst>
                          </p:cTn>
                        </p:par>
                        <p:par>
                          <p:cTn id="43" fill="hold">
                            <p:stCondLst>
                              <p:cond delay="2091"/>
                            </p:stCondLst>
                            <p:childTnLst>
                              <p:par>
                                <p:cTn id="44" presetID="23" presetClass="entr" presetSubtype="16" fill="hold" grpId="0" nodeType="afterEffect">
                                  <p:stCondLst>
                                    <p:cond delay="100"/>
                                  </p:stCondLst>
                                  <p:iterate>
                                    <p:tmAbs val="0"/>
                                  </p:iterate>
                                  <p:childTnLst>
                                    <p:set>
                                      <p:cBhvr>
                                        <p:cTn id="45" fill="hold"/>
                                        <p:tgtEl>
                                          <p:spTgt spid="296"/>
                                        </p:tgtEl>
                                        <p:attrNameLst>
                                          <p:attrName>style.visibility</p:attrName>
                                        </p:attrNameLst>
                                      </p:cBhvr>
                                      <p:to>
                                        <p:strVal val="visible"/>
                                      </p:to>
                                    </p:set>
                                    <p:anim calcmode="lin" valueType="num">
                                      <p:cBhvr>
                                        <p:cTn id="46" dur="199" fill="hold"/>
                                        <p:tgtEl>
                                          <p:spTgt spid="296"/>
                                        </p:tgtEl>
                                        <p:attrNameLst>
                                          <p:attrName>ppt_w</p:attrName>
                                        </p:attrNameLst>
                                      </p:cBhvr>
                                      <p:tavLst>
                                        <p:tav tm="0">
                                          <p:val>
                                            <p:fltVal val="0"/>
                                          </p:val>
                                        </p:tav>
                                        <p:tav tm="100000">
                                          <p:val>
                                            <p:strVal val="#ppt_w"/>
                                          </p:val>
                                        </p:tav>
                                      </p:tavLst>
                                    </p:anim>
                                    <p:anim calcmode="lin" valueType="num">
                                      <p:cBhvr>
                                        <p:cTn id="47" dur="199" fill="hold"/>
                                        <p:tgtEl>
                                          <p:spTgt spid="296"/>
                                        </p:tgtEl>
                                        <p:attrNameLst>
                                          <p:attrName>ppt_h</p:attrName>
                                        </p:attrNameLst>
                                      </p:cBhvr>
                                      <p:tavLst>
                                        <p:tav tm="0">
                                          <p:val>
                                            <p:fltVal val="0"/>
                                          </p:val>
                                        </p:tav>
                                        <p:tav tm="100000">
                                          <p:val>
                                            <p:strVal val="#ppt_h"/>
                                          </p:val>
                                        </p:tav>
                                      </p:tavLst>
                                    </p:anim>
                                  </p:childTnLst>
                                </p:cTn>
                              </p:par>
                            </p:childTnLst>
                          </p:cTn>
                        </p:par>
                        <p:par>
                          <p:cTn id="48" fill="hold">
                            <p:stCondLst>
                              <p:cond delay="2390"/>
                            </p:stCondLst>
                            <p:childTnLst>
                              <p:par>
                                <p:cTn id="49" presetID="22" presetClass="entr" presetSubtype="8" fill="hold" grpId="0" nodeType="afterEffect">
                                  <p:stCondLst>
                                    <p:cond delay="0"/>
                                  </p:stCondLst>
                                  <p:iterate>
                                    <p:tmAbs val="0"/>
                                  </p:iterate>
                                  <p:childTnLst>
                                    <p:set>
                                      <p:cBhvr>
                                        <p:cTn id="50" fill="hold"/>
                                        <p:tgtEl>
                                          <p:spTgt spid="297"/>
                                        </p:tgtEl>
                                        <p:attrNameLst>
                                          <p:attrName>style.visibility</p:attrName>
                                        </p:attrNameLst>
                                      </p:cBhvr>
                                      <p:to>
                                        <p:strVal val="visible"/>
                                      </p:to>
                                    </p:set>
                                    <p:animEffect transition="in" filter="wipe(left)">
                                      <p:cBhvr>
                                        <p:cTn id="51" dur="199"/>
                                        <p:tgtEl>
                                          <p:spTgt spid="297"/>
                                        </p:tgtEl>
                                      </p:cBhvr>
                                    </p:animEffect>
                                  </p:childTnLst>
                                </p:cTn>
                              </p:par>
                            </p:childTnLst>
                          </p:cTn>
                        </p:par>
                        <p:par>
                          <p:cTn id="52" fill="hold">
                            <p:stCondLst>
                              <p:cond delay="2589"/>
                            </p:stCondLst>
                            <p:childTnLst>
                              <p:par>
                                <p:cTn id="53" presetID="22" presetClass="entr" presetSubtype="8" fill="hold" grpId="0" nodeType="afterEffect">
                                  <p:stCondLst>
                                    <p:cond delay="0"/>
                                  </p:stCondLst>
                                  <p:iterate>
                                    <p:tmAbs val="0"/>
                                  </p:iterate>
                                  <p:childTnLst>
                                    <p:set>
                                      <p:cBhvr>
                                        <p:cTn id="54" fill="hold"/>
                                        <p:tgtEl>
                                          <p:spTgt spid="298"/>
                                        </p:tgtEl>
                                        <p:attrNameLst>
                                          <p:attrName>style.visibility</p:attrName>
                                        </p:attrNameLst>
                                      </p:cBhvr>
                                      <p:to>
                                        <p:strVal val="visible"/>
                                      </p:to>
                                    </p:set>
                                    <p:animEffect transition="in" filter="wipe(left)">
                                      <p:cBhvr>
                                        <p:cTn id="55" dur="199"/>
                                        <p:tgtEl>
                                          <p:spTgt spid="298"/>
                                        </p:tgtEl>
                                      </p:cBhvr>
                                    </p:animEffect>
                                  </p:childTnLst>
                                </p:cTn>
                              </p:par>
                            </p:childTnLst>
                          </p:cTn>
                        </p:par>
                        <p:par>
                          <p:cTn id="56" fill="hold">
                            <p:stCondLst>
                              <p:cond delay="2788"/>
                            </p:stCondLst>
                            <p:childTnLst>
                              <p:par>
                                <p:cTn id="57" presetID="23" presetClass="entr" presetSubtype="16" fill="hold" grpId="0" nodeType="afterEffect">
                                  <p:stCondLst>
                                    <p:cond delay="100"/>
                                  </p:stCondLst>
                                  <p:iterate>
                                    <p:tmAbs val="0"/>
                                  </p:iterate>
                                  <p:childTnLst>
                                    <p:set>
                                      <p:cBhvr>
                                        <p:cTn id="58" fill="hold"/>
                                        <p:tgtEl>
                                          <p:spTgt spid="299"/>
                                        </p:tgtEl>
                                        <p:attrNameLst>
                                          <p:attrName>style.visibility</p:attrName>
                                        </p:attrNameLst>
                                      </p:cBhvr>
                                      <p:to>
                                        <p:strVal val="visible"/>
                                      </p:to>
                                    </p:set>
                                    <p:anim calcmode="lin" valueType="num">
                                      <p:cBhvr>
                                        <p:cTn id="59" dur="199" fill="hold"/>
                                        <p:tgtEl>
                                          <p:spTgt spid="299"/>
                                        </p:tgtEl>
                                        <p:attrNameLst>
                                          <p:attrName>ppt_w</p:attrName>
                                        </p:attrNameLst>
                                      </p:cBhvr>
                                      <p:tavLst>
                                        <p:tav tm="0">
                                          <p:val>
                                            <p:fltVal val="0"/>
                                          </p:val>
                                        </p:tav>
                                        <p:tav tm="100000">
                                          <p:val>
                                            <p:strVal val="#ppt_w"/>
                                          </p:val>
                                        </p:tav>
                                      </p:tavLst>
                                    </p:anim>
                                    <p:anim calcmode="lin" valueType="num">
                                      <p:cBhvr>
                                        <p:cTn id="60" dur="199" fill="hold"/>
                                        <p:tgtEl>
                                          <p:spTgt spid="299"/>
                                        </p:tgtEl>
                                        <p:attrNameLst>
                                          <p:attrName>ppt_h</p:attrName>
                                        </p:attrNameLst>
                                      </p:cBhvr>
                                      <p:tavLst>
                                        <p:tav tm="0">
                                          <p:val>
                                            <p:fltVal val="0"/>
                                          </p:val>
                                        </p:tav>
                                        <p:tav tm="100000">
                                          <p:val>
                                            <p:strVal val="#ppt_h"/>
                                          </p:val>
                                        </p:tav>
                                      </p:tavLst>
                                    </p:anim>
                                  </p:childTnLst>
                                </p:cTn>
                              </p:par>
                            </p:childTnLst>
                          </p:cTn>
                        </p:par>
                        <p:par>
                          <p:cTn id="61" fill="hold">
                            <p:stCondLst>
                              <p:cond delay="3087"/>
                            </p:stCondLst>
                            <p:childTnLst>
                              <p:par>
                                <p:cTn id="62" presetID="22" presetClass="entr" presetSubtype="8" fill="hold" grpId="0" nodeType="afterEffect">
                                  <p:stCondLst>
                                    <p:cond delay="0"/>
                                  </p:stCondLst>
                                  <p:iterate>
                                    <p:tmAbs val="0"/>
                                  </p:iterate>
                                  <p:childTnLst>
                                    <p:set>
                                      <p:cBhvr>
                                        <p:cTn id="63" fill="hold"/>
                                        <p:tgtEl>
                                          <p:spTgt spid="300"/>
                                        </p:tgtEl>
                                        <p:attrNameLst>
                                          <p:attrName>style.visibility</p:attrName>
                                        </p:attrNameLst>
                                      </p:cBhvr>
                                      <p:to>
                                        <p:strVal val="visible"/>
                                      </p:to>
                                    </p:set>
                                    <p:animEffect transition="in" filter="wipe(left)">
                                      <p:cBhvr>
                                        <p:cTn id="64" dur="199"/>
                                        <p:tgtEl>
                                          <p:spTgt spid="300"/>
                                        </p:tgtEl>
                                      </p:cBhvr>
                                    </p:animEffect>
                                  </p:childTnLst>
                                </p:cTn>
                              </p:par>
                            </p:childTnLst>
                          </p:cTn>
                        </p:par>
                        <p:par>
                          <p:cTn id="65" fill="hold">
                            <p:stCondLst>
                              <p:cond delay="3286"/>
                            </p:stCondLst>
                            <p:childTnLst>
                              <p:par>
                                <p:cTn id="66" presetID="22" presetClass="entr" presetSubtype="8" fill="hold" grpId="0" nodeType="afterEffect">
                                  <p:stCondLst>
                                    <p:cond delay="0"/>
                                  </p:stCondLst>
                                  <p:iterate>
                                    <p:tmAbs val="0"/>
                                  </p:iterate>
                                  <p:childTnLst>
                                    <p:set>
                                      <p:cBhvr>
                                        <p:cTn id="67" fill="hold"/>
                                        <p:tgtEl>
                                          <p:spTgt spid="301"/>
                                        </p:tgtEl>
                                        <p:attrNameLst>
                                          <p:attrName>style.visibility</p:attrName>
                                        </p:attrNameLst>
                                      </p:cBhvr>
                                      <p:to>
                                        <p:strVal val="visible"/>
                                      </p:to>
                                    </p:set>
                                    <p:animEffect transition="in" filter="wipe(left)">
                                      <p:cBhvr>
                                        <p:cTn id="68" dur="199"/>
                                        <p:tgtEl>
                                          <p:spTgt spid="301"/>
                                        </p:tgtEl>
                                      </p:cBhvr>
                                    </p:animEffect>
                                  </p:childTnLst>
                                </p:cTn>
                              </p:par>
                            </p:childTnLst>
                          </p:cTn>
                        </p:par>
                        <p:par>
                          <p:cTn id="69" fill="hold">
                            <p:stCondLst>
                              <p:cond delay="3485"/>
                            </p:stCondLst>
                            <p:childTnLst>
                              <p:par>
                                <p:cTn id="70" presetID="23" presetClass="entr" presetSubtype="16" fill="hold" grpId="0" nodeType="afterEffect">
                                  <p:stCondLst>
                                    <p:cond delay="100"/>
                                  </p:stCondLst>
                                  <p:iterate>
                                    <p:tmAbs val="0"/>
                                  </p:iterate>
                                  <p:childTnLst>
                                    <p:set>
                                      <p:cBhvr>
                                        <p:cTn id="71" fill="hold"/>
                                        <p:tgtEl>
                                          <p:spTgt spid="302"/>
                                        </p:tgtEl>
                                        <p:attrNameLst>
                                          <p:attrName>style.visibility</p:attrName>
                                        </p:attrNameLst>
                                      </p:cBhvr>
                                      <p:to>
                                        <p:strVal val="visible"/>
                                      </p:to>
                                    </p:set>
                                    <p:anim calcmode="lin" valueType="num">
                                      <p:cBhvr>
                                        <p:cTn id="72" dur="199" fill="hold"/>
                                        <p:tgtEl>
                                          <p:spTgt spid="302"/>
                                        </p:tgtEl>
                                        <p:attrNameLst>
                                          <p:attrName>ppt_w</p:attrName>
                                        </p:attrNameLst>
                                      </p:cBhvr>
                                      <p:tavLst>
                                        <p:tav tm="0">
                                          <p:val>
                                            <p:fltVal val="0"/>
                                          </p:val>
                                        </p:tav>
                                        <p:tav tm="100000">
                                          <p:val>
                                            <p:strVal val="#ppt_w"/>
                                          </p:val>
                                        </p:tav>
                                      </p:tavLst>
                                    </p:anim>
                                    <p:anim calcmode="lin" valueType="num">
                                      <p:cBhvr>
                                        <p:cTn id="73" dur="199" fill="hold"/>
                                        <p:tgtEl>
                                          <p:spTgt spid="302"/>
                                        </p:tgtEl>
                                        <p:attrNameLst>
                                          <p:attrName>ppt_h</p:attrName>
                                        </p:attrNameLst>
                                      </p:cBhvr>
                                      <p:tavLst>
                                        <p:tav tm="0">
                                          <p:val>
                                            <p:fltVal val="0"/>
                                          </p:val>
                                        </p:tav>
                                        <p:tav tm="100000">
                                          <p:val>
                                            <p:strVal val="#ppt_h"/>
                                          </p:val>
                                        </p:tav>
                                      </p:tavLst>
                                    </p:anim>
                                  </p:childTnLst>
                                </p:cTn>
                              </p:par>
                            </p:childTnLst>
                          </p:cTn>
                        </p:par>
                        <p:par>
                          <p:cTn id="74" fill="hold">
                            <p:stCondLst>
                              <p:cond delay="3784"/>
                            </p:stCondLst>
                            <p:childTnLst>
                              <p:par>
                                <p:cTn id="75" presetID="22" presetClass="entr" presetSubtype="8" fill="hold" grpId="0" nodeType="afterEffect">
                                  <p:stCondLst>
                                    <p:cond delay="0"/>
                                  </p:stCondLst>
                                  <p:iterate>
                                    <p:tmAbs val="0"/>
                                  </p:iterate>
                                  <p:childTnLst>
                                    <p:set>
                                      <p:cBhvr>
                                        <p:cTn id="76" fill="hold"/>
                                        <p:tgtEl>
                                          <p:spTgt spid="303"/>
                                        </p:tgtEl>
                                        <p:attrNameLst>
                                          <p:attrName>style.visibility</p:attrName>
                                        </p:attrNameLst>
                                      </p:cBhvr>
                                      <p:to>
                                        <p:strVal val="visible"/>
                                      </p:to>
                                    </p:set>
                                    <p:animEffect transition="in" filter="wipe(left)">
                                      <p:cBhvr>
                                        <p:cTn id="77" dur="199"/>
                                        <p:tgtEl>
                                          <p:spTgt spid="303"/>
                                        </p:tgtEl>
                                      </p:cBhvr>
                                    </p:animEffect>
                                  </p:childTnLst>
                                </p:cTn>
                              </p:par>
                            </p:childTnLst>
                          </p:cTn>
                        </p:par>
                        <p:par>
                          <p:cTn id="78" fill="hold">
                            <p:stCondLst>
                              <p:cond delay="3983"/>
                            </p:stCondLst>
                            <p:childTnLst>
                              <p:par>
                                <p:cTn id="79" presetID="22" presetClass="entr" presetSubtype="8" fill="hold" grpId="0" nodeType="afterEffect">
                                  <p:stCondLst>
                                    <p:cond delay="0"/>
                                  </p:stCondLst>
                                  <p:iterate>
                                    <p:tmAbs val="0"/>
                                  </p:iterate>
                                  <p:childTnLst>
                                    <p:set>
                                      <p:cBhvr>
                                        <p:cTn id="80" fill="hold"/>
                                        <p:tgtEl>
                                          <p:spTgt spid="304"/>
                                        </p:tgtEl>
                                        <p:attrNameLst>
                                          <p:attrName>style.visibility</p:attrName>
                                        </p:attrNameLst>
                                      </p:cBhvr>
                                      <p:to>
                                        <p:strVal val="visible"/>
                                      </p:to>
                                    </p:set>
                                    <p:animEffect transition="in" filter="wipe(left)">
                                      <p:cBhvr>
                                        <p:cTn id="81" dur="199"/>
                                        <p:tgtEl>
                                          <p:spTgt spid="304"/>
                                        </p:tgtEl>
                                      </p:cBhvr>
                                    </p:animEffect>
                                  </p:childTnLst>
                                </p:cTn>
                              </p:par>
                            </p:childTnLst>
                          </p:cTn>
                        </p:par>
                        <p:par>
                          <p:cTn id="82" fill="hold">
                            <p:stCondLst>
                              <p:cond delay="4182"/>
                            </p:stCondLst>
                            <p:childTnLst>
                              <p:par>
                                <p:cTn id="83" presetID="23" presetClass="entr" presetSubtype="16" fill="hold" grpId="0" nodeType="afterEffect">
                                  <p:stCondLst>
                                    <p:cond delay="100"/>
                                  </p:stCondLst>
                                  <p:iterate>
                                    <p:tmAbs val="0"/>
                                  </p:iterate>
                                  <p:childTnLst>
                                    <p:set>
                                      <p:cBhvr>
                                        <p:cTn id="84" fill="hold"/>
                                        <p:tgtEl>
                                          <p:spTgt spid="305"/>
                                        </p:tgtEl>
                                        <p:attrNameLst>
                                          <p:attrName>style.visibility</p:attrName>
                                        </p:attrNameLst>
                                      </p:cBhvr>
                                      <p:to>
                                        <p:strVal val="visible"/>
                                      </p:to>
                                    </p:set>
                                    <p:anim calcmode="lin" valueType="num">
                                      <p:cBhvr>
                                        <p:cTn id="85" dur="300" fill="hold"/>
                                        <p:tgtEl>
                                          <p:spTgt spid="305"/>
                                        </p:tgtEl>
                                        <p:attrNameLst>
                                          <p:attrName>ppt_w</p:attrName>
                                        </p:attrNameLst>
                                      </p:cBhvr>
                                      <p:tavLst>
                                        <p:tav tm="0">
                                          <p:val>
                                            <p:fltVal val="0"/>
                                          </p:val>
                                        </p:tav>
                                        <p:tav tm="100000">
                                          <p:val>
                                            <p:strVal val="#ppt_w"/>
                                          </p:val>
                                        </p:tav>
                                      </p:tavLst>
                                    </p:anim>
                                    <p:anim calcmode="lin" valueType="num">
                                      <p:cBhvr>
                                        <p:cTn id="86" dur="300" fill="hold"/>
                                        <p:tgtEl>
                                          <p:spTgt spid="305"/>
                                        </p:tgtEl>
                                        <p:attrNameLst>
                                          <p:attrName>ppt_h</p:attrName>
                                        </p:attrNameLst>
                                      </p:cBhvr>
                                      <p:tavLst>
                                        <p:tav tm="0">
                                          <p:val>
                                            <p:fltVal val="0"/>
                                          </p:val>
                                        </p:tav>
                                        <p:tav tm="100000">
                                          <p:val>
                                            <p:strVal val="#ppt_h"/>
                                          </p:val>
                                        </p:tav>
                                      </p:tavLst>
                                    </p:anim>
                                  </p:childTnLst>
                                </p:cTn>
                              </p:par>
                            </p:childTnLst>
                          </p:cTn>
                        </p:par>
                        <p:par>
                          <p:cTn id="87" fill="hold">
                            <p:stCondLst>
                              <p:cond delay="4582"/>
                            </p:stCondLst>
                            <p:childTnLst>
                              <p:par>
                                <p:cTn id="88" presetID="22" presetClass="entr" presetSubtype="8" fill="hold" grpId="0" nodeType="afterEffect">
                                  <p:stCondLst>
                                    <p:cond delay="0"/>
                                  </p:stCondLst>
                                  <p:iterate>
                                    <p:tmAbs val="0"/>
                                  </p:iterate>
                                  <p:childTnLst>
                                    <p:set>
                                      <p:cBhvr>
                                        <p:cTn id="89" fill="hold"/>
                                        <p:tgtEl>
                                          <p:spTgt spid="306"/>
                                        </p:tgtEl>
                                        <p:attrNameLst>
                                          <p:attrName>style.visibility</p:attrName>
                                        </p:attrNameLst>
                                      </p:cBhvr>
                                      <p:to>
                                        <p:strVal val="visible"/>
                                      </p:to>
                                    </p:set>
                                    <p:animEffect transition="in" filter="wipe(left)">
                                      <p:cBhvr>
                                        <p:cTn id="90" dur="300"/>
                                        <p:tgtEl>
                                          <p:spTgt spid="306"/>
                                        </p:tgtEl>
                                      </p:cBhvr>
                                    </p:animEffect>
                                  </p:childTnLst>
                                </p:cTn>
                              </p:par>
                            </p:childTnLst>
                          </p:cTn>
                        </p:par>
                        <p:par>
                          <p:cTn id="91" fill="hold">
                            <p:stCondLst>
                              <p:cond delay="4882"/>
                            </p:stCondLst>
                            <p:childTnLst>
                              <p:par>
                                <p:cTn id="92" presetID="22" presetClass="entr" presetSubtype="8" fill="hold" grpId="0" nodeType="afterEffect">
                                  <p:stCondLst>
                                    <p:cond delay="0"/>
                                  </p:stCondLst>
                                  <p:iterate>
                                    <p:tmAbs val="0"/>
                                  </p:iterate>
                                  <p:childTnLst>
                                    <p:set>
                                      <p:cBhvr>
                                        <p:cTn id="93" fill="hold"/>
                                        <p:tgtEl>
                                          <p:spTgt spid="307"/>
                                        </p:tgtEl>
                                        <p:attrNameLst>
                                          <p:attrName>style.visibility</p:attrName>
                                        </p:attrNameLst>
                                      </p:cBhvr>
                                      <p:to>
                                        <p:strVal val="visible"/>
                                      </p:to>
                                    </p:set>
                                    <p:animEffect transition="in" filter="wipe(left)">
                                      <p:cBhvr>
                                        <p:cTn id="94" dur="300"/>
                                        <p:tgtEl>
                                          <p:spTgt spid="307"/>
                                        </p:tgtEl>
                                      </p:cBhvr>
                                    </p:animEffect>
                                  </p:childTnLst>
                                </p:cTn>
                              </p:par>
                            </p:childTnLst>
                          </p:cTn>
                        </p:par>
                        <p:par>
                          <p:cTn id="95" fill="hold">
                            <p:stCondLst>
                              <p:cond delay="5182"/>
                            </p:stCondLst>
                            <p:childTnLst>
                              <p:par>
                                <p:cTn id="96" presetID="23" presetClass="entr" presetSubtype="16" fill="hold" grpId="0" nodeType="afterEffect">
                                  <p:stCondLst>
                                    <p:cond delay="100"/>
                                  </p:stCondLst>
                                  <p:iterate>
                                    <p:tmAbs val="0"/>
                                  </p:iterate>
                                  <p:childTnLst>
                                    <p:set>
                                      <p:cBhvr>
                                        <p:cTn id="97" fill="hold"/>
                                        <p:tgtEl>
                                          <p:spTgt spid="308"/>
                                        </p:tgtEl>
                                        <p:attrNameLst>
                                          <p:attrName>style.visibility</p:attrName>
                                        </p:attrNameLst>
                                      </p:cBhvr>
                                      <p:to>
                                        <p:strVal val="visible"/>
                                      </p:to>
                                    </p:set>
                                    <p:anim calcmode="lin" valueType="num">
                                      <p:cBhvr>
                                        <p:cTn id="98" dur="300" fill="hold"/>
                                        <p:tgtEl>
                                          <p:spTgt spid="308"/>
                                        </p:tgtEl>
                                        <p:attrNameLst>
                                          <p:attrName>ppt_w</p:attrName>
                                        </p:attrNameLst>
                                      </p:cBhvr>
                                      <p:tavLst>
                                        <p:tav tm="0">
                                          <p:val>
                                            <p:fltVal val="0"/>
                                          </p:val>
                                        </p:tav>
                                        <p:tav tm="100000">
                                          <p:val>
                                            <p:strVal val="#ppt_w"/>
                                          </p:val>
                                        </p:tav>
                                      </p:tavLst>
                                    </p:anim>
                                    <p:anim calcmode="lin" valueType="num">
                                      <p:cBhvr>
                                        <p:cTn id="99" dur="300" fill="hold"/>
                                        <p:tgtEl>
                                          <p:spTgt spid="308"/>
                                        </p:tgtEl>
                                        <p:attrNameLst>
                                          <p:attrName>ppt_h</p:attrName>
                                        </p:attrNameLst>
                                      </p:cBhvr>
                                      <p:tavLst>
                                        <p:tav tm="0">
                                          <p:val>
                                            <p:fltVal val="0"/>
                                          </p:val>
                                        </p:tav>
                                        <p:tav tm="100000">
                                          <p:val>
                                            <p:strVal val="#ppt_h"/>
                                          </p:val>
                                        </p:tav>
                                      </p:tavLst>
                                    </p:anim>
                                  </p:childTnLst>
                                </p:cTn>
                              </p:par>
                            </p:childTnLst>
                          </p:cTn>
                        </p:par>
                        <p:par>
                          <p:cTn id="100" fill="hold">
                            <p:stCondLst>
                              <p:cond delay="5582"/>
                            </p:stCondLst>
                            <p:childTnLst>
                              <p:par>
                                <p:cTn id="101" presetID="22" presetClass="entr" presetSubtype="8" fill="hold" grpId="0" nodeType="afterEffect">
                                  <p:stCondLst>
                                    <p:cond delay="0"/>
                                  </p:stCondLst>
                                  <p:iterate>
                                    <p:tmAbs val="0"/>
                                  </p:iterate>
                                  <p:childTnLst>
                                    <p:set>
                                      <p:cBhvr>
                                        <p:cTn id="102" fill="hold"/>
                                        <p:tgtEl>
                                          <p:spTgt spid="309"/>
                                        </p:tgtEl>
                                        <p:attrNameLst>
                                          <p:attrName>style.visibility</p:attrName>
                                        </p:attrNameLst>
                                      </p:cBhvr>
                                      <p:to>
                                        <p:strVal val="visible"/>
                                      </p:to>
                                    </p:set>
                                    <p:animEffect transition="in" filter="wipe(left)">
                                      <p:cBhvr>
                                        <p:cTn id="103" dur="300"/>
                                        <p:tgtEl>
                                          <p:spTgt spid="309"/>
                                        </p:tgtEl>
                                      </p:cBhvr>
                                    </p:animEffect>
                                  </p:childTnLst>
                                </p:cTn>
                              </p:par>
                            </p:childTnLst>
                          </p:cTn>
                        </p:par>
                        <p:par>
                          <p:cTn id="104" fill="hold">
                            <p:stCondLst>
                              <p:cond delay="5882"/>
                            </p:stCondLst>
                            <p:childTnLst>
                              <p:par>
                                <p:cTn id="105" presetID="22" presetClass="entr" presetSubtype="8" fill="hold" grpId="0" nodeType="afterEffect">
                                  <p:stCondLst>
                                    <p:cond delay="0"/>
                                  </p:stCondLst>
                                  <p:iterate>
                                    <p:tmAbs val="0"/>
                                  </p:iterate>
                                  <p:childTnLst>
                                    <p:set>
                                      <p:cBhvr>
                                        <p:cTn id="106" fill="hold"/>
                                        <p:tgtEl>
                                          <p:spTgt spid="310"/>
                                        </p:tgtEl>
                                        <p:attrNameLst>
                                          <p:attrName>style.visibility</p:attrName>
                                        </p:attrNameLst>
                                      </p:cBhvr>
                                      <p:to>
                                        <p:strVal val="visible"/>
                                      </p:to>
                                    </p:set>
                                    <p:animEffect transition="in" filter="wipe(left)">
                                      <p:cBhvr>
                                        <p:cTn id="107" dur="300"/>
                                        <p:tgtEl>
                                          <p:spTgt spid="310"/>
                                        </p:tgtEl>
                                      </p:cBhvr>
                                    </p:animEffect>
                                  </p:childTnLst>
                                </p:cTn>
                              </p:par>
                            </p:childTnLst>
                          </p:cTn>
                        </p:par>
                        <p:par>
                          <p:cTn id="108" fill="hold">
                            <p:stCondLst>
                              <p:cond delay="6182"/>
                            </p:stCondLst>
                            <p:childTnLst>
                              <p:par>
                                <p:cTn id="109" presetID="23" presetClass="entr" presetSubtype="16" fill="hold" grpId="0" nodeType="afterEffect">
                                  <p:stCondLst>
                                    <p:cond delay="100"/>
                                  </p:stCondLst>
                                  <p:iterate>
                                    <p:tmAbs val="0"/>
                                  </p:iterate>
                                  <p:childTnLst>
                                    <p:set>
                                      <p:cBhvr>
                                        <p:cTn id="110" fill="hold"/>
                                        <p:tgtEl>
                                          <p:spTgt spid="311"/>
                                        </p:tgtEl>
                                        <p:attrNameLst>
                                          <p:attrName>style.visibility</p:attrName>
                                        </p:attrNameLst>
                                      </p:cBhvr>
                                      <p:to>
                                        <p:strVal val="visible"/>
                                      </p:to>
                                    </p:set>
                                    <p:anim calcmode="lin" valueType="num">
                                      <p:cBhvr>
                                        <p:cTn id="111" dur="300" fill="hold"/>
                                        <p:tgtEl>
                                          <p:spTgt spid="311"/>
                                        </p:tgtEl>
                                        <p:attrNameLst>
                                          <p:attrName>ppt_w</p:attrName>
                                        </p:attrNameLst>
                                      </p:cBhvr>
                                      <p:tavLst>
                                        <p:tav tm="0">
                                          <p:val>
                                            <p:fltVal val="0"/>
                                          </p:val>
                                        </p:tav>
                                        <p:tav tm="100000">
                                          <p:val>
                                            <p:strVal val="#ppt_w"/>
                                          </p:val>
                                        </p:tav>
                                      </p:tavLst>
                                    </p:anim>
                                    <p:anim calcmode="lin" valueType="num">
                                      <p:cBhvr>
                                        <p:cTn id="112" dur="300" fill="hold"/>
                                        <p:tgtEl>
                                          <p:spTgt spid="311"/>
                                        </p:tgtEl>
                                        <p:attrNameLst>
                                          <p:attrName>ppt_h</p:attrName>
                                        </p:attrNameLst>
                                      </p:cBhvr>
                                      <p:tavLst>
                                        <p:tav tm="0">
                                          <p:val>
                                            <p:fltVal val="0"/>
                                          </p:val>
                                        </p:tav>
                                        <p:tav tm="100000">
                                          <p:val>
                                            <p:strVal val="#ppt_h"/>
                                          </p:val>
                                        </p:tav>
                                      </p:tavLst>
                                    </p:anim>
                                  </p:childTnLst>
                                </p:cTn>
                              </p:par>
                            </p:childTnLst>
                          </p:cTn>
                        </p:par>
                        <p:par>
                          <p:cTn id="113" fill="hold">
                            <p:stCondLst>
                              <p:cond delay="6582"/>
                            </p:stCondLst>
                            <p:childTnLst>
                              <p:par>
                                <p:cTn id="114" presetID="22" presetClass="entr" presetSubtype="8" fill="hold" grpId="0" nodeType="afterEffect">
                                  <p:stCondLst>
                                    <p:cond delay="0"/>
                                  </p:stCondLst>
                                  <p:iterate>
                                    <p:tmAbs val="0"/>
                                  </p:iterate>
                                  <p:childTnLst>
                                    <p:set>
                                      <p:cBhvr>
                                        <p:cTn id="115" fill="hold"/>
                                        <p:tgtEl>
                                          <p:spTgt spid="312"/>
                                        </p:tgtEl>
                                        <p:attrNameLst>
                                          <p:attrName>style.visibility</p:attrName>
                                        </p:attrNameLst>
                                      </p:cBhvr>
                                      <p:to>
                                        <p:strVal val="visible"/>
                                      </p:to>
                                    </p:set>
                                    <p:animEffect transition="in" filter="wipe(left)">
                                      <p:cBhvr>
                                        <p:cTn id="116" dur="300"/>
                                        <p:tgtEl>
                                          <p:spTgt spid="312"/>
                                        </p:tgtEl>
                                      </p:cBhvr>
                                    </p:animEffect>
                                  </p:childTnLst>
                                </p:cTn>
                              </p:par>
                            </p:childTnLst>
                          </p:cTn>
                        </p:par>
                        <p:par>
                          <p:cTn id="117" fill="hold">
                            <p:stCondLst>
                              <p:cond delay="6882"/>
                            </p:stCondLst>
                            <p:childTnLst>
                              <p:par>
                                <p:cTn id="118" presetID="22" presetClass="entr" presetSubtype="8" fill="hold" grpId="0" nodeType="afterEffect">
                                  <p:stCondLst>
                                    <p:cond delay="0"/>
                                  </p:stCondLst>
                                  <p:iterate>
                                    <p:tmAbs val="0"/>
                                  </p:iterate>
                                  <p:childTnLst>
                                    <p:set>
                                      <p:cBhvr>
                                        <p:cTn id="119" fill="hold"/>
                                        <p:tgtEl>
                                          <p:spTgt spid="313"/>
                                        </p:tgtEl>
                                        <p:attrNameLst>
                                          <p:attrName>style.visibility</p:attrName>
                                        </p:attrNameLst>
                                      </p:cBhvr>
                                      <p:to>
                                        <p:strVal val="visible"/>
                                      </p:to>
                                    </p:set>
                                    <p:animEffect transition="in" filter="wipe(left)">
                                      <p:cBhvr>
                                        <p:cTn id="120" dur="30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 grpId="0" animBg="1" advAuto="0"/>
      <p:bldP spid="288" grpId="0" animBg="1" advAuto="0"/>
      <p:bldP spid="289" grpId="0" animBg="1" advAuto="0"/>
      <p:bldP spid="290" grpId="0" animBg="1" advAuto="0"/>
      <p:bldP spid="291" grpId="0" animBg="1" advAuto="0"/>
      <p:bldP spid="292" grpId="0" animBg="1" advAuto="0"/>
      <p:bldP spid="293" grpId="0" animBg="1" advAuto="0"/>
      <p:bldP spid="294" grpId="0" animBg="1" advAuto="0"/>
      <p:bldP spid="295" grpId="0" animBg="1" advAuto="0"/>
      <p:bldP spid="296" grpId="0" animBg="1" advAuto="0"/>
      <p:bldP spid="297" grpId="0" animBg="1" advAuto="0"/>
      <p:bldP spid="298" grpId="0" animBg="1" advAuto="0"/>
      <p:bldP spid="299" grpId="0" animBg="1" advAuto="0"/>
      <p:bldP spid="300" grpId="0" animBg="1" advAuto="0"/>
      <p:bldP spid="301" grpId="0" animBg="1" advAuto="0"/>
      <p:bldP spid="302" grpId="0" animBg="1" advAuto="0"/>
      <p:bldP spid="303" grpId="0" animBg="1" advAuto="0"/>
      <p:bldP spid="304" grpId="0" animBg="1" advAuto="0"/>
      <p:bldP spid="305" grpId="0" animBg="1" advAuto="0"/>
      <p:bldP spid="306" grpId="0" animBg="1" advAuto="0"/>
      <p:bldP spid="307" grpId="0" animBg="1" advAuto="0"/>
      <p:bldP spid="308" grpId="0" animBg="1" advAuto="0"/>
      <p:bldP spid="309" grpId="0" animBg="1" advAuto="0"/>
      <p:bldP spid="310" grpId="0" animBg="1" advAuto="0"/>
      <p:bldP spid="311" grpId="0" animBg="1" advAuto="0"/>
      <p:bldP spid="312" grpId="0" animBg="1" advAuto="0"/>
      <p:bldP spid="313"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Image" descr="Image"/>
          <p:cNvPicPr>
            <a:picLocks noChangeAspect="1"/>
          </p:cNvPicPr>
          <p:nvPr/>
        </p:nvPicPr>
        <p:blipFill>
          <a:blip r:embed="rId2"/>
          <a:stretch>
            <a:fillRect/>
          </a:stretch>
        </p:blipFill>
        <p:spPr>
          <a:xfrm>
            <a:off x="-31245" y="-54683"/>
            <a:ext cx="1497546" cy="1519975"/>
          </a:xfrm>
          <a:prstGeom prst="rect">
            <a:avLst/>
          </a:prstGeom>
          <a:ln w="12700">
            <a:miter lim="400000"/>
          </a:ln>
        </p:spPr>
      </p:pic>
      <p:pic>
        <p:nvPicPr>
          <p:cNvPr id="104" name="Image" descr="Image"/>
          <p:cNvPicPr>
            <a:picLocks noChangeAspect="1"/>
          </p:cNvPicPr>
          <p:nvPr/>
        </p:nvPicPr>
        <p:blipFill>
          <a:blip r:embed="rId3"/>
          <a:stretch>
            <a:fillRect/>
          </a:stretch>
        </p:blipFill>
        <p:spPr>
          <a:xfrm>
            <a:off x="22885657" y="12205248"/>
            <a:ext cx="1497547" cy="1521410"/>
          </a:xfrm>
          <a:prstGeom prst="rect">
            <a:avLst/>
          </a:prstGeom>
          <a:ln w="12700">
            <a:miter lim="400000"/>
          </a:ln>
        </p:spPr>
      </p:pic>
      <p:pic>
        <p:nvPicPr>
          <p:cNvPr id="3" name="Picture 2" descr="A black and white logo&#10;&#10;Description automatically generated">
            <a:extLst>
              <a:ext uri="{FF2B5EF4-FFF2-40B4-BE49-F238E27FC236}">
                <a16:creationId xmlns:a16="http://schemas.microsoft.com/office/drawing/2014/main" id="{9E9FA402-17AF-5A7E-0F54-6A4F73CE20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2908" y="11699453"/>
            <a:ext cx="5558184" cy="1011590"/>
          </a:xfrm>
          <a:prstGeom prst="rect">
            <a:avLst/>
          </a:prstGeom>
        </p:spPr>
      </p:pic>
      <p:sp>
        <p:nvSpPr>
          <p:cNvPr id="4" name="TextBox 3">
            <a:extLst>
              <a:ext uri="{FF2B5EF4-FFF2-40B4-BE49-F238E27FC236}">
                <a16:creationId xmlns:a16="http://schemas.microsoft.com/office/drawing/2014/main" id="{E03FF180-8A77-DA23-40F6-F9123D06DF68}"/>
              </a:ext>
            </a:extLst>
          </p:cNvPr>
          <p:cNvSpPr txBox="1"/>
          <p:nvPr/>
        </p:nvSpPr>
        <p:spPr>
          <a:xfrm>
            <a:off x="6729920" y="5626372"/>
            <a:ext cx="10924160"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828800">
              <a:defRPr sz="8500" cap="all" spc="132">
                <a:solidFill>
                  <a:schemeClr val="accent1">
                    <a:hueOff val="-1735709"/>
                    <a:satOff val="-93836"/>
                    <a:lumOff val="-7861"/>
                  </a:schemeClr>
                </a:solidFill>
                <a:latin typeface="+mj-lt"/>
                <a:ea typeface="+mj-ea"/>
                <a:cs typeface="+mj-cs"/>
                <a:sym typeface="Baskerville"/>
              </a:defRPr>
            </a:pPr>
            <a:r>
              <a:rPr lang="en-US" sz="12000" dirty="0">
                <a:solidFill>
                  <a:schemeClr val="tx1"/>
                </a:solidFill>
              </a:rPr>
              <a:t>Q&amp;A Session</a:t>
            </a:r>
          </a:p>
        </p:txBody>
      </p:sp>
      <p:sp>
        <p:nvSpPr>
          <p:cNvPr id="5" name="Rectangle">
            <a:extLst>
              <a:ext uri="{FF2B5EF4-FFF2-40B4-BE49-F238E27FC236}">
                <a16:creationId xmlns:a16="http://schemas.microsoft.com/office/drawing/2014/main" id="{BB766300-2CE7-1C62-D2FC-346A0DE107FA}"/>
              </a:ext>
            </a:extLst>
          </p:cNvPr>
          <p:cNvSpPr/>
          <p:nvPr/>
        </p:nvSpPr>
        <p:spPr>
          <a:xfrm>
            <a:off x="10985500" y="8280813"/>
            <a:ext cx="2413000" cy="76201"/>
          </a:xfrm>
          <a:prstGeom prst="rect">
            <a:avLst/>
          </a:prstGeom>
          <a:solidFill>
            <a:srgbClr val="02BFF2"/>
          </a:solidFill>
          <a:ln w="12700">
            <a:miter lim="400000"/>
          </a:ln>
        </p:spPr>
        <p:txBody>
          <a:bodyPr lIns="50800" tIns="50800" rIns="50800" bIns="50800" anchor="ctr"/>
          <a:lstStyle/>
          <a:p>
            <a:pPr>
              <a:defRPr sz="3200">
                <a:solidFill>
                  <a:srgbClr val="FFFFFF"/>
                </a:solidFill>
              </a:defRPr>
            </a:pPr>
            <a:endParaRPr/>
          </a:p>
        </p:txBody>
      </p:sp>
    </p:spTree>
    <p:extLst>
      <p:ext uri="{BB962C8B-B14F-4D97-AF65-F5344CB8AC3E}">
        <p14:creationId xmlns:p14="http://schemas.microsoft.com/office/powerpoint/2010/main" val="2520928257"/>
      </p:ext>
    </p:extLst>
  </p:cSld>
  <p:clrMapOvr>
    <a:masterClrMapping/>
  </p:clrMapOvr>
  <p:transition spd="med"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5"/>
                                        </p:tgtEl>
                                        <p:attrNameLst>
                                          <p:attrName>style.visibility</p:attrName>
                                        </p:attrNameLst>
                                      </p:cBhvr>
                                      <p:to>
                                        <p:strVal val="visible"/>
                                      </p:to>
                                    </p:set>
                                    <p:anim calcmode="lin" valueType="num">
                                      <p:cBhvr>
                                        <p:cTn id="7" dur="300" fill="hold"/>
                                        <p:tgtEl>
                                          <p:spTgt spid="5"/>
                                        </p:tgtEl>
                                        <p:attrNameLst>
                                          <p:attrName>ppt_w</p:attrName>
                                        </p:attrNameLst>
                                      </p:cBhvr>
                                      <p:tavLst>
                                        <p:tav tm="0">
                                          <p:val>
                                            <p:fltVal val="0"/>
                                          </p:val>
                                        </p:tav>
                                        <p:tav tm="100000">
                                          <p:val>
                                            <p:strVal val="#ppt_w"/>
                                          </p:val>
                                        </p:tav>
                                      </p:tavLst>
                                    </p:anim>
                                    <p:anim calcmode="lin" valueType="num">
                                      <p:cBhvr>
                                        <p:cTn id="8" dur="3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 name="What We Offer"/>
          <p:cNvSpPr txBox="1">
            <a:spLocks noGrp="1"/>
          </p:cNvSpPr>
          <p:nvPr>
            <p:ph type="ctrTitle"/>
          </p:nvPr>
        </p:nvSpPr>
        <p:spPr>
          <a:prstGeom prst="rect">
            <a:avLst/>
          </a:prstGeom>
        </p:spPr>
        <p:txBody>
          <a:bodyPr>
            <a:normAutofit fontScale="90000"/>
          </a:bodyPr>
          <a:lstStyle/>
          <a:p>
            <a:pPr defTabSz="473201">
              <a:defRPr sz="6210" spc="91"/>
            </a:pPr>
            <a:r>
              <a:rPr lang="en-US" dirty="0"/>
              <a:t>Resources &amp; further Reading</a:t>
            </a:r>
            <a:endParaRPr dirty="0">
              <a:solidFill>
                <a:schemeClr val="accent2">
                  <a:hueOff val="357321"/>
                  <a:lumOff val="-20104"/>
                </a:schemeClr>
              </a:solidFill>
            </a:endParaRPr>
          </a:p>
        </p:txBody>
      </p:sp>
      <p:sp>
        <p:nvSpPr>
          <p:cNvPr id="568" name="Insert some short and brief lorem ipsum explanatory text about title here"/>
          <p:cNvSpPr txBox="1">
            <a:spLocks noGrp="1"/>
          </p:cNvSpPr>
          <p:nvPr>
            <p:ph type="body" idx="21"/>
          </p:nvPr>
        </p:nvSpPr>
        <p:spPr>
          <a:xfrm>
            <a:off x="1536700" y="2492622"/>
            <a:ext cx="21209000" cy="533479"/>
          </a:xfrm>
          <a:prstGeom prst="rect">
            <a:avLst/>
          </a:prstGeom>
        </p:spPr>
        <p:txBody>
          <a:bodyPr/>
          <a:lstStyle/>
          <a:p>
            <a:r>
              <a:rPr lang="en-US" dirty="0"/>
              <a:t>Additional resources related to topics covered.</a:t>
            </a:r>
            <a:endParaRPr dirty="0"/>
          </a:p>
        </p:txBody>
      </p:sp>
      <p:sp>
        <p:nvSpPr>
          <p:cNvPr id="56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17</a:t>
            </a:fld>
            <a:endParaRPr/>
          </a:p>
        </p:txBody>
      </p:sp>
      <p:sp>
        <p:nvSpPr>
          <p:cNvPr id="570" name="Freeform 97"/>
          <p:cNvSpPr/>
          <p:nvPr/>
        </p:nvSpPr>
        <p:spPr>
          <a:xfrm>
            <a:off x="13984000" y="8361485"/>
            <a:ext cx="1125455" cy="922708"/>
          </a:xfrm>
          <a:custGeom>
            <a:avLst/>
            <a:gdLst/>
            <a:ahLst/>
            <a:cxnLst>
              <a:cxn ang="0">
                <a:pos x="wd2" y="hd2"/>
              </a:cxn>
              <a:cxn ang="5400000">
                <a:pos x="wd2" y="hd2"/>
              </a:cxn>
              <a:cxn ang="10800000">
                <a:pos x="wd2" y="hd2"/>
              </a:cxn>
              <a:cxn ang="16200000">
                <a:pos x="wd2" y="hd2"/>
              </a:cxn>
            </a:cxnLst>
            <a:rect l="0" t="0" r="r" b="b"/>
            <a:pathLst>
              <a:path w="21600" h="21600" extrusionOk="0">
                <a:moveTo>
                  <a:pt x="20621" y="2392"/>
                </a:moveTo>
                <a:cubicBezTo>
                  <a:pt x="14747" y="2392"/>
                  <a:pt x="14747" y="2392"/>
                  <a:pt x="14747" y="2392"/>
                </a:cubicBezTo>
                <a:cubicBezTo>
                  <a:pt x="14747" y="1121"/>
                  <a:pt x="13829" y="0"/>
                  <a:pt x="12789" y="0"/>
                </a:cubicBezTo>
                <a:cubicBezTo>
                  <a:pt x="8811" y="0"/>
                  <a:pt x="8811" y="0"/>
                  <a:pt x="8811" y="0"/>
                </a:cubicBezTo>
                <a:cubicBezTo>
                  <a:pt x="7771" y="0"/>
                  <a:pt x="6853" y="1121"/>
                  <a:pt x="6853" y="2392"/>
                </a:cubicBezTo>
                <a:cubicBezTo>
                  <a:pt x="979" y="2392"/>
                  <a:pt x="979" y="2392"/>
                  <a:pt x="979" y="2392"/>
                </a:cubicBezTo>
                <a:cubicBezTo>
                  <a:pt x="428" y="2392"/>
                  <a:pt x="0" y="2990"/>
                  <a:pt x="0" y="3588"/>
                </a:cubicBezTo>
                <a:cubicBezTo>
                  <a:pt x="0" y="9642"/>
                  <a:pt x="0" y="9642"/>
                  <a:pt x="0" y="9642"/>
                </a:cubicBezTo>
                <a:cubicBezTo>
                  <a:pt x="0" y="10314"/>
                  <a:pt x="428" y="10837"/>
                  <a:pt x="979" y="10837"/>
                </a:cubicBezTo>
                <a:cubicBezTo>
                  <a:pt x="979" y="20404"/>
                  <a:pt x="979" y="20404"/>
                  <a:pt x="979" y="20404"/>
                </a:cubicBezTo>
                <a:cubicBezTo>
                  <a:pt x="979" y="21077"/>
                  <a:pt x="1407" y="21600"/>
                  <a:pt x="1958" y="21600"/>
                </a:cubicBezTo>
                <a:cubicBezTo>
                  <a:pt x="19642" y="21600"/>
                  <a:pt x="19642" y="21600"/>
                  <a:pt x="19642" y="21600"/>
                </a:cubicBezTo>
                <a:cubicBezTo>
                  <a:pt x="20193" y="21600"/>
                  <a:pt x="20621" y="21077"/>
                  <a:pt x="20621" y="20404"/>
                </a:cubicBezTo>
                <a:cubicBezTo>
                  <a:pt x="20621" y="10837"/>
                  <a:pt x="20621" y="10837"/>
                  <a:pt x="20621" y="10837"/>
                </a:cubicBezTo>
                <a:cubicBezTo>
                  <a:pt x="21172" y="10837"/>
                  <a:pt x="21600" y="10314"/>
                  <a:pt x="21600" y="9642"/>
                </a:cubicBezTo>
                <a:cubicBezTo>
                  <a:pt x="21600" y="3588"/>
                  <a:pt x="21600" y="3588"/>
                  <a:pt x="21600" y="3588"/>
                </a:cubicBezTo>
                <a:cubicBezTo>
                  <a:pt x="21600" y="2990"/>
                  <a:pt x="21172" y="2392"/>
                  <a:pt x="20621" y="2392"/>
                </a:cubicBezTo>
                <a:moveTo>
                  <a:pt x="8811" y="1196"/>
                </a:moveTo>
                <a:cubicBezTo>
                  <a:pt x="12789" y="1196"/>
                  <a:pt x="12789" y="1196"/>
                  <a:pt x="12789" y="1196"/>
                </a:cubicBezTo>
                <a:cubicBezTo>
                  <a:pt x="13278" y="1196"/>
                  <a:pt x="13768" y="1719"/>
                  <a:pt x="13768" y="2392"/>
                </a:cubicBezTo>
                <a:cubicBezTo>
                  <a:pt x="7832" y="2392"/>
                  <a:pt x="7832" y="2392"/>
                  <a:pt x="7832" y="2392"/>
                </a:cubicBezTo>
                <a:cubicBezTo>
                  <a:pt x="7832" y="1719"/>
                  <a:pt x="8322" y="1196"/>
                  <a:pt x="8811" y="1196"/>
                </a:cubicBezTo>
                <a:moveTo>
                  <a:pt x="19642" y="20404"/>
                </a:moveTo>
                <a:cubicBezTo>
                  <a:pt x="1958" y="20404"/>
                  <a:pt x="1958" y="20404"/>
                  <a:pt x="1958" y="20404"/>
                </a:cubicBezTo>
                <a:cubicBezTo>
                  <a:pt x="1958" y="10837"/>
                  <a:pt x="1958" y="10837"/>
                  <a:pt x="1958" y="10837"/>
                </a:cubicBezTo>
                <a:cubicBezTo>
                  <a:pt x="3916" y="10837"/>
                  <a:pt x="3916" y="10837"/>
                  <a:pt x="3916" y="10837"/>
                </a:cubicBezTo>
                <a:cubicBezTo>
                  <a:pt x="3916" y="12033"/>
                  <a:pt x="3916" y="12033"/>
                  <a:pt x="3916" y="12033"/>
                </a:cubicBezTo>
                <a:cubicBezTo>
                  <a:pt x="3916" y="12706"/>
                  <a:pt x="4344" y="13229"/>
                  <a:pt x="4895" y="13229"/>
                </a:cubicBezTo>
                <a:cubicBezTo>
                  <a:pt x="6853" y="13229"/>
                  <a:pt x="6853" y="13229"/>
                  <a:pt x="6853" y="13229"/>
                </a:cubicBezTo>
                <a:cubicBezTo>
                  <a:pt x="7404" y="13229"/>
                  <a:pt x="7832" y="12706"/>
                  <a:pt x="7832" y="12033"/>
                </a:cubicBezTo>
                <a:cubicBezTo>
                  <a:pt x="7832" y="10837"/>
                  <a:pt x="7832" y="10837"/>
                  <a:pt x="7832" y="10837"/>
                </a:cubicBezTo>
                <a:cubicBezTo>
                  <a:pt x="13768" y="10837"/>
                  <a:pt x="13768" y="10837"/>
                  <a:pt x="13768" y="10837"/>
                </a:cubicBezTo>
                <a:cubicBezTo>
                  <a:pt x="13768" y="12033"/>
                  <a:pt x="13768" y="12033"/>
                  <a:pt x="13768" y="12033"/>
                </a:cubicBezTo>
                <a:cubicBezTo>
                  <a:pt x="13768" y="12706"/>
                  <a:pt x="14196" y="13229"/>
                  <a:pt x="14747" y="13229"/>
                </a:cubicBezTo>
                <a:cubicBezTo>
                  <a:pt x="16705" y="13229"/>
                  <a:pt x="16705" y="13229"/>
                  <a:pt x="16705" y="13229"/>
                </a:cubicBezTo>
                <a:cubicBezTo>
                  <a:pt x="17256" y="13229"/>
                  <a:pt x="17684" y="12706"/>
                  <a:pt x="17684" y="12033"/>
                </a:cubicBezTo>
                <a:cubicBezTo>
                  <a:pt x="17684" y="10837"/>
                  <a:pt x="17684" y="10837"/>
                  <a:pt x="17684" y="10837"/>
                </a:cubicBezTo>
                <a:cubicBezTo>
                  <a:pt x="19642" y="10837"/>
                  <a:pt x="19642" y="10837"/>
                  <a:pt x="19642" y="10837"/>
                </a:cubicBezTo>
                <a:lnTo>
                  <a:pt x="19642" y="20404"/>
                </a:lnTo>
                <a:close/>
                <a:moveTo>
                  <a:pt x="4895" y="8446"/>
                </a:moveTo>
                <a:cubicBezTo>
                  <a:pt x="6853" y="8446"/>
                  <a:pt x="6853" y="8446"/>
                  <a:pt x="6853" y="8446"/>
                </a:cubicBezTo>
                <a:cubicBezTo>
                  <a:pt x="6853" y="12033"/>
                  <a:pt x="6853" y="12033"/>
                  <a:pt x="6853" y="12033"/>
                </a:cubicBezTo>
                <a:cubicBezTo>
                  <a:pt x="4895" y="12033"/>
                  <a:pt x="4895" y="12033"/>
                  <a:pt x="4895" y="12033"/>
                </a:cubicBezTo>
                <a:lnTo>
                  <a:pt x="4895" y="8446"/>
                </a:lnTo>
                <a:close/>
                <a:moveTo>
                  <a:pt x="14747" y="8446"/>
                </a:moveTo>
                <a:cubicBezTo>
                  <a:pt x="16705" y="8446"/>
                  <a:pt x="16705" y="8446"/>
                  <a:pt x="16705" y="8446"/>
                </a:cubicBezTo>
                <a:cubicBezTo>
                  <a:pt x="16705" y="12033"/>
                  <a:pt x="16705" y="12033"/>
                  <a:pt x="16705" y="12033"/>
                </a:cubicBezTo>
                <a:cubicBezTo>
                  <a:pt x="14747" y="12033"/>
                  <a:pt x="14747" y="12033"/>
                  <a:pt x="14747" y="12033"/>
                </a:cubicBezTo>
                <a:lnTo>
                  <a:pt x="14747" y="8446"/>
                </a:lnTo>
                <a:close/>
                <a:moveTo>
                  <a:pt x="20621" y="9642"/>
                </a:moveTo>
                <a:cubicBezTo>
                  <a:pt x="17684" y="9642"/>
                  <a:pt x="17684" y="9642"/>
                  <a:pt x="17684" y="9642"/>
                </a:cubicBezTo>
                <a:cubicBezTo>
                  <a:pt x="17684" y="8446"/>
                  <a:pt x="17684" y="8446"/>
                  <a:pt x="17684" y="8446"/>
                </a:cubicBezTo>
                <a:cubicBezTo>
                  <a:pt x="17684" y="7773"/>
                  <a:pt x="17256" y="7250"/>
                  <a:pt x="16705" y="7250"/>
                </a:cubicBezTo>
                <a:cubicBezTo>
                  <a:pt x="14747" y="7250"/>
                  <a:pt x="14747" y="7250"/>
                  <a:pt x="14747" y="7250"/>
                </a:cubicBezTo>
                <a:cubicBezTo>
                  <a:pt x="14196" y="7250"/>
                  <a:pt x="13768" y="7773"/>
                  <a:pt x="13768" y="8446"/>
                </a:cubicBezTo>
                <a:cubicBezTo>
                  <a:pt x="13768" y="9642"/>
                  <a:pt x="13768" y="9642"/>
                  <a:pt x="13768" y="9642"/>
                </a:cubicBezTo>
                <a:cubicBezTo>
                  <a:pt x="7832" y="9642"/>
                  <a:pt x="7832" y="9642"/>
                  <a:pt x="7832" y="9642"/>
                </a:cubicBezTo>
                <a:cubicBezTo>
                  <a:pt x="7832" y="8446"/>
                  <a:pt x="7832" y="8446"/>
                  <a:pt x="7832" y="8446"/>
                </a:cubicBezTo>
                <a:cubicBezTo>
                  <a:pt x="7832" y="7773"/>
                  <a:pt x="7404" y="7250"/>
                  <a:pt x="6853" y="7250"/>
                </a:cubicBezTo>
                <a:cubicBezTo>
                  <a:pt x="4895" y="7250"/>
                  <a:pt x="4895" y="7250"/>
                  <a:pt x="4895" y="7250"/>
                </a:cubicBezTo>
                <a:cubicBezTo>
                  <a:pt x="4344" y="7250"/>
                  <a:pt x="3916" y="7773"/>
                  <a:pt x="3916" y="8446"/>
                </a:cubicBezTo>
                <a:cubicBezTo>
                  <a:pt x="3916" y="9642"/>
                  <a:pt x="3916" y="9642"/>
                  <a:pt x="3916" y="9642"/>
                </a:cubicBezTo>
                <a:cubicBezTo>
                  <a:pt x="979" y="9642"/>
                  <a:pt x="979" y="9642"/>
                  <a:pt x="979" y="9642"/>
                </a:cubicBezTo>
                <a:cubicBezTo>
                  <a:pt x="979" y="3588"/>
                  <a:pt x="979" y="3588"/>
                  <a:pt x="979" y="3588"/>
                </a:cubicBezTo>
                <a:cubicBezTo>
                  <a:pt x="20621" y="3588"/>
                  <a:pt x="20621" y="3588"/>
                  <a:pt x="20621" y="3588"/>
                </a:cubicBezTo>
                <a:lnTo>
                  <a:pt x="20621" y="9642"/>
                </a:lnTo>
                <a:close/>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
        <p:nvSpPr>
          <p:cNvPr id="571" name="Freeform 12"/>
          <p:cNvSpPr/>
          <p:nvPr/>
        </p:nvSpPr>
        <p:spPr>
          <a:xfrm>
            <a:off x="1701799" y="4114800"/>
            <a:ext cx="1129593" cy="1129593"/>
          </a:xfrm>
          <a:custGeom>
            <a:avLst/>
            <a:gdLst/>
            <a:ahLst/>
            <a:cxnLst>
              <a:cxn ang="0">
                <a:pos x="wd2" y="hd2"/>
              </a:cxn>
              <a:cxn ang="5400000">
                <a:pos x="wd2" y="hd2"/>
              </a:cxn>
              <a:cxn ang="10800000">
                <a:pos x="wd2" y="hd2"/>
              </a:cxn>
              <a:cxn ang="16200000">
                <a:pos x="wd2" y="hd2"/>
              </a:cxn>
            </a:cxnLst>
            <a:rect l="0" t="0" r="r" b="b"/>
            <a:pathLst>
              <a:path w="21600" h="21600" extrusionOk="0">
                <a:moveTo>
                  <a:pt x="21478" y="10463"/>
                </a:moveTo>
                <a:cubicBezTo>
                  <a:pt x="17684" y="6670"/>
                  <a:pt x="17684" y="6670"/>
                  <a:pt x="17684" y="6670"/>
                </a:cubicBezTo>
                <a:cubicBezTo>
                  <a:pt x="17684" y="1469"/>
                  <a:pt x="17684" y="1469"/>
                  <a:pt x="17684" y="1469"/>
                </a:cubicBezTo>
                <a:cubicBezTo>
                  <a:pt x="17684" y="1163"/>
                  <a:pt x="17439" y="979"/>
                  <a:pt x="17194" y="979"/>
                </a:cubicBezTo>
                <a:cubicBezTo>
                  <a:pt x="14257" y="979"/>
                  <a:pt x="14257" y="979"/>
                  <a:pt x="14257" y="979"/>
                </a:cubicBezTo>
                <a:cubicBezTo>
                  <a:pt x="13951" y="979"/>
                  <a:pt x="13768" y="1163"/>
                  <a:pt x="13768" y="1469"/>
                </a:cubicBezTo>
                <a:cubicBezTo>
                  <a:pt x="13768" y="2754"/>
                  <a:pt x="13768" y="2754"/>
                  <a:pt x="13768" y="2754"/>
                </a:cubicBezTo>
                <a:cubicBezTo>
                  <a:pt x="11137" y="122"/>
                  <a:pt x="11137" y="122"/>
                  <a:pt x="11137" y="122"/>
                </a:cubicBezTo>
                <a:cubicBezTo>
                  <a:pt x="11075" y="61"/>
                  <a:pt x="10953" y="0"/>
                  <a:pt x="10831" y="0"/>
                </a:cubicBezTo>
                <a:cubicBezTo>
                  <a:pt x="10647" y="0"/>
                  <a:pt x="10525" y="61"/>
                  <a:pt x="10463" y="122"/>
                </a:cubicBezTo>
                <a:cubicBezTo>
                  <a:pt x="122" y="10463"/>
                  <a:pt x="122" y="10463"/>
                  <a:pt x="122" y="10463"/>
                </a:cubicBezTo>
                <a:cubicBezTo>
                  <a:pt x="61" y="10525"/>
                  <a:pt x="0" y="10647"/>
                  <a:pt x="0" y="10769"/>
                </a:cubicBezTo>
                <a:cubicBezTo>
                  <a:pt x="0" y="11075"/>
                  <a:pt x="184" y="11259"/>
                  <a:pt x="490" y="11259"/>
                </a:cubicBezTo>
                <a:cubicBezTo>
                  <a:pt x="612" y="11259"/>
                  <a:pt x="734" y="11259"/>
                  <a:pt x="857" y="11137"/>
                </a:cubicBezTo>
                <a:cubicBezTo>
                  <a:pt x="2937" y="9056"/>
                  <a:pt x="2937" y="9056"/>
                  <a:pt x="2937" y="9056"/>
                </a:cubicBezTo>
                <a:cubicBezTo>
                  <a:pt x="2937" y="21110"/>
                  <a:pt x="2937" y="21110"/>
                  <a:pt x="2937" y="21110"/>
                </a:cubicBezTo>
                <a:cubicBezTo>
                  <a:pt x="2937" y="21355"/>
                  <a:pt x="3182" y="21600"/>
                  <a:pt x="3427" y="21600"/>
                </a:cubicBezTo>
                <a:cubicBezTo>
                  <a:pt x="18173" y="21600"/>
                  <a:pt x="18173" y="21600"/>
                  <a:pt x="18173" y="21600"/>
                </a:cubicBezTo>
                <a:cubicBezTo>
                  <a:pt x="18418" y="21600"/>
                  <a:pt x="18663" y="21355"/>
                  <a:pt x="18663" y="21110"/>
                </a:cubicBezTo>
                <a:cubicBezTo>
                  <a:pt x="18663" y="9056"/>
                  <a:pt x="18663" y="9056"/>
                  <a:pt x="18663" y="9056"/>
                </a:cubicBezTo>
                <a:cubicBezTo>
                  <a:pt x="20743" y="11137"/>
                  <a:pt x="20743" y="11137"/>
                  <a:pt x="20743" y="11137"/>
                </a:cubicBezTo>
                <a:cubicBezTo>
                  <a:pt x="20866" y="11259"/>
                  <a:pt x="20988" y="11259"/>
                  <a:pt x="21110" y="11259"/>
                </a:cubicBezTo>
                <a:cubicBezTo>
                  <a:pt x="21416" y="11259"/>
                  <a:pt x="21600" y="11075"/>
                  <a:pt x="21600" y="10769"/>
                </a:cubicBezTo>
                <a:cubicBezTo>
                  <a:pt x="21600" y="10647"/>
                  <a:pt x="21539" y="10525"/>
                  <a:pt x="21478" y="10463"/>
                </a:cubicBezTo>
                <a:moveTo>
                  <a:pt x="14747" y="1958"/>
                </a:moveTo>
                <a:cubicBezTo>
                  <a:pt x="16705" y="1958"/>
                  <a:pt x="16705" y="1958"/>
                  <a:pt x="16705" y="1958"/>
                </a:cubicBezTo>
                <a:cubicBezTo>
                  <a:pt x="16705" y="5691"/>
                  <a:pt x="16705" y="5691"/>
                  <a:pt x="16705" y="5691"/>
                </a:cubicBezTo>
                <a:cubicBezTo>
                  <a:pt x="14747" y="3733"/>
                  <a:pt x="14747" y="3733"/>
                  <a:pt x="14747" y="3733"/>
                </a:cubicBezTo>
                <a:lnTo>
                  <a:pt x="14747" y="1958"/>
                </a:lnTo>
                <a:close/>
                <a:moveTo>
                  <a:pt x="7832" y="20621"/>
                </a:moveTo>
                <a:cubicBezTo>
                  <a:pt x="3916" y="20621"/>
                  <a:pt x="3916" y="20621"/>
                  <a:pt x="3916" y="20621"/>
                </a:cubicBezTo>
                <a:cubicBezTo>
                  <a:pt x="3916" y="19642"/>
                  <a:pt x="3916" y="19642"/>
                  <a:pt x="3916" y="19642"/>
                </a:cubicBezTo>
                <a:cubicBezTo>
                  <a:pt x="7832" y="19642"/>
                  <a:pt x="7832" y="19642"/>
                  <a:pt x="7832" y="19642"/>
                </a:cubicBezTo>
                <a:lnTo>
                  <a:pt x="7832" y="20621"/>
                </a:lnTo>
                <a:close/>
                <a:moveTo>
                  <a:pt x="12789" y="20621"/>
                </a:moveTo>
                <a:cubicBezTo>
                  <a:pt x="8811" y="20621"/>
                  <a:pt x="8811" y="20621"/>
                  <a:pt x="8811" y="20621"/>
                </a:cubicBezTo>
                <a:cubicBezTo>
                  <a:pt x="8811" y="12727"/>
                  <a:pt x="8811" y="12727"/>
                  <a:pt x="8811" y="12727"/>
                </a:cubicBezTo>
                <a:cubicBezTo>
                  <a:pt x="12789" y="12727"/>
                  <a:pt x="12789" y="12727"/>
                  <a:pt x="12789" y="12727"/>
                </a:cubicBezTo>
                <a:lnTo>
                  <a:pt x="12789" y="20621"/>
                </a:lnTo>
                <a:close/>
                <a:moveTo>
                  <a:pt x="17684" y="20621"/>
                </a:moveTo>
                <a:cubicBezTo>
                  <a:pt x="13768" y="20621"/>
                  <a:pt x="13768" y="20621"/>
                  <a:pt x="13768" y="20621"/>
                </a:cubicBezTo>
                <a:cubicBezTo>
                  <a:pt x="13768" y="19642"/>
                  <a:pt x="13768" y="19642"/>
                  <a:pt x="13768" y="19642"/>
                </a:cubicBezTo>
                <a:cubicBezTo>
                  <a:pt x="17684" y="19642"/>
                  <a:pt x="17684" y="19642"/>
                  <a:pt x="17684" y="19642"/>
                </a:cubicBezTo>
                <a:lnTo>
                  <a:pt x="17684" y="20621"/>
                </a:lnTo>
                <a:close/>
                <a:moveTo>
                  <a:pt x="17684" y="18663"/>
                </a:moveTo>
                <a:cubicBezTo>
                  <a:pt x="13768" y="18663"/>
                  <a:pt x="13768" y="18663"/>
                  <a:pt x="13768" y="18663"/>
                </a:cubicBezTo>
                <a:cubicBezTo>
                  <a:pt x="13768" y="12238"/>
                  <a:pt x="13768" y="12238"/>
                  <a:pt x="13768" y="12238"/>
                </a:cubicBezTo>
                <a:cubicBezTo>
                  <a:pt x="13768" y="11993"/>
                  <a:pt x="13523" y="11748"/>
                  <a:pt x="13278" y="11748"/>
                </a:cubicBezTo>
                <a:cubicBezTo>
                  <a:pt x="8322" y="11748"/>
                  <a:pt x="8322" y="11748"/>
                  <a:pt x="8322" y="11748"/>
                </a:cubicBezTo>
                <a:cubicBezTo>
                  <a:pt x="8077" y="11748"/>
                  <a:pt x="7832" y="11993"/>
                  <a:pt x="7832" y="12238"/>
                </a:cubicBezTo>
                <a:cubicBezTo>
                  <a:pt x="7832" y="18663"/>
                  <a:pt x="7832" y="18663"/>
                  <a:pt x="7832" y="18663"/>
                </a:cubicBezTo>
                <a:cubicBezTo>
                  <a:pt x="3916" y="18663"/>
                  <a:pt x="3916" y="18663"/>
                  <a:pt x="3916" y="18663"/>
                </a:cubicBezTo>
                <a:cubicBezTo>
                  <a:pt x="3916" y="8077"/>
                  <a:pt x="3916" y="8077"/>
                  <a:pt x="3916" y="8077"/>
                </a:cubicBezTo>
                <a:cubicBezTo>
                  <a:pt x="10831" y="1163"/>
                  <a:pt x="10831" y="1163"/>
                  <a:pt x="10831" y="1163"/>
                </a:cubicBezTo>
                <a:cubicBezTo>
                  <a:pt x="17684" y="8077"/>
                  <a:pt x="17684" y="8077"/>
                  <a:pt x="17684" y="8077"/>
                </a:cubicBezTo>
                <a:lnTo>
                  <a:pt x="17684" y="18663"/>
                </a:lnTo>
                <a:close/>
                <a:moveTo>
                  <a:pt x="11320" y="17684"/>
                </a:moveTo>
                <a:cubicBezTo>
                  <a:pt x="11565" y="17684"/>
                  <a:pt x="11810" y="17439"/>
                  <a:pt x="11810" y="17194"/>
                </a:cubicBezTo>
                <a:cubicBezTo>
                  <a:pt x="11810" y="16888"/>
                  <a:pt x="11565" y="16705"/>
                  <a:pt x="11320" y="16705"/>
                </a:cubicBezTo>
                <a:cubicBezTo>
                  <a:pt x="11014" y="16705"/>
                  <a:pt x="10831" y="16888"/>
                  <a:pt x="10831" y="17194"/>
                </a:cubicBezTo>
                <a:cubicBezTo>
                  <a:pt x="10831" y="17439"/>
                  <a:pt x="11014" y="17684"/>
                  <a:pt x="11320" y="17684"/>
                </a:cubicBezTo>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
        <p:nvSpPr>
          <p:cNvPr id="572" name="Freeform 13"/>
          <p:cNvSpPr/>
          <p:nvPr/>
        </p:nvSpPr>
        <p:spPr>
          <a:xfrm>
            <a:off x="13983997" y="4114800"/>
            <a:ext cx="823404" cy="1129593"/>
          </a:xfrm>
          <a:custGeom>
            <a:avLst/>
            <a:gdLst/>
            <a:ahLst/>
            <a:cxnLst>
              <a:cxn ang="0">
                <a:pos x="wd2" y="hd2"/>
              </a:cxn>
              <a:cxn ang="5400000">
                <a:pos x="wd2" y="hd2"/>
              </a:cxn>
              <a:cxn ang="10800000">
                <a:pos x="wd2" y="hd2"/>
              </a:cxn>
              <a:cxn ang="16200000">
                <a:pos x="wd2" y="hd2"/>
              </a:cxn>
            </a:cxnLst>
            <a:rect l="0" t="0" r="r" b="b"/>
            <a:pathLst>
              <a:path w="21600" h="21600" extrusionOk="0">
                <a:moveTo>
                  <a:pt x="18911" y="8811"/>
                </a:moveTo>
                <a:cubicBezTo>
                  <a:pt x="18911" y="5874"/>
                  <a:pt x="18911" y="5874"/>
                  <a:pt x="18911" y="5874"/>
                </a:cubicBezTo>
                <a:cubicBezTo>
                  <a:pt x="18911" y="2631"/>
                  <a:pt x="15296" y="0"/>
                  <a:pt x="10842" y="0"/>
                </a:cubicBezTo>
                <a:cubicBezTo>
                  <a:pt x="6388" y="0"/>
                  <a:pt x="2774" y="2631"/>
                  <a:pt x="2774" y="5874"/>
                </a:cubicBezTo>
                <a:cubicBezTo>
                  <a:pt x="2774" y="6180"/>
                  <a:pt x="3026" y="6364"/>
                  <a:pt x="3446" y="6364"/>
                </a:cubicBezTo>
                <a:cubicBezTo>
                  <a:pt x="3782" y="6364"/>
                  <a:pt x="4118" y="6180"/>
                  <a:pt x="4118" y="5874"/>
                </a:cubicBezTo>
                <a:cubicBezTo>
                  <a:pt x="4118" y="3182"/>
                  <a:pt x="7060" y="979"/>
                  <a:pt x="10842" y="979"/>
                </a:cubicBezTo>
                <a:cubicBezTo>
                  <a:pt x="14540" y="979"/>
                  <a:pt x="17566" y="3182"/>
                  <a:pt x="17566" y="5874"/>
                </a:cubicBezTo>
                <a:cubicBezTo>
                  <a:pt x="17566" y="8811"/>
                  <a:pt x="17566" y="8811"/>
                  <a:pt x="17566" y="8811"/>
                </a:cubicBezTo>
                <a:cubicBezTo>
                  <a:pt x="2774" y="8811"/>
                  <a:pt x="2774" y="8811"/>
                  <a:pt x="2774" y="8811"/>
                </a:cubicBezTo>
                <a:cubicBezTo>
                  <a:pt x="1261" y="8811"/>
                  <a:pt x="0" y="9729"/>
                  <a:pt x="0" y="10769"/>
                </a:cubicBezTo>
                <a:cubicBezTo>
                  <a:pt x="0" y="19642"/>
                  <a:pt x="0" y="19642"/>
                  <a:pt x="0" y="19642"/>
                </a:cubicBezTo>
                <a:cubicBezTo>
                  <a:pt x="0" y="20743"/>
                  <a:pt x="1261" y="21600"/>
                  <a:pt x="2774" y="21600"/>
                </a:cubicBezTo>
                <a:cubicBezTo>
                  <a:pt x="18911" y="21600"/>
                  <a:pt x="18911" y="21600"/>
                  <a:pt x="18911" y="21600"/>
                </a:cubicBezTo>
                <a:cubicBezTo>
                  <a:pt x="20423" y="21600"/>
                  <a:pt x="21600" y="20743"/>
                  <a:pt x="21600" y="19642"/>
                </a:cubicBezTo>
                <a:cubicBezTo>
                  <a:pt x="21600" y="10769"/>
                  <a:pt x="21600" y="10769"/>
                  <a:pt x="21600" y="10769"/>
                </a:cubicBezTo>
                <a:cubicBezTo>
                  <a:pt x="21600" y="9729"/>
                  <a:pt x="20423" y="8811"/>
                  <a:pt x="18911" y="8811"/>
                </a:cubicBezTo>
                <a:moveTo>
                  <a:pt x="20255" y="19642"/>
                </a:moveTo>
                <a:cubicBezTo>
                  <a:pt x="20255" y="20193"/>
                  <a:pt x="19667" y="20621"/>
                  <a:pt x="18911" y="20621"/>
                </a:cubicBezTo>
                <a:cubicBezTo>
                  <a:pt x="2774" y="20621"/>
                  <a:pt x="2774" y="20621"/>
                  <a:pt x="2774" y="20621"/>
                </a:cubicBezTo>
                <a:cubicBezTo>
                  <a:pt x="2017" y="20621"/>
                  <a:pt x="1345" y="20193"/>
                  <a:pt x="1345" y="19642"/>
                </a:cubicBezTo>
                <a:cubicBezTo>
                  <a:pt x="1345" y="10769"/>
                  <a:pt x="1345" y="10769"/>
                  <a:pt x="1345" y="10769"/>
                </a:cubicBezTo>
                <a:cubicBezTo>
                  <a:pt x="1345" y="10280"/>
                  <a:pt x="2017" y="9790"/>
                  <a:pt x="2774" y="9790"/>
                </a:cubicBezTo>
                <a:cubicBezTo>
                  <a:pt x="18911" y="9790"/>
                  <a:pt x="18911" y="9790"/>
                  <a:pt x="18911" y="9790"/>
                </a:cubicBezTo>
                <a:cubicBezTo>
                  <a:pt x="19667" y="9790"/>
                  <a:pt x="20255" y="10280"/>
                  <a:pt x="20255" y="10769"/>
                </a:cubicBezTo>
                <a:lnTo>
                  <a:pt x="20255" y="19642"/>
                </a:lnTo>
                <a:close/>
                <a:moveTo>
                  <a:pt x="10842" y="12727"/>
                </a:moveTo>
                <a:cubicBezTo>
                  <a:pt x="9329" y="12727"/>
                  <a:pt x="8153" y="13645"/>
                  <a:pt x="8153" y="14747"/>
                </a:cubicBezTo>
                <a:cubicBezTo>
                  <a:pt x="8153" y="15236"/>
                  <a:pt x="8405" y="15665"/>
                  <a:pt x="8825" y="16032"/>
                </a:cubicBezTo>
                <a:cubicBezTo>
                  <a:pt x="8825" y="16093"/>
                  <a:pt x="8825" y="16154"/>
                  <a:pt x="8825" y="16215"/>
                </a:cubicBezTo>
                <a:cubicBezTo>
                  <a:pt x="8825" y="17011"/>
                  <a:pt x="9749" y="17684"/>
                  <a:pt x="10842" y="17684"/>
                </a:cubicBezTo>
                <a:cubicBezTo>
                  <a:pt x="11935" y="17684"/>
                  <a:pt x="12859" y="17011"/>
                  <a:pt x="12859" y="16215"/>
                </a:cubicBezTo>
                <a:cubicBezTo>
                  <a:pt x="12859" y="16154"/>
                  <a:pt x="12859" y="16093"/>
                  <a:pt x="12859" y="16032"/>
                </a:cubicBezTo>
                <a:cubicBezTo>
                  <a:pt x="13279" y="15665"/>
                  <a:pt x="13532" y="15236"/>
                  <a:pt x="13532" y="14747"/>
                </a:cubicBezTo>
                <a:cubicBezTo>
                  <a:pt x="13532" y="13645"/>
                  <a:pt x="12355" y="12727"/>
                  <a:pt x="10842" y="12727"/>
                </a:cubicBezTo>
                <a:moveTo>
                  <a:pt x="11514" y="15542"/>
                </a:moveTo>
                <a:cubicBezTo>
                  <a:pt x="11514" y="16215"/>
                  <a:pt x="11514" y="16215"/>
                  <a:pt x="11514" y="16215"/>
                </a:cubicBezTo>
                <a:cubicBezTo>
                  <a:pt x="11514" y="16460"/>
                  <a:pt x="11178" y="16705"/>
                  <a:pt x="10842" y="16705"/>
                </a:cubicBezTo>
                <a:cubicBezTo>
                  <a:pt x="10422" y="16705"/>
                  <a:pt x="10170" y="16460"/>
                  <a:pt x="10170" y="16215"/>
                </a:cubicBezTo>
                <a:cubicBezTo>
                  <a:pt x="10170" y="15542"/>
                  <a:pt x="10170" y="15542"/>
                  <a:pt x="10170" y="15542"/>
                </a:cubicBezTo>
                <a:cubicBezTo>
                  <a:pt x="9749" y="15420"/>
                  <a:pt x="9497" y="15114"/>
                  <a:pt x="9497" y="14747"/>
                </a:cubicBezTo>
                <a:cubicBezTo>
                  <a:pt x="9497" y="14196"/>
                  <a:pt x="10086" y="13768"/>
                  <a:pt x="10842" y="13768"/>
                </a:cubicBezTo>
                <a:cubicBezTo>
                  <a:pt x="11598" y="13768"/>
                  <a:pt x="12187" y="14196"/>
                  <a:pt x="12187" y="14747"/>
                </a:cubicBezTo>
                <a:cubicBezTo>
                  <a:pt x="12187" y="15114"/>
                  <a:pt x="11935" y="15420"/>
                  <a:pt x="11514" y="15542"/>
                </a:cubicBezTo>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
        <p:nvSpPr>
          <p:cNvPr id="573" name="Freeform 14"/>
          <p:cNvSpPr/>
          <p:nvPr/>
        </p:nvSpPr>
        <p:spPr>
          <a:xfrm>
            <a:off x="1608666" y="8255975"/>
            <a:ext cx="1129593" cy="1133729"/>
          </a:xfrm>
          <a:custGeom>
            <a:avLst/>
            <a:gdLst/>
            <a:ahLst/>
            <a:cxnLst>
              <a:cxn ang="0">
                <a:pos x="wd2" y="hd2"/>
              </a:cxn>
              <a:cxn ang="5400000">
                <a:pos x="wd2" y="hd2"/>
              </a:cxn>
              <a:cxn ang="10800000">
                <a:pos x="wd2" y="hd2"/>
              </a:cxn>
              <a:cxn ang="16200000">
                <a:pos x="wd2" y="hd2"/>
              </a:cxn>
            </a:cxnLst>
            <a:rect l="0" t="0" r="r" b="b"/>
            <a:pathLst>
              <a:path w="21600" h="21600" extrusionOk="0">
                <a:moveTo>
                  <a:pt x="10769" y="0"/>
                </a:moveTo>
                <a:cubicBezTo>
                  <a:pt x="4834" y="0"/>
                  <a:pt x="0" y="4820"/>
                  <a:pt x="0" y="10800"/>
                </a:cubicBezTo>
                <a:cubicBezTo>
                  <a:pt x="0" y="16780"/>
                  <a:pt x="4834" y="21600"/>
                  <a:pt x="10769" y="21600"/>
                </a:cubicBezTo>
                <a:cubicBezTo>
                  <a:pt x="16766" y="21600"/>
                  <a:pt x="21600" y="16780"/>
                  <a:pt x="21600" y="10800"/>
                </a:cubicBezTo>
                <a:cubicBezTo>
                  <a:pt x="21600" y="4820"/>
                  <a:pt x="16766" y="0"/>
                  <a:pt x="10769" y="0"/>
                </a:cubicBezTo>
                <a:moveTo>
                  <a:pt x="10769" y="976"/>
                </a:moveTo>
                <a:cubicBezTo>
                  <a:pt x="13339" y="976"/>
                  <a:pt x="15603" y="1953"/>
                  <a:pt x="17378" y="3539"/>
                </a:cubicBezTo>
                <a:cubicBezTo>
                  <a:pt x="14930" y="5980"/>
                  <a:pt x="14930" y="5980"/>
                  <a:pt x="14930" y="5980"/>
                </a:cubicBezTo>
                <a:cubicBezTo>
                  <a:pt x="13829" y="5003"/>
                  <a:pt x="12360" y="4454"/>
                  <a:pt x="10769" y="4454"/>
                </a:cubicBezTo>
                <a:cubicBezTo>
                  <a:pt x="9178" y="4454"/>
                  <a:pt x="7771" y="5003"/>
                  <a:pt x="6608" y="5980"/>
                </a:cubicBezTo>
                <a:cubicBezTo>
                  <a:pt x="4222" y="3539"/>
                  <a:pt x="4222" y="3539"/>
                  <a:pt x="4222" y="3539"/>
                </a:cubicBezTo>
                <a:cubicBezTo>
                  <a:pt x="5935" y="1953"/>
                  <a:pt x="8261" y="976"/>
                  <a:pt x="10769" y="976"/>
                </a:cubicBezTo>
                <a:moveTo>
                  <a:pt x="16154" y="10800"/>
                </a:moveTo>
                <a:cubicBezTo>
                  <a:pt x="16154" y="13790"/>
                  <a:pt x="13768" y="16169"/>
                  <a:pt x="10769" y="16169"/>
                </a:cubicBezTo>
                <a:cubicBezTo>
                  <a:pt x="7771" y="16169"/>
                  <a:pt x="5385" y="13790"/>
                  <a:pt x="5385" y="10800"/>
                </a:cubicBezTo>
                <a:cubicBezTo>
                  <a:pt x="5385" y="7810"/>
                  <a:pt x="7771" y="5431"/>
                  <a:pt x="10769" y="5431"/>
                </a:cubicBezTo>
                <a:cubicBezTo>
                  <a:pt x="13768" y="5431"/>
                  <a:pt x="16154" y="7810"/>
                  <a:pt x="16154" y="10800"/>
                </a:cubicBezTo>
                <a:moveTo>
                  <a:pt x="979" y="10800"/>
                </a:moveTo>
                <a:cubicBezTo>
                  <a:pt x="979" y="8298"/>
                  <a:pt x="1897" y="5980"/>
                  <a:pt x="3488" y="4210"/>
                </a:cubicBezTo>
                <a:cubicBezTo>
                  <a:pt x="5935" y="6651"/>
                  <a:pt x="5935" y="6651"/>
                  <a:pt x="5935" y="6651"/>
                </a:cubicBezTo>
                <a:cubicBezTo>
                  <a:pt x="4956" y="7749"/>
                  <a:pt x="4406" y="9214"/>
                  <a:pt x="4406" y="10800"/>
                </a:cubicBezTo>
                <a:cubicBezTo>
                  <a:pt x="4406" y="12386"/>
                  <a:pt x="4956" y="13851"/>
                  <a:pt x="5935" y="14949"/>
                </a:cubicBezTo>
                <a:cubicBezTo>
                  <a:pt x="3488" y="17390"/>
                  <a:pt x="3488" y="17390"/>
                  <a:pt x="3488" y="17390"/>
                </a:cubicBezTo>
                <a:cubicBezTo>
                  <a:pt x="1897" y="15620"/>
                  <a:pt x="979" y="13302"/>
                  <a:pt x="979" y="10800"/>
                </a:cubicBezTo>
                <a:moveTo>
                  <a:pt x="10769" y="20624"/>
                </a:moveTo>
                <a:cubicBezTo>
                  <a:pt x="8261" y="20624"/>
                  <a:pt x="5935" y="19647"/>
                  <a:pt x="4222" y="18061"/>
                </a:cubicBezTo>
                <a:cubicBezTo>
                  <a:pt x="6608" y="15620"/>
                  <a:pt x="6608" y="15620"/>
                  <a:pt x="6608" y="15620"/>
                </a:cubicBezTo>
                <a:cubicBezTo>
                  <a:pt x="7771" y="16597"/>
                  <a:pt x="9178" y="17146"/>
                  <a:pt x="10769" y="17146"/>
                </a:cubicBezTo>
                <a:cubicBezTo>
                  <a:pt x="12360" y="17146"/>
                  <a:pt x="13829" y="16597"/>
                  <a:pt x="14930" y="15620"/>
                </a:cubicBezTo>
                <a:cubicBezTo>
                  <a:pt x="17378" y="18061"/>
                  <a:pt x="17378" y="18061"/>
                  <a:pt x="17378" y="18061"/>
                </a:cubicBezTo>
                <a:cubicBezTo>
                  <a:pt x="15603" y="19647"/>
                  <a:pt x="13339" y="20624"/>
                  <a:pt x="10769" y="20624"/>
                </a:cubicBezTo>
                <a:moveTo>
                  <a:pt x="18051" y="17390"/>
                </a:moveTo>
                <a:cubicBezTo>
                  <a:pt x="15603" y="14949"/>
                  <a:pt x="15603" y="14949"/>
                  <a:pt x="15603" y="14949"/>
                </a:cubicBezTo>
                <a:cubicBezTo>
                  <a:pt x="16582" y="13851"/>
                  <a:pt x="17194" y="12386"/>
                  <a:pt x="17194" y="10800"/>
                </a:cubicBezTo>
                <a:cubicBezTo>
                  <a:pt x="17194" y="9214"/>
                  <a:pt x="16582" y="7749"/>
                  <a:pt x="15603" y="6651"/>
                </a:cubicBezTo>
                <a:cubicBezTo>
                  <a:pt x="18051" y="4210"/>
                  <a:pt x="18051" y="4210"/>
                  <a:pt x="18051" y="4210"/>
                </a:cubicBezTo>
                <a:cubicBezTo>
                  <a:pt x="19642" y="5980"/>
                  <a:pt x="20621" y="8298"/>
                  <a:pt x="20621" y="10800"/>
                </a:cubicBezTo>
                <a:cubicBezTo>
                  <a:pt x="20621" y="13302"/>
                  <a:pt x="19642" y="15620"/>
                  <a:pt x="18051" y="17390"/>
                </a:cubicBezTo>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
        <p:nvSpPr>
          <p:cNvPr id="574" name="TextBox 17"/>
          <p:cNvSpPr txBox="1"/>
          <p:nvPr/>
        </p:nvSpPr>
        <p:spPr>
          <a:xfrm>
            <a:off x="1608666" y="6106737"/>
            <a:ext cx="8808271" cy="26616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828800">
              <a:lnSpc>
                <a:spcPct val="130000"/>
              </a:lnSpc>
              <a:spcBef>
                <a:spcPts val="1600"/>
              </a:spcBef>
              <a:defRPr sz="2100">
                <a:solidFill>
                  <a:schemeClr val="accent4">
                    <a:hueOff val="11021613"/>
                    <a:satOff val="-81801"/>
                    <a:lumOff val="12078"/>
                  </a:schemeClr>
                </a:solidFill>
                <a:latin typeface="Open Sans"/>
                <a:ea typeface="Open Sans"/>
                <a:cs typeface="Open Sans"/>
                <a:sym typeface="Open Sans"/>
              </a:defRPr>
            </a:lvl1pPr>
          </a:lstStyle>
          <a:p>
            <a:pPr>
              <a:lnSpc>
                <a:spcPct val="100000"/>
              </a:lnSpc>
              <a:spcBef>
                <a:spcPts val="600"/>
              </a:spcBef>
            </a:pPr>
            <a:r>
              <a:rPr lang="en-US" dirty="0"/>
              <a:t>SEC Compliance Outreach Program </a:t>
            </a:r>
            <a:r>
              <a:rPr lang="en-US" dirty="0">
                <a:hlinkClick r:id="rId2"/>
              </a:rPr>
              <a:t>https://www.sec.gov/compliance/compliance-outreach-program</a:t>
            </a:r>
            <a:endParaRPr lang="en-US" dirty="0"/>
          </a:p>
          <a:p>
            <a:pPr>
              <a:lnSpc>
                <a:spcPct val="100000"/>
              </a:lnSpc>
              <a:spcBef>
                <a:spcPts val="600"/>
              </a:spcBef>
            </a:pPr>
            <a:r>
              <a:rPr lang="en-US" dirty="0"/>
              <a:t>EXAMS </a:t>
            </a:r>
          </a:p>
          <a:p>
            <a:pPr>
              <a:lnSpc>
                <a:spcPct val="100000"/>
              </a:lnSpc>
              <a:spcBef>
                <a:spcPts val="600"/>
              </a:spcBef>
            </a:pPr>
            <a:r>
              <a:rPr lang="en-US" dirty="0">
                <a:hlinkClick r:id="rId3"/>
              </a:rPr>
              <a:t>https://www.sec.gov/about/divisions-offices/division-examinations</a:t>
            </a:r>
            <a:endParaRPr lang="en-US" dirty="0"/>
          </a:p>
          <a:p>
            <a:endParaRPr lang="en-US" dirty="0"/>
          </a:p>
          <a:p>
            <a:endParaRPr dirty="0"/>
          </a:p>
        </p:txBody>
      </p:sp>
      <p:sp>
        <p:nvSpPr>
          <p:cNvPr id="575" name="TextBox 18"/>
          <p:cNvSpPr txBox="1"/>
          <p:nvPr/>
        </p:nvSpPr>
        <p:spPr>
          <a:xfrm>
            <a:off x="1608666" y="5514961"/>
            <a:ext cx="8808271" cy="4770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828800">
              <a:defRPr sz="3100" cap="all" spc="62">
                <a:solidFill>
                  <a:schemeClr val="accent1">
                    <a:hueOff val="-1735709"/>
                    <a:satOff val="-93836"/>
                    <a:lumOff val="-7861"/>
                  </a:schemeClr>
                </a:solidFill>
                <a:latin typeface="+mj-lt"/>
                <a:ea typeface="+mj-ea"/>
                <a:cs typeface="+mj-cs"/>
                <a:sym typeface="Baskerville"/>
              </a:defRPr>
            </a:lvl1pPr>
          </a:lstStyle>
          <a:p>
            <a:r>
              <a:rPr lang="en-US" dirty="0"/>
              <a:t>sec website</a:t>
            </a:r>
            <a:endParaRPr dirty="0"/>
          </a:p>
        </p:txBody>
      </p:sp>
      <p:sp>
        <p:nvSpPr>
          <p:cNvPr id="576" name="TextBox 19"/>
          <p:cNvSpPr txBox="1"/>
          <p:nvPr/>
        </p:nvSpPr>
        <p:spPr>
          <a:xfrm>
            <a:off x="1608666" y="10257147"/>
            <a:ext cx="9675030" cy="10098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l" defTabSz="1828800">
              <a:lnSpc>
                <a:spcPct val="130000"/>
              </a:lnSpc>
              <a:spcBef>
                <a:spcPts val="1600"/>
              </a:spcBef>
              <a:defRPr sz="2100">
                <a:solidFill>
                  <a:schemeClr val="accent4">
                    <a:hueOff val="11021613"/>
                    <a:satOff val="-81801"/>
                    <a:lumOff val="12078"/>
                  </a:schemeClr>
                </a:solidFill>
                <a:latin typeface="Open Sans"/>
                <a:ea typeface="Open Sans"/>
                <a:cs typeface="Open Sans"/>
                <a:sym typeface="Open Sans"/>
              </a:defRPr>
            </a:lvl1pPr>
          </a:lstStyle>
          <a:p>
            <a:r>
              <a:rPr lang="en-US" dirty="0"/>
              <a:t>SEC Exam Priorities 2024 </a:t>
            </a:r>
            <a:r>
              <a:rPr lang="en-US" dirty="0">
                <a:hlinkClick r:id="rId4"/>
              </a:rPr>
              <a:t>https://www.sec.gov/files/2024-exam-priorities.pdf</a:t>
            </a:r>
            <a:endParaRPr lang="en-US" dirty="0"/>
          </a:p>
          <a:p>
            <a:endParaRPr dirty="0"/>
          </a:p>
        </p:txBody>
      </p:sp>
      <p:sp>
        <p:nvSpPr>
          <p:cNvPr id="577" name="TextBox 20"/>
          <p:cNvSpPr txBox="1"/>
          <p:nvPr/>
        </p:nvSpPr>
        <p:spPr>
          <a:xfrm>
            <a:off x="1608666" y="9665372"/>
            <a:ext cx="8808271" cy="4770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828800">
              <a:defRPr sz="3100" cap="all" spc="62">
                <a:solidFill>
                  <a:schemeClr val="accent1">
                    <a:hueOff val="-1735709"/>
                    <a:satOff val="-93836"/>
                    <a:lumOff val="-7861"/>
                  </a:schemeClr>
                </a:solidFill>
                <a:latin typeface="+mj-lt"/>
                <a:ea typeface="+mj-ea"/>
                <a:cs typeface="+mj-cs"/>
                <a:sym typeface="Baskerville"/>
              </a:defRPr>
            </a:lvl1pPr>
          </a:lstStyle>
          <a:p>
            <a:r>
              <a:rPr lang="en-US" dirty="0"/>
              <a:t>Guidance documents</a:t>
            </a:r>
            <a:endParaRPr dirty="0"/>
          </a:p>
        </p:txBody>
      </p:sp>
      <p:sp>
        <p:nvSpPr>
          <p:cNvPr id="578" name="TextBox 21"/>
          <p:cNvSpPr txBox="1"/>
          <p:nvPr/>
        </p:nvSpPr>
        <p:spPr>
          <a:xfrm>
            <a:off x="13983997" y="6106737"/>
            <a:ext cx="8808271" cy="2682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828800">
              <a:lnSpc>
                <a:spcPct val="130000"/>
              </a:lnSpc>
              <a:spcBef>
                <a:spcPts val="1600"/>
              </a:spcBef>
              <a:defRPr sz="2100">
                <a:solidFill>
                  <a:schemeClr val="accent4">
                    <a:hueOff val="11021613"/>
                    <a:satOff val="-81801"/>
                    <a:lumOff val="12078"/>
                  </a:schemeClr>
                </a:solidFill>
                <a:latin typeface="Open Sans"/>
                <a:ea typeface="Open Sans"/>
                <a:cs typeface="Open Sans"/>
                <a:sym typeface="Open Sans"/>
              </a:defRPr>
            </a:lvl1pPr>
          </a:lstStyle>
          <a:p>
            <a:pPr>
              <a:lnSpc>
                <a:spcPct val="100000"/>
              </a:lnSpc>
              <a:spcBef>
                <a:spcPts val="600"/>
              </a:spcBef>
            </a:pPr>
            <a:r>
              <a:rPr lang="en-US" dirty="0"/>
              <a:t>Marketing Rule Risk Alerts</a:t>
            </a:r>
            <a:br>
              <a:rPr lang="en-US" dirty="0"/>
            </a:br>
            <a:r>
              <a:rPr lang="en-US" dirty="0">
                <a:hlinkClick r:id="rId5"/>
              </a:rPr>
              <a:t>https://www.sec.gov/compliance/risk-alerts/risk-alert-041724</a:t>
            </a:r>
            <a:endParaRPr lang="en-US" dirty="0"/>
          </a:p>
          <a:p>
            <a:pPr>
              <a:lnSpc>
                <a:spcPct val="100000"/>
              </a:lnSpc>
              <a:spcBef>
                <a:spcPts val="600"/>
              </a:spcBef>
            </a:pPr>
            <a:r>
              <a:rPr lang="en-US" dirty="0">
                <a:hlinkClick r:id="rId6"/>
              </a:rPr>
              <a:t>https://www.sec.gov/compliance/risk-alerts/risk-alert-examinations-focused-additional-areas-adviser-marketing-rule</a:t>
            </a:r>
            <a:endParaRPr lang="en-US" dirty="0"/>
          </a:p>
          <a:p>
            <a:pPr>
              <a:lnSpc>
                <a:spcPct val="100000"/>
              </a:lnSpc>
              <a:spcBef>
                <a:spcPts val="600"/>
              </a:spcBef>
            </a:pPr>
            <a:r>
              <a:rPr lang="en-US" dirty="0">
                <a:hlinkClick r:id="rId7"/>
              </a:rPr>
              <a:t>https://www.sec.gov/examinations-focused-new-investment-adviser-marketing-rule</a:t>
            </a:r>
            <a:endParaRPr lang="en-US" dirty="0"/>
          </a:p>
          <a:p>
            <a:endParaRPr dirty="0"/>
          </a:p>
        </p:txBody>
      </p:sp>
      <p:sp>
        <p:nvSpPr>
          <p:cNvPr id="579" name="TextBox 22"/>
          <p:cNvSpPr txBox="1"/>
          <p:nvPr/>
        </p:nvSpPr>
        <p:spPr>
          <a:xfrm>
            <a:off x="13983997" y="5514961"/>
            <a:ext cx="8808271" cy="4770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828800">
              <a:defRPr sz="3100" cap="all" spc="62">
                <a:solidFill>
                  <a:schemeClr val="accent1">
                    <a:hueOff val="-1735709"/>
                    <a:satOff val="-93836"/>
                    <a:lumOff val="-7861"/>
                  </a:schemeClr>
                </a:solidFill>
                <a:latin typeface="+mj-lt"/>
                <a:ea typeface="+mj-ea"/>
                <a:cs typeface="+mj-cs"/>
                <a:sym typeface="Baskerville"/>
              </a:defRPr>
            </a:lvl1pPr>
          </a:lstStyle>
          <a:p>
            <a:r>
              <a:rPr lang="en-US" dirty="0"/>
              <a:t>Regulatory alerts</a:t>
            </a:r>
            <a:endParaRPr dirty="0"/>
          </a:p>
        </p:txBody>
      </p:sp>
      <p:sp>
        <p:nvSpPr>
          <p:cNvPr id="580" name="TextBox 23"/>
          <p:cNvSpPr txBox="1"/>
          <p:nvPr/>
        </p:nvSpPr>
        <p:spPr>
          <a:xfrm>
            <a:off x="13983997" y="10257147"/>
            <a:ext cx="8808271" cy="34828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828800">
              <a:lnSpc>
                <a:spcPct val="130000"/>
              </a:lnSpc>
              <a:spcBef>
                <a:spcPts val="1600"/>
              </a:spcBef>
              <a:defRPr sz="2100">
                <a:solidFill>
                  <a:schemeClr val="accent4">
                    <a:hueOff val="11021613"/>
                    <a:satOff val="-81801"/>
                    <a:lumOff val="12078"/>
                  </a:schemeClr>
                </a:solidFill>
                <a:latin typeface="Open Sans"/>
                <a:ea typeface="Open Sans"/>
                <a:cs typeface="Open Sans"/>
                <a:sym typeface="Open Sans"/>
              </a:defRPr>
            </a:lvl1pPr>
          </a:lstStyle>
          <a:p>
            <a:pPr>
              <a:lnSpc>
                <a:spcPct val="100000"/>
              </a:lnSpc>
              <a:spcBef>
                <a:spcPts val="600"/>
              </a:spcBef>
            </a:pPr>
            <a:r>
              <a:rPr lang="en-US" dirty="0"/>
              <a:t>AML </a:t>
            </a:r>
            <a:r>
              <a:rPr lang="en-US" dirty="0">
                <a:hlinkClick r:id="rId8"/>
              </a:rPr>
              <a:t>https://www.sec.gov/newsroom/press-releases/2024-54</a:t>
            </a:r>
            <a:endParaRPr lang="en-US" dirty="0"/>
          </a:p>
          <a:p>
            <a:pPr>
              <a:lnSpc>
                <a:spcPct val="100000"/>
              </a:lnSpc>
              <a:spcBef>
                <a:spcPts val="600"/>
              </a:spcBef>
            </a:pPr>
            <a:r>
              <a:rPr lang="en-US" dirty="0"/>
              <a:t>Cybersecurity </a:t>
            </a:r>
            <a:r>
              <a:rPr lang="en-US" dirty="0">
                <a:hlinkClick r:id="rId9"/>
              </a:rPr>
              <a:t>https://www.sec.gov/newsroom/press-releases/2023-52</a:t>
            </a:r>
            <a:endParaRPr lang="en-US" dirty="0"/>
          </a:p>
          <a:p>
            <a:pPr>
              <a:lnSpc>
                <a:spcPct val="100000"/>
              </a:lnSpc>
              <a:spcBef>
                <a:spcPts val="600"/>
              </a:spcBef>
            </a:pPr>
            <a:r>
              <a:rPr lang="en-US" dirty="0"/>
              <a:t>Custody (Safekeeping) Rule </a:t>
            </a:r>
            <a:r>
              <a:rPr lang="en-US" dirty="0">
                <a:hlinkClick r:id="rId10"/>
              </a:rPr>
              <a:t>https://www.sec.gov/newsroom/press-releases/2023-30</a:t>
            </a:r>
            <a:endParaRPr lang="en-US" dirty="0"/>
          </a:p>
          <a:p>
            <a:pPr>
              <a:lnSpc>
                <a:spcPct val="100000"/>
              </a:lnSpc>
              <a:spcBef>
                <a:spcPts val="600"/>
              </a:spcBef>
            </a:pPr>
            <a:r>
              <a:rPr lang="en-US" dirty="0"/>
              <a:t>Predictive Data Analytics (AI) </a:t>
            </a:r>
            <a:r>
              <a:rPr lang="en-US" dirty="0">
                <a:hlinkClick r:id="rId11"/>
              </a:rPr>
              <a:t>https://www.sec.gov/newsroom/press-releases/2023-140</a:t>
            </a:r>
            <a:endParaRPr lang="en-US" dirty="0"/>
          </a:p>
          <a:p>
            <a:pPr>
              <a:lnSpc>
                <a:spcPct val="100000"/>
              </a:lnSpc>
              <a:spcBef>
                <a:spcPts val="600"/>
              </a:spcBef>
            </a:pPr>
            <a:r>
              <a:rPr lang="en-US" dirty="0"/>
              <a:t>Outsourcing  </a:t>
            </a:r>
            <a:r>
              <a:rPr lang="en-US" dirty="0">
                <a:hlinkClick r:id="rId12"/>
              </a:rPr>
              <a:t>https://www.sec.gov/rules-regulations/2022/10/outsourcing-investment-advisers</a:t>
            </a:r>
            <a:endParaRPr lang="en-US" dirty="0"/>
          </a:p>
          <a:p>
            <a:endParaRPr dirty="0"/>
          </a:p>
        </p:txBody>
      </p:sp>
      <p:sp>
        <p:nvSpPr>
          <p:cNvPr id="581" name="TextBox 24"/>
          <p:cNvSpPr txBox="1"/>
          <p:nvPr/>
        </p:nvSpPr>
        <p:spPr>
          <a:xfrm>
            <a:off x="13983997" y="9665372"/>
            <a:ext cx="8808271" cy="4770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828800">
              <a:defRPr sz="3100" cap="all" spc="62">
                <a:solidFill>
                  <a:schemeClr val="accent1">
                    <a:hueOff val="-1735709"/>
                    <a:satOff val="-93836"/>
                    <a:lumOff val="-7861"/>
                  </a:schemeClr>
                </a:solidFill>
                <a:latin typeface="+mj-lt"/>
                <a:ea typeface="+mj-ea"/>
                <a:cs typeface="+mj-cs"/>
                <a:sym typeface="Baskerville"/>
              </a:defRPr>
            </a:lvl1pPr>
          </a:lstStyle>
          <a:p>
            <a:r>
              <a:rPr lang="en-US" dirty="0"/>
              <a:t>proposals</a:t>
            </a:r>
            <a:endParaRPr dirty="0"/>
          </a:p>
        </p:txBody>
      </p:sp>
    </p:spTree>
  </p:cSld>
  <p:clrMapOvr>
    <a:masterClrMapping/>
  </p:clrMapOvr>
  <mc:AlternateContent xmlns:mc="http://schemas.openxmlformats.org/markup-compatibility/2006" xmlns:p14="http://schemas.microsoft.com/office/powerpoint/2010/main">
    <mc:Choice Requires="p14">
      <p:transition advClick="0" advTm="0">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200"/>
                                  </p:stCondLst>
                                  <p:iterate>
                                    <p:tmAbs val="0"/>
                                  </p:iterate>
                                  <p:childTnLst>
                                    <p:set>
                                      <p:cBhvr>
                                        <p:cTn id="6" fill="hold"/>
                                        <p:tgtEl>
                                          <p:spTgt spid="571"/>
                                        </p:tgtEl>
                                        <p:attrNameLst>
                                          <p:attrName>style.visibility</p:attrName>
                                        </p:attrNameLst>
                                      </p:cBhvr>
                                      <p:to>
                                        <p:strVal val="visible"/>
                                      </p:to>
                                    </p:set>
                                    <p:anim calcmode="lin" valueType="num">
                                      <p:cBhvr>
                                        <p:cTn id="7" dur="399" fill="hold"/>
                                        <p:tgtEl>
                                          <p:spTgt spid="571"/>
                                        </p:tgtEl>
                                        <p:attrNameLst>
                                          <p:attrName>ppt_w</p:attrName>
                                        </p:attrNameLst>
                                      </p:cBhvr>
                                      <p:tavLst>
                                        <p:tav tm="0">
                                          <p:val>
                                            <p:fltVal val="0"/>
                                          </p:val>
                                        </p:tav>
                                        <p:tav tm="100000">
                                          <p:val>
                                            <p:strVal val="#ppt_w"/>
                                          </p:val>
                                        </p:tav>
                                      </p:tavLst>
                                    </p:anim>
                                    <p:anim calcmode="lin" valueType="num">
                                      <p:cBhvr>
                                        <p:cTn id="8" dur="399" fill="hold"/>
                                        <p:tgtEl>
                                          <p:spTgt spid="571"/>
                                        </p:tgtEl>
                                        <p:attrNameLst>
                                          <p:attrName>ppt_h</p:attrName>
                                        </p:attrNameLst>
                                      </p:cBhvr>
                                      <p:tavLst>
                                        <p:tav tm="0">
                                          <p:val>
                                            <p:fltVal val="0"/>
                                          </p:val>
                                        </p:tav>
                                        <p:tav tm="100000">
                                          <p:val>
                                            <p:strVal val="#ppt_h"/>
                                          </p:val>
                                        </p:tav>
                                      </p:tavLst>
                                    </p:anim>
                                  </p:childTnLst>
                                </p:cTn>
                              </p:par>
                            </p:childTnLst>
                          </p:cTn>
                        </p:par>
                        <p:par>
                          <p:cTn id="9" fill="hold">
                            <p:stCondLst>
                              <p:cond delay="599"/>
                            </p:stCondLst>
                            <p:childTnLst>
                              <p:par>
                                <p:cTn id="10" presetID="22" presetClass="entr" presetSubtype="8" fill="hold" grpId="0" nodeType="afterEffect">
                                  <p:stCondLst>
                                    <p:cond delay="0"/>
                                  </p:stCondLst>
                                  <p:iterate>
                                    <p:tmAbs val="0"/>
                                  </p:iterate>
                                  <p:childTnLst>
                                    <p:set>
                                      <p:cBhvr>
                                        <p:cTn id="11" fill="hold"/>
                                        <p:tgtEl>
                                          <p:spTgt spid="575"/>
                                        </p:tgtEl>
                                        <p:attrNameLst>
                                          <p:attrName>style.visibility</p:attrName>
                                        </p:attrNameLst>
                                      </p:cBhvr>
                                      <p:to>
                                        <p:strVal val="visible"/>
                                      </p:to>
                                    </p:set>
                                    <p:animEffect transition="in" filter="wipe(left)">
                                      <p:cBhvr>
                                        <p:cTn id="12" dur="300"/>
                                        <p:tgtEl>
                                          <p:spTgt spid="575"/>
                                        </p:tgtEl>
                                      </p:cBhvr>
                                    </p:animEffect>
                                  </p:childTnLst>
                                </p:cTn>
                              </p:par>
                            </p:childTnLst>
                          </p:cTn>
                        </p:par>
                        <p:par>
                          <p:cTn id="13" fill="hold">
                            <p:stCondLst>
                              <p:cond delay="899"/>
                            </p:stCondLst>
                            <p:childTnLst>
                              <p:par>
                                <p:cTn id="14" presetID="22" presetClass="entr" presetSubtype="8" fill="hold" grpId="0" nodeType="afterEffect">
                                  <p:stCondLst>
                                    <p:cond delay="0"/>
                                  </p:stCondLst>
                                  <p:iterate>
                                    <p:tmAbs val="0"/>
                                  </p:iterate>
                                  <p:childTnLst>
                                    <p:set>
                                      <p:cBhvr>
                                        <p:cTn id="15" fill="hold"/>
                                        <p:tgtEl>
                                          <p:spTgt spid="574"/>
                                        </p:tgtEl>
                                        <p:attrNameLst>
                                          <p:attrName>style.visibility</p:attrName>
                                        </p:attrNameLst>
                                      </p:cBhvr>
                                      <p:to>
                                        <p:strVal val="visible"/>
                                      </p:to>
                                    </p:set>
                                    <p:animEffect transition="in" filter="wipe(left)">
                                      <p:cBhvr>
                                        <p:cTn id="16" dur="300"/>
                                        <p:tgtEl>
                                          <p:spTgt spid="574"/>
                                        </p:tgtEl>
                                      </p:cBhvr>
                                    </p:animEffect>
                                  </p:childTnLst>
                                </p:cTn>
                              </p:par>
                            </p:childTnLst>
                          </p:cTn>
                        </p:par>
                        <p:par>
                          <p:cTn id="17" fill="hold">
                            <p:stCondLst>
                              <p:cond delay="1199"/>
                            </p:stCondLst>
                            <p:childTnLst>
                              <p:par>
                                <p:cTn id="18" presetID="23" presetClass="entr" presetSubtype="16" fill="hold" grpId="0" nodeType="afterEffect">
                                  <p:stCondLst>
                                    <p:cond delay="200"/>
                                  </p:stCondLst>
                                  <p:iterate>
                                    <p:tmAbs val="0"/>
                                  </p:iterate>
                                  <p:childTnLst>
                                    <p:set>
                                      <p:cBhvr>
                                        <p:cTn id="19" fill="hold"/>
                                        <p:tgtEl>
                                          <p:spTgt spid="572"/>
                                        </p:tgtEl>
                                        <p:attrNameLst>
                                          <p:attrName>style.visibility</p:attrName>
                                        </p:attrNameLst>
                                      </p:cBhvr>
                                      <p:to>
                                        <p:strVal val="visible"/>
                                      </p:to>
                                    </p:set>
                                    <p:anim calcmode="lin" valueType="num">
                                      <p:cBhvr>
                                        <p:cTn id="20" dur="399" fill="hold"/>
                                        <p:tgtEl>
                                          <p:spTgt spid="572"/>
                                        </p:tgtEl>
                                        <p:attrNameLst>
                                          <p:attrName>ppt_w</p:attrName>
                                        </p:attrNameLst>
                                      </p:cBhvr>
                                      <p:tavLst>
                                        <p:tav tm="0">
                                          <p:val>
                                            <p:fltVal val="0"/>
                                          </p:val>
                                        </p:tav>
                                        <p:tav tm="100000">
                                          <p:val>
                                            <p:strVal val="#ppt_w"/>
                                          </p:val>
                                        </p:tav>
                                      </p:tavLst>
                                    </p:anim>
                                    <p:anim calcmode="lin" valueType="num">
                                      <p:cBhvr>
                                        <p:cTn id="21" dur="399" fill="hold"/>
                                        <p:tgtEl>
                                          <p:spTgt spid="572"/>
                                        </p:tgtEl>
                                        <p:attrNameLst>
                                          <p:attrName>ppt_h</p:attrName>
                                        </p:attrNameLst>
                                      </p:cBhvr>
                                      <p:tavLst>
                                        <p:tav tm="0">
                                          <p:val>
                                            <p:fltVal val="0"/>
                                          </p:val>
                                        </p:tav>
                                        <p:tav tm="100000">
                                          <p:val>
                                            <p:strVal val="#ppt_h"/>
                                          </p:val>
                                        </p:tav>
                                      </p:tavLst>
                                    </p:anim>
                                  </p:childTnLst>
                                </p:cTn>
                              </p:par>
                            </p:childTnLst>
                          </p:cTn>
                        </p:par>
                        <p:par>
                          <p:cTn id="22" fill="hold">
                            <p:stCondLst>
                              <p:cond delay="1798"/>
                            </p:stCondLst>
                            <p:childTnLst>
                              <p:par>
                                <p:cTn id="23" presetID="22" presetClass="entr" presetSubtype="8" fill="hold" grpId="0" nodeType="afterEffect">
                                  <p:stCondLst>
                                    <p:cond delay="0"/>
                                  </p:stCondLst>
                                  <p:iterate>
                                    <p:tmAbs val="0"/>
                                  </p:iterate>
                                  <p:childTnLst>
                                    <p:set>
                                      <p:cBhvr>
                                        <p:cTn id="24" fill="hold"/>
                                        <p:tgtEl>
                                          <p:spTgt spid="579"/>
                                        </p:tgtEl>
                                        <p:attrNameLst>
                                          <p:attrName>style.visibility</p:attrName>
                                        </p:attrNameLst>
                                      </p:cBhvr>
                                      <p:to>
                                        <p:strVal val="visible"/>
                                      </p:to>
                                    </p:set>
                                    <p:animEffect transition="in" filter="wipe(left)">
                                      <p:cBhvr>
                                        <p:cTn id="25" dur="300"/>
                                        <p:tgtEl>
                                          <p:spTgt spid="579"/>
                                        </p:tgtEl>
                                      </p:cBhvr>
                                    </p:animEffect>
                                  </p:childTnLst>
                                </p:cTn>
                              </p:par>
                            </p:childTnLst>
                          </p:cTn>
                        </p:par>
                        <p:par>
                          <p:cTn id="26" fill="hold">
                            <p:stCondLst>
                              <p:cond delay="2098"/>
                            </p:stCondLst>
                            <p:childTnLst>
                              <p:par>
                                <p:cTn id="27" presetID="22" presetClass="entr" presetSubtype="8" fill="hold" grpId="0" nodeType="afterEffect">
                                  <p:stCondLst>
                                    <p:cond delay="0"/>
                                  </p:stCondLst>
                                  <p:iterate>
                                    <p:tmAbs val="0"/>
                                  </p:iterate>
                                  <p:childTnLst>
                                    <p:set>
                                      <p:cBhvr>
                                        <p:cTn id="28" fill="hold"/>
                                        <p:tgtEl>
                                          <p:spTgt spid="578"/>
                                        </p:tgtEl>
                                        <p:attrNameLst>
                                          <p:attrName>style.visibility</p:attrName>
                                        </p:attrNameLst>
                                      </p:cBhvr>
                                      <p:to>
                                        <p:strVal val="visible"/>
                                      </p:to>
                                    </p:set>
                                    <p:animEffect transition="in" filter="wipe(left)">
                                      <p:cBhvr>
                                        <p:cTn id="29" dur="300"/>
                                        <p:tgtEl>
                                          <p:spTgt spid="578"/>
                                        </p:tgtEl>
                                      </p:cBhvr>
                                    </p:animEffect>
                                  </p:childTnLst>
                                </p:cTn>
                              </p:par>
                            </p:childTnLst>
                          </p:cTn>
                        </p:par>
                        <p:par>
                          <p:cTn id="30" fill="hold">
                            <p:stCondLst>
                              <p:cond delay="2398"/>
                            </p:stCondLst>
                            <p:childTnLst>
                              <p:par>
                                <p:cTn id="31" presetID="23" presetClass="entr" presetSubtype="16" fill="hold" grpId="0" nodeType="afterEffect">
                                  <p:stCondLst>
                                    <p:cond delay="200"/>
                                  </p:stCondLst>
                                  <p:iterate>
                                    <p:tmAbs val="0"/>
                                  </p:iterate>
                                  <p:childTnLst>
                                    <p:set>
                                      <p:cBhvr>
                                        <p:cTn id="32" fill="hold"/>
                                        <p:tgtEl>
                                          <p:spTgt spid="573"/>
                                        </p:tgtEl>
                                        <p:attrNameLst>
                                          <p:attrName>style.visibility</p:attrName>
                                        </p:attrNameLst>
                                      </p:cBhvr>
                                      <p:to>
                                        <p:strVal val="visible"/>
                                      </p:to>
                                    </p:set>
                                    <p:anim calcmode="lin" valueType="num">
                                      <p:cBhvr>
                                        <p:cTn id="33" dur="399" fill="hold"/>
                                        <p:tgtEl>
                                          <p:spTgt spid="573"/>
                                        </p:tgtEl>
                                        <p:attrNameLst>
                                          <p:attrName>ppt_w</p:attrName>
                                        </p:attrNameLst>
                                      </p:cBhvr>
                                      <p:tavLst>
                                        <p:tav tm="0">
                                          <p:val>
                                            <p:fltVal val="0"/>
                                          </p:val>
                                        </p:tav>
                                        <p:tav tm="100000">
                                          <p:val>
                                            <p:strVal val="#ppt_w"/>
                                          </p:val>
                                        </p:tav>
                                      </p:tavLst>
                                    </p:anim>
                                    <p:anim calcmode="lin" valueType="num">
                                      <p:cBhvr>
                                        <p:cTn id="34" dur="399" fill="hold"/>
                                        <p:tgtEl>
                                          <p:spTgt spid="573"/>
                                        </p:tgtEl>
                                        <p:attrNameLst>
                                          <p:attrName>ppt_h</p:attrName>
                                        </p:attrNameLst>
                                      </p:cBhvr>
                                      <p:tavLst>
                                        <p:tav tm="0">
                                          <p:val>
                                            <p:fltVal val="0"/>
                                          </p:val>
                                        </p:tav>
                                        <p:tav tm="100000">
                                          <p:val>
                                            <p:strVal val="#ppt_h"/>
                                          </p:val>
                                        </p:tav>
                                      </p:tavLst>
                                    </p:anim>
                                  </p:childTnLst>
                                </p:cTn>
                              </p:par>
                            </p:childTnLst>
                          </p:cTn>
                        </p:par>
                        <p:par>
                          <p:cTn id="35" fill="hold">
                            <p:stCondLst>
                              <p:cond delay="2997"/>
                            </p:stCondLst>
                            <p:childTnLst>
                              <p:par>
                                <p:cTn id="36" presetID="22" presetClass="entr" presetSubtype="8" fill="hold" grpId="0" nodeType="afterEffect">
                                  <p:stCondLst>
                                    <p:cond delay="0"/>
                                  </p:stCondLst>
                                  <p:iterate>
                                    <p:tmAbs val="0"/>
                                  </p:iterate>
                                  <p:childTnLst>
                                    <p:set>
                                      <p:cBhvr>
                                        <p:cTn id="37" fill="hold"/>
                                        <p:tgtEl>
                                          <p:spTgt spid="577"/>
                                        </p:tgtEl>
                                        <p:attrNameLst>
                                          <p:attrName>style.visibility</p:attrName>
                                        </p:attrNameLst>
                                      </p:cBhvr>
                                      <p:to>
                                        <p:strVal val="visible"/>
                                      </p:to>
                                    </p:set>
                                    <p:animEffect transition="in" filter="wipe(left)">
                                      <p:cBhvr>
                                        <p:cTn id="38" dur="300"/>
                                        <p:tgtEl>
                                          <p:spTgt spid="577"/>
                                        </p:tgtEl>
                                      </p:cBhvr>
                                    </p:animEffect>
                                  </p:childTnLst>
                                </p:cTn>
                              </p:par>
                            </p:childTnLst>
                          </p:cTn>
                        </p:par>
                        <p:par>
                          <p:cTn id="39" fill="hold">
                            <p:stCondLst>
                              <p:cond delay="3297"/>
                            </p:stCondLst>
                            <p:childTnLst>
                              <p:par>
                                <p:cTn id="40" presetID="22" presetClass="entr" presetSubtype="8" fill="hold" grpId="0" nodeType="afterEffect">
                                  <p:stCondLst>
                                    <p:cond delay="0"/>
                                  </p:stCondLst>
                                  <p:iterate>
                                    <p:tmAbs val="0"/>
                                  </p:iterate>
                                  <p:childTnLst>
                                    <p:set>
                                      <p:cBhvr>
                                        <p:cTn id="41" fill="hold"/>
                                        <p:tgtEl>
                                          <p:spTgt spid="576"/>
                                        </p:tgtEl>
                                        <p:attrNameLst>
                                          <p:attrName>style.visibility</p:attrName>
                                        </p:attrNameLst>
                                      </p:cBhvr>
                                      <p:to>
                                        <p:strVal val="visible"/>
                                      </p:to>
                                    </p:set>
                                    <p:animEffect transition="in" filter="wipe(left)">
                                      <p:cBhvr>
                                        <p:cTn id="42" dur="300"/>
                                        <p:tgtEl>
                                          <p:spTgt spid="576"/>
                                        </p:tgtEl>
                                      </p:cBhvr>
                                    </p:animEffect>
                                  </p:childTnLst>
                                </p:cTn>
                              </p:par>
                            </p:childTnLst>
                          </p:cTn>
                        </p:par>
                        <p:par>
                          <p:cTn id="43" fill="hold">
                            <p:stCondLst>
                              <p:cond delay="3597"/>
                            </p:stCondLst>
                            <p:childTnLst>
                              <p:par>
                                <p:cTn id="44" presetID="23" presetClass="entr" presetSubtype="16" fill="hold" grpId="0" nodeType="afterEffect">
                                  <p:stCondLst>
                                    <p:cond delay="200"/>
                                  </p:stCondLst>
                                  <p:iterate>
                                    <p:tmAbs val="0"/>
                                  </p:iterate>
                                  <p:childTnLst>
                                    <p:set>
                                      <p:cBhvr>
                                        <p:cTn id="45" fill="hold"/>
                                        <p:tgtEl>
                                          <p:spTgt spid="570"/>
                                        </p:tgtEl>
                                        <p:attrNameLst>
                                          <p:attrName>style.visibility</p:attrName>
                                        </p:attrNameLst>
                                      </p:cBhvr>
                                      <p:to>
                                        <p:strVal val="visible"/>
                                      </p:to>
                                    </p:set>
                                    <p:anim calcmode="lin" valueType="num">
                                      <p:cBhvr>
                                        <p:cTn id="46" dur="399" fill="hold"/>
                                        <p:tgtEl>
                                          <p:spTgt spid="570"/>
                                        </p:tgtEl>
                                        <p:attrNameLst>
                                          <p:attrName>ppt_w</p:attrName>
                                        </p:attrNameLst>
                                      </p:cBhvr>
                                      <p:tavLst>
                                        <p:tav tm="0">
                                          <p:val>
                                            <p:fltVal val="0"/>
                                          </p:val>
                                        </p:tav>
                                        <p:tav tm="100000">
                                          <p:val>
                                            <p:strVal val="#ppt_w"/>
                                          </p:val>
                                        </p:tav>
                                      </p:tavLst>
                                    </p:anim>
                                    <p:anim calcmode="lin" valueType="num">
                                      <p:cBhvr>
                                        <p:cTn id="47" dur="399" fill="hold"/>
                                        <p:tgtEl>
                                          <p:spTgt spid="570"/>
                                        </p:tgtEl>
                                        <p:attrNameLst>
                                          <p:attrName>ppt_h</p:attrName>
                                        </p:attrNameLst>
                                      </p:cBhvr>
                                      <p:tavLst>
                                        <p:tav tm="0">
                                          <p:val>
                                            <p:fltVal val="0"/>
                                          </p:val>
                                        </p:tav>
                                        <p:tav tm="100000">
                                          <p:val>
                                            <p:strVal val="#ppt_h"/>
                                          </p:val>
                                        </p:tav>
                                      </p:tavLst>
                                    </p:anim>
                                  </p:childTnLst>
                                </p:cTn>
                              </p:par>
                            </p:childTnLst>
                          </p:cTn>
                        </p:par>
                        <p:par>
                          <p:cTn id="48" fill="hold">
                            <p:stCondLst>
                              <p:cond delay="4196"/>
                            </p:stCondLst>
                            <p:childTnLst>
                              <p:par>
                                <p:cTn id="49" presetID="22" presetClass="entr" presetSubtype="8" fill="hold" grpId="0" nodeType="afterEffect">
                                  <p:stCondLst>
                                    <p:cond delay="0"/>
                                  </p:stCondLst>
                                  <p:iterate>
                                    <p:tmAbs val="0"/>
                                  </p:iterate>
                                  <p:childTnLst>
                                    <p:set>
                                      <p:cBhvr>
                                        <p:cTn id="50" fill="hold"/>
                                        <p:tgtEl>
                                          <p:spTgt spid="581"/>
                                        </p:tgtEl>
                                        <p:attrNameLst>
                                          <p:attrName>style.visibility</p:attrName>
                                        </p:attrNameLst>
                                      </p:cBhvr>
                                      <p:to>
                                        <p:strVal val="visible"/>
                                      </p:to>
                                    </p:set>
                                    <p:animEffect transition="in" filter="wipe(left)">
                                      <p:cBhvr>
                                        <p:cTn id="51" dur="300"/>
                                        <p:tgtEl>
                                          <p:spTgt spid="581"/>
                                        </p:tgtEl>
                                      </p:cBhvr>
                                    </p:animEffect>
                                  </p:childTnLst>
                                </p:cTn>
                              </p:par>
                            </p:childTnLst>
                          </p:cTn>
                        </p:par>
                        <p:par>
                          <p:cTn id="52" fill="hold">
                            <p:stCondLst>
                              <p:cond delay="4496"/>
                            </p:stCondLst>
                            <p:childTnLst>
                              <p:par>
                                <p:cTn id="53" presetID="22" presetClass="entr" presetSubtype="8" fill="hold" grpId="0" nodeType="afterEffect">
                                  <p:stCondLst>
                                    <p:cond delay="0"/>
                                  </p:stCondLst>
                                  <p:iterate>
                                    <p:tmAbs val="0"/>
                                  </p:iterate>
                                  <p:childTnLst>
                                    <p:set>
                                      <p:cBhvr>
                                        <p:cTn id="54" fill="hold"/>
                                        <p:tgtEl>
                                          <p:spTgt spid="580"/>
                                        </p:tgtEl>
                                        <p:attrNameLst>
                                          <p:attrName>style.visibility</p:attrName>
                                        </p:attrNameLst>
                                      </p:cBhvr>
                                      <p:to>
                                        <p:strVal val="visible"/>
                                      </p:to>
                                    </p:set>
                                    <p:animEffect transition="in" filter="wipe(left)">
                                      <p:cBhvr>
                                        <p:cTn id="55" dur="300"/>
                                        <p:tgtEl>
                                          <p:spTgt spid="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0" grpId="0" animBg="1" advAuto="0"/>
      <p:bldP spid="571" grpId="0" animBg="1" advAuto="0"/>
      <p:bldP spid="572" grpId="0" animBg="1" advAuto="0"/>
      <p:bldP spid="573" grpId="0" animBg="1" advAuto="0"/>
      <p:bldP spid="574" grpId="0" animBg="1" advAuto="0"/>
      <p:bldP spid="575" grpId="0" animBg="1" advAuto="0"/>
      <p:bldP spid="576" grpId="0" animBg="1" advAuto="0"/>
      <p:bldP spid="577" grpId="0" animBg="1" advAuto="0"/>
      <p:bldP spid="578" grpId="0" animBg="1" advAuto="0"/>
      <p:bldP spid="579" grpId="0" animBg="1" advAuto="0"/>
      <p:bldP spid="580" grpId="0" animBg="1" advAuto="0"/>
      <p:bldP spid="581"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18</a:t>
            </a:fld>
            <a:endParaRPr/>
          </a:p>
        </p:txBody>
      </p:sp>
      <p:pic>
        <p:nvPicPr>
          <p:cNvPr id="1276" name="Image" descr="Image"/>
          <p:cNvPicPr>
            <a:picLocks noChangeAspect="1"/>
          </p:cNvPicPr>
          <p:nvPr/>
        </p:nvPicPr>
        <p:blipFill>
          <a:blip r:embed="rId2"/>
          <a:srcRect l="16904" r="23836"/>
          <a:stretch>
            <a:fillRect/>
          </a:stretch>
        </p:blipFill>
        <p:spPr>
          <a:xfrm>
            <a:off x="0" y="0"/>
            <a:ext cx="12192000" cy="13716000"/>
          </a:xfrm>
          <a:prstGeom prst="rect">
            <a:avLst/>
          </a:prstGeom>
          <a:ln w="12700">
            <a:miter lim="400000"/>
          </a:ln>
        </p:spPr>
      </p:pic>
      <p:sp>
        <p:nvSpPr>
          <p:cNvPr id="1277" name="Rectangle 41"/>
          <p:cNvSpPr/>
          <p:nvPr/>
        </p:nvSpPr>
        <p:spPr>
          <a:xfrm>
            <a:off x="-5497" y="-1"/>
            <a:ext cx="12192001" cy="13716001"/>
          </a:xfrm>
          <a:prstGeom prst="rect">
            <a:avLst/>
          </a:prstGeom>
          <a:solidFill>
            <a:schemeClr val="accent2">
              <a:hueOff val="357321"/>
              <a:lumOff val="-20104"/>
              <a:alpha val="80000"/>
            </a:schemeClr>
          </a:solidFill>
          <a:ln w="12700">
            <a:miter lim="400000"/>
          </a:ln>
        </p:spPr>
        <p:txBody>
          <a:bodyPr lIns="121919" tIns="121919" rIns="121919" bIns="121919" anchor="ctr"/>
          <a:lstStyle/>
          <a:p>
            <a:pPr>
              <a:defRPr sz="3200">
                <a:solidFill>
                  <a:srgbClr val="FFFFFF"/>
                </a:solidFill>
              </a:defRPr>
            </a:pPr>
            <a:endParaRPr dirty="0"/>
          </a:p>
        </p:txBody>
      </p:sp>
      <p:sp>
        <p:nvSpPr>
          <p:cNvPr id="1312" name="Sales Growth"/>
          <p:cNvSpPr txBox="1">
            <a:spLocks noGrp="1"/>
          </p:cNvSpPr>
          <p:nvPr>
            <p:ph type="title" idx="4294967295"/>
          </p:nvPr>
        </p:nvSpPr>
        <p:spPr>
          <a:xfrm>
            <a:off x="14452060" y="1496433"/>
            <a:ext cx="8350557" cy="991046"/>
          </a:xfrm>
          <a:prstGeom prst="rect">
            <a:avLst/>
          </a:prstGeom>
        </p:spPr>
        <p:txBody>
          <a:bodyPr anchor="t">
            <a:normAutofit/>
          </a:bodyPr>
          <a:lstStyle/>
          <a:p>
            <a:pPr>
              <a:defRPr sz="5800" spc="174"/>
            </a:pPr>
            <a:r>
              <a:rPr lang="en-US" dirty="0"/>
              <a:t>Diversify</a:t>
            </a:r>
            <a:r>
              <a:rPr dirty="0"/>
              <a:t> </a:t>
            </a:r>
            <a:r>
              <a:rPr lang="en-US" dirty="0">
                <a:solidFill>
                  <a:schemeClr val="accent2">
                    <a:hueOff val="357321"/>
                    <a:lumOff val="-20104"/>
                  </a:schemeClr>
                </a:solidFill>
              </a:rPr>
              <a:t>Contact</a:t>
            </a:r>
            <a:endParaRPr dirty="0">
              <a:solidFill>
                <a:schemeClr val="accent2">
                  <a:hueOff val="357321"/>
                  <a:lumOff val="-20104"/>
                </a:schemeClr>
              </a:solidFill>
            </a:endParaRPr>
          </a:p>
        </p:txBody>
      </p:sp>
      <p:sp>
        <p:nvSpPr>
          <p:cNvPr id="1314" name="Rectangle"/>
          <p:cNvSpPr/>
          <p:nvPr/>
        </p:nvSpPr>
        <p:spPr>
          <a:xfrm>
            <a:off x="14531975" y="1274078"/>
            <a:ext cx="2413000" cy="76201"/>
          </a:xfrm>
          <a:prstGeom prst="rect">
            <a:avLst/>
          </a:prstGeom>
          <a:solidFill>
            <a:schemeClr val="accent2">
              <a:hueOff val="357321"/>
              <a:lumOff val="-20104"/>
            </a:schemeClr>
          </a:solidFill>
          <a:ln w="12700">
            <a:miter lim="400000"/>
          </a:ln>
        </p:spPr>
        <p:txBody>
          <a:bodyPr lIns="50800" tIns="50800" rIns="50800" bIns="50800" anchor="ctr"/>
          <a:lstStyle/>
          <a:p>
            <a:pPr>
              <a:defRPr sz="3200">
                <a:solidFill>
                  <a:srgbClr val="FFFFFF"/>
                </a:solidFill>
              </a:defRPr>
            </a:pPr>
            <a:endParaRPr/>
          </a:p>
        </p:txBody>
      </p:sp>
      <p:pic>
        <p:nvPicPr>
          <p:cNvPr id="2" name="Image" descr="Image">
            <a:extLst>
              <a:ext uri="{FF2B5EF4-FFF2-40B4-BE49-F238E27FC236}">
                <a16:creationId xmlns:a16="http://schemas.microsoft.com/office/drawing/2014/main" id="{92638B83-191E-7A0D-319F-3754AC303421}"/>
              </a:ext>
            </a:extLst>
          </p:cNvPr>
          <p:cNvPicPr>
            <a:picLocks noChangeAspect="1"/>
          </p:cNvPicPr>
          <p:nvPr/>
        </p:nvPicPr>
        <p:blipFill>
          <a:blip r:embed="rId3"/>
          <a:stretch>
            <a:fillRect/>
          </a:stretch>
        </p:blipFill>
        <p:spPr>
          <a:xfrm>
            <a:off x="629002" y="2725822"/>
            <a:ext cx="11147259" cy="6931100"/>
          </a:xfrm>
          <a:prstGeom prst="rect">
            <a:avLst/>
          </a:prstGeom>
          <a:ln w="12700">
            <a:miter lim="400000"/>
          </a:ln>
        </p:spPr>
      </p:pic>
      <p:sp>
        <p:nvSpPr>
          <p:cNvPr id="4" name="TextBox 13">
            <a:extLst>
              <a:ext uri="{FF2B5EF4-FFF2-40B4-BE49-F238E27FC236}">
                <a16:creationId xmlns:a16="http://schemas.microsoft.com/office/drawing/2014/main" id="{E18BB7C2-6015-F809-65AB-EDB81A148DA1}"/>
              </a:ext>
            </a:extLst>
          </p:cNvPr>
          <p:cNvSpPr txBox="1"/>
          <p:nvPr/>
        </p:nvSpPr>
        <p:spPr>
          <a:xfrm>
            <a:off x="14452060" y="8369591"/>
            <a:ext cx="8267519" cy="30612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defTabSz="1828800">
              <a:lnSpc>
                <a:spcPct val="130000"/>
              </a:lnSpc>
              <a:spcBef>
                <a:spcPts val="2400"/>
              </a:spcBef>
              <a:defRPr sz="2100">
                <a:solidFill>
                  <a:schemeClr val="accent4">
                    <a:hueOff val="11021613"/>
                    <a:satOff val="-81801"/>
                    <a:lumOff val="12078"/>
                  </a:schemeClr>
                </a:solidFill>
                <a:latin typeface="Open Sans"/>
                <a:ea typeface="Open Sans"/>
                <a:cs typeface="Open Sans"/>
                <a:sym typeface="Open Sans"/>
              </a:defRPr>
            </a:pP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sym typeface="Open Sans"/>
              </a:rPr>
              <a:t>Janice M. Powell, MBA, IACCP®</a:t>
            </a:r>
          </a:p>
          <a:p>
            <a:pPr defTabSz="1828800">
              <a:lnSpc>
                <a:spcPct val="130000"/>
              </a:lnSpc>
              <a:spcBef>
                <a:spcPts val="2400"/>
              </a:spcBef>
              <a:defRPr sz="2100">
                <a:solidFill>
                  <a:schemeClr val="accent4">
                    <a:hueOff val="11021613"/>
                    <a:satOff val="-81801"/>
                    <a:lumOff val="12078"/>
                  </a:schemeClr>
                </a:solidFill>
                <a:latin typeface="Open Sans"/>
                <a:ea typeface="Open Sans"/>
                <a:cs typeface="Open Sans"/>
                <a:sym typeface="Open Sans"/>
              </a:defRPr>
            </a:pP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Open Sans"/>
              </a:rPr>
              <a:t>Chief Compliance Officer</a:t>
            </a:r>
            <a:endPar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defTabSz="1828800">
              <a:lnSpc>
                <a:spcPct val="130000"/>
              </a:lnSpc>
              <a:defRPr sz="2100">
                <a:solidFill>
                  <a:schemeClr val="accent4">
                    <a:hueOff val="11021613"/>
                    <a:satOff val="-81801"/>
                    <a:lumOff val="12078"/>
                  </a:schemeClr>
                </a:solidFill>
                <a:latin typeface="Open Sans"/>
                <a:ea typeface="Open Sans"/>
                <a:cs typeface="Open Sans"/>
                <a:sym typeface="Open Sans"/>
              </a:defRPr>
            </a:pPr>
            <a:r>
              <a:rPr lang="en-US" sz="2800"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9017 S. Riverside Dr., Suite 210</a:t>
            </a:r>
          </a:p>
          <a:p>
            <a:pPr defTabSz="1828800">
              <a:lnSpc>
                <a:spcPct val="130000"/>
              </a:lnSpc>
              <a:defRPr sz="2100">
                <a:solidFill>
                  <a:schemeClr val="accent4">
                    <a:hueOff val="11021613"/>
                    <a:satOff val="-81801"/>
                    <a:lumOff val="12078"/>
                  </a:schemeClr>
                </a:solidFill>
                <a:latin typeface="Open Sans"/>
                <a:ea typeface="Open Sans"/>
                <a:cs typeface="Open Sans"/>
                <a:sym typeface="Open Sans"/>
              </a:defRPr>
            </a:pPr>
            <a:r>
              <a:rPr lang="en-US" sz="2800"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Sandy, Utah 84070</a:t>
            </a:r>
          </a:p>
          <a:p>
            <a:pPr defTabSz="1828800">
              <a:lnSpc>
                <a:spcPct val="130000"/>
              </a:lnSpc>
              <a:defRPr sz="2100">
                <a:solidFill>
                  <a:schemeClr val="accent4">
                    <a:hueOff val="11021613"/>
                    <a:satOff val="-81801"/>
                    <a:lumOff val="12078"/>
                  </a:schemeClr>
                </a:solidFill>
                <a:latin typeface="Open Sans"/>
                <a:ea typeface="Open Sans"/>
                <a:cs typeface="Open Sans"/>
                <a:sym typeface="Open Sans"/>
              </a:defRPr>
            </a:pPr>
            <a:r>
              <a:rPr lang="en-US" sz="2800" dirty="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Office: (801) 838-9999 ext. 7962</a:t>
            </a:r>
          </a:p>
        </p:txBody>
      </p:sp>
      <p:pic>
        <p:nvPicPr>
          <p:cNvPr id="6" name="Picture 5">
            <a:extLst>
              <a:ext uri="{FF2B5EF4-FFF2-40B4-BE49-F238E27FC236}">
                <a16:creationId xmlns:a16="http://schemas.microsoft.com/office/drawing/2014/main" id="{F25D2DF3-0E8F-134A-A214-DE39DF0A8A1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099712" y="3546488"/>
            <a:ext cx="2972214" cy="4458322"/>
          </a:xfrm>
          <a:prstGeom prst="rect">
            <a:avLst/>
          </a:prstGeom>
        </p:spPr>
      </p:pic>
    </p:spTree>
  </p:cSld>
  <p:clrMapOvr>
    <a:masterClrMapping/>
  </p:clrMapOvr>
  <mc:AlternateContent xmlns:mc="http://schemas.openxmlformats.org/markup-compatibility/2006" xmlns:p14="http://schemas.microsoft.com/office/powerpoint/2010/main">
    <mc:Choice Requires="p14">
      <p:transition advClick="0" advTm="0">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1314"/>
                                        </p:tgtEl>
                                        <p:attrNameLst>
                                          <p:attrName>style.visibility</p:attrName>
                                        </p:attrNameLst>
                                      </p:cBhvr>
                                      <p:to>
                                        <p:strVal val="visible"/>
                                      </p:to>
                                    </p:set>
                                    <p:animEffect transition="in" filter="wipe(left)">
                                      <p:cBhvr>
                                        <p:cTn id="7" dur="199"/>
                                        <p:tgtEl>
                                          <p:spTgt spid="1314"/>
                                        </p:tgtEl>
                                      </p:cBhvr>
                                    </p:animEffect>
                                  </p:childTnLst>
                                </p:cTn>
                              </p:par>
                            </p:childTnLst>
                          </p:cTn>
                        </p:par>
                        <p:par>
                          <p:cTn id="8" fill="hold">
                            <p:stCondLst>
                              <p:cond delay="199"/>
                            </p:stCondLst>
                            <p:childTnLst>
                              <p:par>
                                <p:cTn id="9" presetID="22" presetClass="entr" presetSubtype="8" fill="hold" grpId="0" nodeType="afterEffect">
                                  <p:stCondLst>
                                    <p:cond delay="100"/>
                                  </p:stCondLst>
                                  <p:iterate>
                                    <p:tmAbs val="0"/>
                                  </p:iterate>
                                  <p:childTnLst>
                                    <p:set>
                                      <p:cBhvr>
                                        <p:cTn id="10" fill="hold"/>
                                        <p:tgtEl>
                                          <p:spTgt spid="1312"/>
                                        </p:tgtEl>
                                        <p:attrNameLst>
                                          <p:attrName>style.visibility</p:attrName>
                                        </p:attrNameLst>
                                      </p:cBhvr>
                                      <p:to>
                                        <p:strVal val="visible"/>
                                      </p:to>
                                    </p:set>
                                    <p:animEffect transition="in" filter="wipe(left)">
                                      <p:cBhvr>
                                        <p:cTn id="11" dur="399"/>
                                        <p:tgtEl>
                                          <p:spTgt spid="1312"/>
                                        </p:tgtEl>
                                      </p:cBhvr>
                                    </p:animEffect>
                                  </p:childTnLst>
                                </p:cTn>
                              </p:par>
                            </p:childTnLst>
                          </p:cTn>
                        </p:par>
                        <p:par>
                          <p:cTn id="12" fill="hold">
                            <p:stCondLst>
                              <p:cond delay="698"/>
                            </p:stCondLst>
                            <p:childTnLst>
                              <p:par>
                                <p:cTn id="13" presetID="23" presetClass="entr" presetSubtype="16" fill="hold" grpId="0" nodeType="afterEffect">
                                  <p:stCondLst>
                                    <p:cond delay="0"/>
                                  </p:stCondLst>
                                  <p:iterate>
                                    <p:tmAbs val="0"/>
                                  </p:iterate>
                                  <p:childTnLst>
                                    <p:set>
                                      <p:cBhvr>
                                        <p:cTn id="14" fill="hold"/>
                                        <p:tgtEl>
                                          <p:spTgt spid="4"/>
                                        </p:tgtEl>
                                        <p:attrNameLst>
                                          <p:attrName>style.visibility</p:attrName>
                                        </p:attrNameLst>
                                      </p:cBhvr>
                                      <p:to>
                                        <p:strVal val="visible"/>
                                      </p:to>
                                    </p:set>
                                    <p:anim calcmode="lin" valueType="num">
                                      <p:cBhvr>
                                        <p:cTn id="15" dur="300" fill="hold"/>
                                        <p:tgtEl>
                                          <p:spTgt spid="4"/>
                                        </p:tgtEl>
                                        <p:attrNameLst>
                                          <p:attrName>ppt_w</p:attrName>
                                        </p:attrNameLst>
                                      </p:cBhvr>
                                      <p:tavLst>
                                        <p:tav tm="0">
                                          <p:val>
                                            <p:fltVal val="0"/>
                                          </p:val>
                                        </p:tav>
                                        <p:tav tm="100000">
                                          <p:val>
                                            <p:strVal val="#ppt_w"/>
                                          </p:val>
                                        </p:tav>
                                      </p:tavLst>
                                    </p:anim>
                                    <p:anim calcmode="lin" valueType="num">
                                      <p:cBhvr>
                                        <p:cTn id="16" dur="3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2" grpId="0" animBg="1" advAuto="0"/>
      <p:bldP spid="1314" grpId="0" animBg="1" advAuto="0"/>
      <p:bldP spid="4"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Image" descr="Image"/>
          <p:cNvPicPr>
            <a:picLocks noChangeAspect="1"/>
          </p:cNvPicPr>
          <p:nvPr/>
        </p:nvPicPr>
        <p:blipFill>
          <a:blip r:embed="rId2"/>
          <a:stretch>
            <a:fillRect/>
          </a:stretch>
        </p:blipFill>
        <p:spPr>
          <a:xfrm>
            <a:off x="-31245" y="-54683"/>
            <a:ext cx="1497546" cy="1519975"/>
          </a:xfrm>
          <a:prstGeom prst="rect">
            <a:avLst/>
          </a:prstGeom>
          <a:ln w="12700">
            <a:miter lim="400000"/>
          </a:ln>
        </p:spPr>
      </p:pic>
      <p:pic>
        <p:nvPicPr>
          <p:cNvPr id="104" name="Image" descr="Image"/>
          <p:cNvPicPr>
            <a:picLocks noChangeAspect="1"/>
          </p:cNvPicPr>
          <p:nvPr/>
        </p:nvPicPr>
        <p:blipFill>
          <a:blip r:embed="rId3"/>
          <a:stretch>
            <a:fillRect/>
          </a:stretch>
        </p:blipFill>
        <p:spPr>
          <a:xfrm>
            <a:off x="22885657" y="12205248"/>
            <a:ext cx="1497547" cy="1521410"/>
          </a:xfrm>
          <a:prstGeom prst="rect">
            <a:avLst/>
          </a:prstGeom>
          <a:ln w="12700">
            <a:miter lim="400000"/>
          </a:ln>
        </p:spPr>
      </p:pic>
      <p:pic>
        <p:nvPicPr>
          <p:cNvPr id="3" name="Picture 2" descr="A black and white logo&#10;&#10;Description automatically generated">
            <a:extLst>
              <a:ext uri="{FF2B5EF4-FFF2-40B4-BE49-F238E27FC236}">
                <a16:creationId xmlns:a16="http://schemas.microsoft.com/office/drawing/2014/main" id="{9E9FA402-17AF-5A7E-0F54-6A4F73CE20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0316" y="10838887"/>
            <a:ext cx="8703368" cy="1584013"/>
          </a:xfrm>
          <a:prstGeom prst="rect">
            <a:avLst/>
          </a:prstGeom>
        </p:spPr>
      </p:pic>
      <p:sp>
        <p:nvSpPr>
          <p:cNvPr id="4" name="TextBox 3">
            <a:extLst>
              <a:ext uri="{FF2B5EF4-FFF2-40B4-BE49-F238E27FC236}">
                <a16:creationId xmlns:a16="http://schemas.microsoft.com/office/drawing/2014/main" id="{E03FF180-8A77-DA23-40F6-F9123D06DF68}"/>
              </a:ext>
            </a:extLst>
          </p:cNvPr>
          <p:cNvSpPr txBox="1"/>
          <p:nvPr/>
        </p:nvSpPr>
        <p:spPr>
          <a:xfrm>
            <a:off x="6729920" y="5626372"/>
            <a:ext cx="10924160"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828800">
              <a:defRPr sz="8500" cap="all" spc="132">
                <a:solidFill>
                  <a:schemeClr val="accent1">
                    <a:hueOff val="-1735709"/>
                    <a:satOff val="-93836"/>
                    <a:lumOff val="-7861"/>
                  </a:schemeClr>
                </a:solidFill>
                <a:latin typeface="+mj-lt"/>
                <a:ea typeface="+mj-ea"/>
                <a:cs typeface="+mj-cs"/>
                <a:sym typeface="Baskerville"/>
              </a:defRPr>
            </a:pPr>
            <a:r>
              <a:rPr lang="en-US" sz="9600" dirty="0">
                <a:solidFill>
                  <a:schemeClr val="tx1"/>
                </a:solidFill>
              </a:rPr>
              <a:t>Thank you</a:t>
            </a:r>
          </a:p>
        </p:txBody>
      </p:sp>
      <p:sp>
        <p:nvSpPr>
          <p:cNvPr id="5" name="Rectangle">
            <a:extLst>
              <a:ext uri="{FF2B5EF4-FFF2-40B4-BE49-F238E27FC236}">
                <a16:creationId xmlns:a16="http://schemas.microsoft.com/office/drawing/2014/main" id="{BB766300-2CE7-1C62-D2FC-346A0DE107FA}"/>
              </a:ext>
            </a:extLst>
          </p:cNvPr>
          <p:cNvSpPr/>
          <p:nvPr/>
        </p:nvSpPr>
        <p:spPr>
          <a:xfrm>
            <a:off x="10985500" y="8280813"/>
            <a:ext cx="2413000" cy="76201"/>
          </a:xfrm>
          <a:prstGeom prst="rect">
            <a:avLst/>
          </a:prstGeom>
          <a:solidFill>
            <a:srgbClr val="02BFF2"/>
          </a:solidFill>
          <a:ln w="12700">
            <a:miter lim="400000"/>
          </a:ln>
        </p:spPr>
        <p:txBody>
          <a:bodyPr lIns="50800" tIns="50800" rIns="50800" bIns="50800" anchor="ctr"/>
          <a:lstStyle/>
          <a:p>
            <a:pPr>
              <a:defRPr sz="3200">
                <a:solidFill>
                  <a:srgbClr val="FFFFFF"/>
                </a:solidFill>
              </a:defRPr>
            </a:pPr>
            <a:endParaRPr/>
          </a:p>
        </p:txBody>
      </p:sp>
    </p:spTree>
    <p:extLst>
      <p:ext uri="{BB962C8B-B14F-4D97-AF65-F5344CB8AC3E}">
        <p14:creationId xmlns:p14="http://schemas.microsoft.com/office/powerpoint/2010/main" val="1498419990"/>
      </p:ext>
    </p:extLst>
  </p:cSld>
  <p:clrMapOvr>
    <a:masterClrMapping/>
  </p:clrMapOvr>
  <p:transition spd="med"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5"/>
                                        </p:tgtEl>
                                        <p:attrNameLst>
                                          <p:attrName>style.visibility</p:attrName>
                                        </p:attrNameLst>
                                      </p:cBhvr>
                                      <p:to>
                                        <p:strVal val="visible"/>
                                      </p:to>
                                    </p:set>
                                    <p:anim calcmode="lin" valueType="num">
                                      <p:cBhvr>
                                        <p:cTn id="7" dur="300" fill="hold"/>
                                        <p:tgtEl>
                                          <p:spTgt spid="5"/>
                                        </p:tgtEl>
                                        <p:attrNameLst>
                                          <p:attrName>ppt_w</p:attrName>
                                        </p:attrNameLst>
                                      </p:cBhvr>
                                      <p:tavLst>
                                        <p:tav tm="0">
                                          <p:val>
                                            <p:fltVal val="0"/>
                                          </p:val>
                                        </p:tav>
                                        <p:tav tm="100000">
                                          <p:val>
                                            <p:strVal val="#ppt_w"/>
                                          </p:val>
                                        </p:tav>
                                      </p:tavLst>
                                    </p:anim>
                                    <p:anim calcmode="lin" valueType="num">
                                      <p:cBhvr>
                                        <p:cTn id="8" dur="3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angle"/>
          <p:cNvSpPr/>
          <p:nvPr/>
        </p:nvSpPr>
        <p:spPr>
          <a:xfrm>
            <a:off x="-1" y="11526983"/>
            <a:ext cx="24384002" cy="2189018"/>
          </a:xfrm>
          <a:prstGeom prst="rect">
            <a:avLst/>
          </a:prstGeom>
          <a:gradFill>
            <a:gsLst>
              <a:gs pos="0">
                <a:srgbClr val="1B75BB"/>
              </a:gs>
              <a:gs pos="100000">
                <a:srgbClr val="02BFF2"/>
              </a:gs>
            </a:gsLst>
          </a:gradFill>
          <a:ln w="12700">
            <a:miter lim="400000"/>
          </a:ln>
        </p:spPr>
        <p:txBody>
          <a:bodyPr lIns="121920" tIns="121920" rIns="121920" bIns="121920" anchor="ctr"/>
          <a:lstStyle/>
          <a:p>
            <a:pPr>
              <a:defRPr sz="3200">
                <a:solidFill>
                  <a:srgbClr val="FFFFFF"/>
                </a:solidFill>
              </a:defRPr>
            </a:pPr>
            <a:endParaRPr sz="3200">
              <a:solidFill>
                <a:srgbClr val="FFFFFF"/>
              </a:solidFill>
              <a:latin typeface="Helvetica Light"/>
            </a:endParaRPr>
          </a:p>
        </p:txBody>
      </p:sp>
      <p:sp>
        <p:nvSpPr>
          <p:cNvPr id="107" name="PRESENTATION TITLE"/>
          <p:cNvSpPr txBox="1"/>
          <p:nvPr/>
        </p:nvSpPr>
        <p:spPr>
          <a:xfrm>
            <a:off x="500326" y="4816301"/>
            <a:ext cx="23383336"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defTabSz="685800">
              <a:defRPr sz="3400">
                <a:latin typeface="+mj-lt"/>
                <a:ea typeface="+mj-ea"/>
                <a:cs typeface="+mj-cs"/>
                <a:sym typeface="Baskerville"/>
              </a:defRPr>
            </a:pPr>
            <a:r>
              <a:rPr lang="en-US" sz="9600" spc="132" dirty="0">
                <a:solidFill>
                  <a:srgbClr val="404041"/>
                </a:solidFill>
                <a:latin typeface="Baskerville"/>
                <a:sym typeface="Baskerville"/>
              </a:rPr>
              <a:t>SEC Hot Topics for Investment Advisors</a:t>
            </a:r>
            <a:r>
              <a:rPr sz="9600" spc="132" dirty="0">
                <a:solidFill>
                  <a:srgbClr val="19B49B"/>
                </a:solidFill>
                <a:latin typeface="Baskerville"/>
                <a:sym typeface="Baskerville"/>
              </a:rPr>
              <a:t> </a:t>
            </a:r>
            <a:endParaRPr lang="en-US" sz="9600" spc="132" dirty="0">
              <a:solidFill>
                <a:srgbClr val="19B49B"/>
              </a:solidFill>
              <a:latin typeface="Baskerville"/>
              <a:sym typeface="Baskerville"/>
            </a:endParaRPr>
          </a:p>
        </p:txBody>
      </p:sp>
      <p:sp>
        <p:nvSpPr>
          <p:cNvPr id="108" name="The Diversify Advisor Network includes Diversify Wealth Management (“DWM”) and Diversify Advisory Services (“DAS”).  Investment advisory services are offered through licensed representatives of DWM and DAS, both of which are SEC registered investment adv"/>
          <p:cNvSpPr txBox="1"/>
          <p:nvPr/>
        </p:nvSpPr>
        <p:spPr>
          <a:xfrm>
            <a:off x="1565086" y="11859490"/>
            <a:ext cx="21253832" cy="1384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685800">
              <a:defRPr sz="1800">
                <a:latin typeface="Open Sans"/>
                <a:ea typeface="Open Sans"/>
                <a:cs typeface="Open Sans"/>
                <a:sym typeface="Open Sans"/>
              </a:defRPr>
            </a:pPr>
            <a:r>
              <a:rPr sz="1800" spc="140" dirty="0">
                <a:solidFill>
                  <a:srgbClr val="FFFFFF"/>
                </a:solidFill>
                <a:latin typeface="Open Sans"/>
                <a:ea typeface="Open Sans"/>
                <a:cs typeface="Open Sans"/>
                <a:sym typeface="Open Sans"/>
              </a:rPr>
              <a:t>The Diversify Advisor Network includes Diversify Wealth Management (“DWM”) and Diversify Advisory Services (“DAS”).  Investment advisory services are offered through licensed representatives of DWM and DAS, both of which are SEC </a:t>
            </a:r>
            <a:r>
              <a:rPr sz="1800" spc="140" dirty="0" err="1">
                <a:solidFill>
                  <a:srgbClr val="FFFFFF"/>
                </a:solidFill>
                <a:latin typeface="Open Sans"/>
                <a:ea typeface="Open Sans"/>
                <a:cs typeface="Open Sans"/>
                <a:sym typeface="Open Sans"/>
              </a:rPr>
              <a:t>egistered</a:t>
            </a:r>
            <a:r>
              <a:rPr sz="1800" spc="140" dirty="0">
                <a:solidFill>
                  <a:srgbClr val="FFFFFF"/>
                </a:solidFill>
                <a:latin typeface="Open Sans"/>
                <a:ea typeface="Open Sans"/>
                <a:cs typeface="Open Sans"/>
                <a:sym typeface="Open Sans"/>
              </a:rPr>
              <a:t> investment advisors.  Please contact DWM or DAS for further information and disclosures.  You may also refer to the Investment Advisor Public Disclosure website at www.adviserinfo.sec.gov.</a:t>
            </a:r>
          </a:p>
          <a:p>
            <a:pPr defTabSz="685800">
              <a:defRPr sz="1800">
                <a:latin typeface="Open Sans"/>
                <a:ea typeface="Open Sans"/>
                <a:cs typeface="Open Sans"/>
                <a:sym typeface="Open Sans"/>
              </a:defRPr>
            </a:pPr>
            <a:endParaRPr sz="1800" spc="140" dirty="0">
              <a:solidFill>
                <a:srgbClr val="FFFFFF"/>
              </a:solidFill>
              <a:latin typeface="Open Sans"/>
              <a:ea typeface="Open Sans"/>
              <a:cs typeface="Open Sans"/>
              <a:sym typeface="Open Sans"/>
            </a:endParaRPr>
          </a:p>
          <a:p>
            <a:pPr defTabSz="685800">
              <a:defRPr sz="1800">
                <a:latin typeface="Open Sans"/>
                <a:ea typeface="Open Sans"/>
                <a:cs typeface="Open Sans"/>
                <a:sym typeface="Open Sans"/>
              </a:defRPr>
            </a:pPr>
            <a:r>
              <a:rPr sz="1800" spc="140" dirty="0">
                <a:solidFill>
                  <a:srgbClr val="FFFFFF"/>
                </a:solidFill>
                <a:latin typeface="Open Sans"/>
                <a:ea typeface="Open Sans"/>
                <a:cs typeface="Open Sans"/>
                <a:sym typeface="Open Sans"/>
              </a:rPr>
              <a:t>Securities offered through registered representatives of DFPG Investments, LLC, member FINRA/</a:t>
            </a:r>
            <a:r>
              <a:rPr sz="1800" spc="140" dirty="0" err="1">
                <a:solidFill>
                  <a:srgbClr val="FFFFFF"/>
                </a:solidFill>
                <a:latin typeface="Open Sans"/>
                <a:ea typeface="Open Sans"/>
                <a:cs typeface="Open Sans"/>
                <a:sym typeface="Open Sans"/>
              </a:rPr>
              <a:t>SiPC</a:t>
            </a:r>
            <a:r>
              <a:rPr sz="1800" spc="140" dirty="0">
                <a:solidFill>
                  <a:srgbClr val="FFFFFF"/>
                </a:solidFill>
                <a:latin typeface="Open Sans"/>
                <a:ea typeface="Open Sans"/>
                <a:cs typeface="Open Sans"/>
                <a:sym typeface="Open Sans"/>
              </a:rPr>
              <a:t>.</a:t>
            </a:r>
          </a:p>
        </p:txBody>
      </p:sp>
      <p:sp>
        <p:nvSpPr>
          <p:cNvPr id="109" name="Rectangle"/>
          <p:cNvSpPr/>
          <p:nvPr/>
        </p:nvSpPr>
        <p:spPr>
          <a:xfrm>
            <a:off x="10985494" y="4278845"/>
            <a:ext cx="2413000" cy="91438"/>
          </a:xfrm>
          <a:prstGeom prst="rect">
            <a:avLst/>
          </a:prstGeom>
          <a:solidFill>
            <a:srgbClr val="02BFF2"/>
          </a:solidFill>
          <a:ln w="12700">
            <a:miter lim="400000"/>
          </a:ln>
        </p:spPr>
        <p:txBody>
          <a:bodyPr lIns="50800" tIns="50800" rIns="50800" bIns="50800" anchor="ctr"/>
          <a:lstStyle/>
          <a:p>
            <a:pPr>
              <a:defRPr sz="3200">
                <a:solidFill>
                  <a:srgbClr val="FFFFFF"/>
                </a:solidFill>
              </a:defRPr>
            </a:pPr>
            <a:endParaRPr sz="3200">
              <a:solidFill>
                <a:srgbClr val="FFFFFF"/>
              </a:solidFill>
              <a:latin typeface="Helvetica Light"/>
            </a:endParaRPr>
          </a:p>
        </p:txBody>
      </p:sp>
      <p:pic>
        <p:nvPicPr>
          <p:cNvPr id="110" name="Image" descr="Image"/>
          <p:cNvPicPr>
            <a:picLocks noChangeAspect="1"/>
          </p:cNvPicPr>
          <p:nvPr/>
        </p:nvPicPr>
        <p:blipFill>
          <a:blip r:embed="rId2"/>
          <a:stretch>
            <a:fillRect/>
          </a:stretch>
        </p:blipFill>
        <p:spPr>
          <a:xfrm>
            <a:off x="9565612" y="566774"/>
            <a:ext cx="5252776" cy="3266052"/>
          </a:xfrm>
          <a:prstGeom prst="rect">
            <a:avLst/>
          </a:prstGeom>
          <a:ln w="12700">
            <a:miter lim="400000"/>
          </a:ln>
        </p:spPr>
      </p:pic>
      <p:sp>
        <p:nvSpPr>
          <p:cNvPr id="2" name="TextBox 1">
            <a:extLst>
              <a:ext uri="{FF2B5EF4-FFF2-40B4-BE49-F238E27FC236}">
                <a16:creationId xmlns:a16="http://schemas.microsoft.com/office/drawing/2014/main" id="{4E3008F3-235E-2326-7976-50933E721FAC}"/>
              </a:ext>
            </a:extLst>
          </p:cNvPr>
          <p:cNvSpPr txBox="1"/>
          <p:nvPr/>
        </p:nvSpPr>
        <p:spPr>
          <a:xfrm>
            <a:off x="2371644" y="6244000"/>
            <a:ext cx="19640698" cy="27597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defTabSz="1651000"/>
            <a:r>
              <a:rPr lang="en-US" sz="6600" spc="132" dirty="0">
                <a:solidFill>
                  <a:srgbClr val="1B75BB"/>
                </a:solidFill>
                <a:latin typeface="Baskerville"/>
                <a:sym typeface="Baskerville"/>
              </a:rPr>
              <a:t>Key Regulatory Developments and Compliance Trends</a:t>
            </a:r>
          </a:p>
          <a:p>
            <a:pPr defTabSz="1651000"/>
            <a:endParaRPr lang="en-US" sz="10000" dirty="0"/>
          </a:p>
        </p:txBody>
      </p:sp>
      <p:sp>
        <p:nvSpPr>
          <p:cNvPr id="3" name="TextBox 2">
            <a:extLst>
              <a:ext uri="{FF2B5EF4-FFF2-40B4-BE49-F238E27FC236}">
                <a16:creationId xmlns:a16="http://schemas.microsoft.com/office/drawing/2014/main" id="{97E14D71-32C7-C82E-AA8A-F3E61181EAC1}"/>
              </a:ext>
            </a:extLst>
          </p:cNvPr>
          <p:cNvSpPr txBox="1"/>
          <p:nvPr/>
        </p:nvSpPr>
        <p:spPr>
          <a:xfrm>
            <a:off x="7129713" y="7736459"/>
            <a:ext cx="10124568" cy="22980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defTabSz="1651000"/>
            <a:r>
              <a:rPr lang="en-US" sz="5600" dirty="0">
                <a:latin typeface="+mj-lt"/>
              </a:rPr>
              <a:t>Presented by: </a:t>
            </a:r>
          </a:p>
          <a:p>
            <a:pPr defTabSz="1651000"/>
            <a:r>
              <a:rPr lang="en-US" sz="5600" dirty="0">
                <a:latin typeface="+mj-lt"/>
              </a:rPr>
              <a:t>Janice M. Powell, MBA, IACCP®</a:t>
            </a:r>
          </a:p>
          <a:p>
            <a:pPr defTabSz="1651000"/>
            <a:r>
              <a:rPr lang="en-US" sz="2400" dirty="0">
                <a:latin typeface="+mj-lt"/>
              </a:rPr>
              <a:t>09/13/2024</a:t>
            </a:r>
          </a:p>
        </p:txBody>
      </p:sp>
    </p:spTree>
  </p:cSld>
  <p:clrMapOvr>
    <a:masterClrMapping/>
  </p:clrMapOvr>
  <mc:AlternateContent xmlns:mc="http://schemas.openxmlformats.org/markup-compatibility/2006" xmlns:p14="http://schemas.microsoft.com/office/powerpoint/2010/main">
    <mc:Choice Requires="p14">
      <p:transition advClick="0" advTm="0">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109"/>
                                        </p:tgtEl>
                                        <p:attrNameLst>
                                          <p:attrName>style.visibility</p:attrName>
                                        </p:attrNameLst>
                                      </p:cBhvr>
                                      <p:to>
                                        <p:strVal val="visible"/>
                                      </p:to>
                                    </p:set>
                                    <p:anim calcmode="lin" valueType="num">
                                      <p:cBhvr>
                                        <p:cTn id="7" dur="300" fill="hold"/>
                                        <p:tgtEl>
                                          <p:spTgt spid="109"/>
                                        </p:tgtEl>
                                        <p:attrNameLst>
                                          <p:attrName>ppt_w</p:attrName>
                                        </p:attrNameLst>
                                      </p:cBhvr>
                                      <p:tavLst>
                                        <p:tav tm="0">
                                          <p:val>
                                            <p:fltVal val="0"/>
                                          </p:val>
                                        </p:tav>
                                        <p:tav tm="100000">
                                          <p:val>
                                            <p:strVal val="#ppt_w"/>
                                          </p:val>
                                        </p:tav>
                                      </p:tavLst>
                                    </p:anim>
                                    <p:anim calcmode="lin" valueType="num">
                                      <p:cBhvr>
                                        <p:cTn id="8" dur="300" fill="hold"/>
                                        <p:tgtEl>
                                          <p:spTgt spid="109"/>
                                        </p:tgtEl>
                                        <p:attrNameLst>
                                          <p:attrName>ppt_h</p:attrName>
                                        </p:attrNameLst>
                                      </p:cBhvr>
                                      <p:tavLst>
                                        <p:tav tm="0">
                                          <p:val>
                                            <p:fltVal val="0"/>
                                          </p:val>
                                        </p:tav>
                                        <p:tav tm="100000">
                                          <p:val>
                                            <p:strVal val="#ppt_h"/>
                                          </p:val>
                                        </p:tav>
                                      </p:tavLst>
                                    </p:anim>
                                  </p:childTnLst>
                                </p:cTn>
                              </p:par>
                            </p:childTnLst>
                          </p:cTn>
                        </p:par>
                        <p:par>
                          <p:cTn id="9" fill="hold">
                            <p:stCondLst>
                              <p:cond delay="300"/>
                            </p:stCondLst>
                            <p:childTnLst>
                              <p:par>
                                <p:cTn id="10" presetID="2" presetClass="entr" presetSubtype="1" fill="hold" grpId="0" nodeType="afterEffect">
                                  <p:stCondLst>
                                    <p:cond delay="200"/>
                                  </p:stCondLst>
                                  <p:iterate type="lt">
                                    <p:tmAbs val="0"/>
                                  </p:iterate>
                                  <p:childTnLst>
                                    <p:set>
                                      <p:cBhvr>
                                        <p:cTn id="11" fill="hold"/>
                                        <p:tgtEl>
                                          <p:spTgt spid="107"/>
                                        </p:tgtEl>
                                        <p:attrNameLst>
                                          <p:attrName>style.visibility</p:attrName>
                                        </p:attrNameLst>
                                      </p:cBhvr>
                                      <p:to>
                                        <p:strVal val="visible"/>
                                      </p:to>
                                    </p:set>
                                    <p:anim calcmode="lin" valueType="num">
                                      <p:cBhvr>
                                        <p:cTn id="12" dur="799" fill="hold"/>
                                        <p:tgtEl>
                                          <p:spTgt spid="107"/>
                                        </p:tgtEl>
                                        <p:attrNameLst>
                                          <p:attrName>ppt_x</p:attrName>
                                        </p:attrNameLst>
                                      </p:cBhvr>
                                      <p:tavLst>
                                        <p:tav tm="0">
                                          <p:val>
                                            <p:strVal val="#ppt_x"/>
                                          </p:val>
                                        </p:tav>
                                        <p:tav tm="100000">
                                          <p:val>
                                            <p:strVal val="#ppt_x"/>
                                          </p:val>
                                        </p:tav>
                                      </p:tavLst>
                                    </p:anim>
                                    <p:anim calcmode="lin" valueType="num">
                                      <p:cBhvr>
                                        <p:cTn id="13" dur="799" fill="hold"/>
                                        <p:tgtEl>
                                          <p:spTgt spid="107"/>
                                        </p:tgtEl>
                                        <p:attrNameLst>
                                          <p:attrName>ppt_y</p:attrName>
                                        </p:attrNameLst>
                                      </p:cBhvr>
                                      <p:tavLst>
                                        <p:tav tm="0">
                                          <p:val>
                                            <p:strVal val="0-#ppt_h/2"/>
                                          </p:val>
                                        </p:tav>
                                        <p:tav tm="100000">
                                          <p:val>
                                            <p:strVal val="#ppt_y"/>
                                          </p:val>
                                        </p:tav>
                                      </p:tavLst>
                                    </p:anim>
                                  </p:childTnLst>
                                </p:cTn>
                              </p:par>
                            </p:childTnLst>
                          </p:cTn>
                        </p:par>
                        <p:par>
                          <p:cTn id="14" fill="hold">
                            <p:stCondLst>
                              <p:cond delay="1299"/>
                            </p:stCondLst>
                            <p:childTnLst>
                              <p:par>
                                <p:cTn id="15" presetID="2" presetClass="entr" presetSubtype="8" fill="hold" grpId="0" nodeType="afterEffect">
                                  <p:stCondLst>
                                    <p:cond delay="200"/>
                                  </p:stCondLst>
                                  <p:iterate type="lt">
                                    <p:tmAbs val="0"/>
                                  </p:iterate>
                                  <p:childTnLst>
                                    <p:set>
                                      <p:cBhvr>
                                        <p:cTn id="16" fill="hold"/>
                                        <p:tgtEl>
                                          <p:spTgt spid="106"/>
                                        </p:tgtEl>
                                        <p:attrNameLst>
                                          <p:attrName>style.visibility</p:attrName>
                                        </p:attrNameLst>
                                      </p:cBhvr>
                                      <p:to>
                                        <p:strVal val="visible"/>
                                      </p:to>
                                    </p:set>
                                    <p:anim calcmode="lin" valueType="num">
                                      <p:cBhvr>
                                        <p:cTn id="17" dur="499" fill="hold"/>
                                        <p:tgtEl>
                                          <p:spTgt spid="106"/>
                                        </p:tgtEl>
                                        <p:attrNameLst>
                                          <p:attrName>ppt_x</p:attrName>
                                        </p:attrNameLst>
                                      </p:cBhvr>
                                      <p:tavLst>
                                        <p:tav tm="0">
                                          <p:val>
                                            <p:strVal val="0-#ppt_w/2"/>
                                          </p:val>
                                        </p:tav>
                                        <p:tav tm="100000">
                                          <p:val>
                                            <p:strVal val="#ppt_x"/>
                                          </p:val>
                                        </p:tav>
                                      </p:tavLst>
                                    </p:anim>
                                    <p:anim calcmode="lin" valueType="num">
                                      <p:cBhvr>
                                        <p:cTn id="18" dur="499" fill="hold"/>
                                        <p:tgtEl>
                                          <p:spTgt spid="106"/>
                                        </p:tgtEl>
                                        <p:attrNameLst>
                                          <p:attrName>ppt_y</p:attrName>
                                        </p:attrNameLst>
                                      </p:cBhvr>
                                      <p:tavLst>
                                        <p:tav tm="0">
                                          <p:val>
                                            <p:strVal val="#ppt_y"/>
                                          </p:val>
                                        </p:tav>
                                        <p:tav tm="100000">
                                          <p:val>
                                            <p:strVal val="#ppt_y"/>
                                          </p:val>
                                        </p:tav>
                                      </p:tavLst>
                                    </p:anim>
                                  </p:childTnLst>
                                </p:cTn>
                              </p:par>
                            </p:childTnLst>
                          </p:cTn>
                        </p:par>
                        <p:par>
                          <p:cTn id="19" fill="hold">
                            <p:stCondLst>
                              <p:cond delay="1998"/>
                            </p:stCondLst>
                            <p:childTnLst>
                              <p:par>
                                <p:cTn id="20" presetID="23" presetClass="entr" presetSubtype="16" fill="hold" grpId="0" nodeType="afterEffect">
                                  <p:stCondLst>
                                    <p:cond delay="0"/>
                                  </p:stCondLst>
                                  <p:iterate>
                                    <p:tmAbs val="0"/>
                                  </p:iterate>
                                  <p:childTnLst>
                                    <p:set>
                                      <p:cBhvr>
                                        <p:cTn id="21" fill="hold"/>
                                        <p:tgtEl>
                                          <p:spTgt spid="108"/>
                                        </p:tgtEl>
                                        <p:attrNameLst>
                                          <p:attrName>style.visibility</p:attrName>
                                        </p:attrNameLst>
                                      </p:cBhvr>
                                      <p:to>
                                        <p:strVal val="visible"/>
                                      </p:to>
                                    </p:set>
                                    <p:anim calcmode="lin" valueType="num">
                                      <p:cBhvr>
                                        <p:cTn id="22" dur="500" fill="hold"/>
                                        <p:tgtEl>
                                          <p:spTgt spid="108"/>
                                        </p:tgtEl>
                                        <p:attrNameLst>
                                          <p:attrName>ppt_w</p:attrName>
                                        </p:attrNameLst>
                                      </p:cBhvr>
                                      <p:tavLst>
                                        <p:tav tm="0">
                                          <p:val>
                                            <p:fltVal val="0"/>
                                          </p:val>
                                        </p:tav>
                                        <p:tav tm="100000">
                                          <p:val>
                                            <p:strVal val="#ppt_w"/>
                                          </p:val>
                                        </p:tav>
                                      </p:tavLst>
                                    </p:anim>
                                    <p:anim calcmode="lin" valueType="num">
                                      <p:cBhvr>
                                        <p:cTn id="23" dur="500" fill="hold"/>
                                        <p:tgtEl>
                                          <p:spTgt spid="1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advAuto="0"/>
      <p:bldP spid="107" grpId="0" animBg="1" advAuto="0"/>
      <p:bldP spid="108" grpId="0" animBg="1" advAuto="0"/>
      <p:bldP spid="109"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ales Predictions"/>
          <p:cNvSpPr txBox="1">
            <a:spLocks noGrp="1"/>
          </p:cNvSpPr>
          <p:nvPr>
            <p:ph type="title"/>
          </p:nvPr>
        </p:nvSpPr>
        <p:spPr>
          <a:prstGeom prst="rect">
            <a:avLst/>
          </a:prstGeom>
        </p:spPr>
        <p:txBody>
          <a:bodyPr>
            <a:normAutofit fontScale="90000"/>
          </a:bodyPr>
          <a:lstStyle/>
          <a:p>
            <a:pPr defTabSz="473201">
              <a:defRPr sz="6210" spc="91"/>
            </a:pPr>
            <a:r>
              <a:rPr lang="en-US" dirty="0"/>
              <a:t>introduction</a:t>
            </a:r>
            <a:endParaRPr dirty="0">
              <a:solidFill>
                <a:schemeClr val="accent2">
                  <a:hueOff val="357321"/>
                  <a:lumOff val="-20104"/>
                </a:schemeClr>
              </a:solidFill>
            </a:endParaRPr>
          </a:p>
        </p:txBody>
      </p:sp>
      <p:pic>
        <p:nvPicPr>
          <p:cNvPr id="223" name="Image" descr="Image"/>
          <p:cNvPicPr>
            <a:picLocks noChangeAspect="1"/>
          </p:cNvPicPr>
          <p:nvPr/>
        </p:nvPicPr>
        <p:blipFill>
          <a:blip r:embed="rId2"/>
          <a:srcRect l="19891" r="10618"/>
          <a:stretch>
            <a:fillRect/>
          </a:stretch>
        </p:blipFill>
        <p:spPr>
          <a:xfrm>
            <a:off x="12191999" y="878"/>
            <a:ext cx="12191995" cy="13714243"/>
          </a:xfrm>
          <a:prstGeom prst="rect">
            <a:avLst/>
          </a:prstGeom>
          <a:ln w="12700">
            <a:miter lim="400000"/>
          </a:ln>
        </p:spPr>
      </p:pic>
      <p:sp>
        <p:nvSpPr>
          <p:cNvPr id="5" name="TextBox 4">
            <a:extLst>
              <a:ext uri="{FF2B5EF4-FFF2-40B4-BE49-F238E27FC236}">
                <a16:creationId xmlns:a16="http://schemas.microsoft.com/office/drawing/2014/main" id="{BEC7955C-E1FC-198A-DC89-57ED720C77B3}"/>
              </a:ext>
            </a:extLst>
          </p:cNvPr>
          <p:cNvSpPr txBox="1"/>
          <p:nvPr/>
        </p:nvSpPr>
        <p:spPr>
          <a:xfrm>
            <a:off x="536894" y="3187487"/>
            <a:ext cx="10674562" cy="23698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600" dirty="0">
                <a:solidFill>
                  <a:srgbClr val="55C8EE"/>
                </a:solidFill>
                <a:latin typeface="+mj-lt"/>
                <a:ea typeface="Open Sans" panose="020B0606030504020204" pitchFamily="34" charset="0"/>
                <a:cs typeface="Open Sans" panose="020B0606030504020204" pitchFamily="34" charset="0"/>
              </a:rPr>
              <a:t>OBJECTIVE</a:t>
            </a:r>
          </a:p>
          <a:p>
            <a:r>
              <a:rPr lang="en-US" sz="2800" dirty="0">
                <a:latin typeface="Open Sans" panose="020B0606030504020204" pitchFamily="34" charset="0"/>
                <a:ea typeface="Open Sans" panose="020B0606030504020204" pitchFamily="34" charset="0"/>
                <a:cs typeface="Open Sans" panose="020B0606030504020204" pitchFamily="34" charset="0"/>
              </a:rPr>
              <a:t>Investment Advisers’ fiduciary duties continue to remain at the forefront for the SEC. In the 2024 Priorities, the SEC identified that it will be considering compliance with, and adherence to, both the duty of care and the duty of loyalty.</a:t>
            </a:r>
          </a:p>
        </p:txBody>
      </p:sp>
      <p:sp>
        <p:nvSpPr>
          <p:cNvPr id="7" name="TextBox 6">
            <a:extLst>
              <a:ext uri="{FF2B5EF4-FFF2-40B4-BE49-F238E27FC236}">
                <a16:creationId xmlns:a16="http://schemas.microsoft.com/office/drawing/2014/main" id="{41EDA3FA-52D4-D035-7F57-16A5E0D55AE0}"/>
              </a:ext>
            </a:extLst>
          </p:cNvPr>
          <p:cNvSpPr txBox="1"/>
          <p:nvPr/>
        </p:nvSpPr>
        <p:spPr>
          <a:xfrm>
            <a:off x="313489" y="6622209"/>
            <a:ext cx="10897967" cy="49552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200" dirty="0">
                <a:solidFill>
                  <a:srgbClr val="55C8EE"/>
                </a:solidFill>
                <a:latin typeface="+mj-lt"/>
                <a:ea typeface="Open Sans" panose="020B0606030504020204" pitchFamily="34" charset="0"/>
                <a:cs typeface="Open Sans" panose="020B0606030504020204" pitchFamily="34" charset="0"/>
              </a:rPr>
              <a:t>IMPORTANCE</a:t>
            </a:r>
          </a:p>
          <a:p>
            <a:r>
              <a:rPr lang="en-US" sz="3200" dirty="0">
                <a:solidFill>
                  <a:srgbClr val="55C8EE"/>
                </a:solidFill>
                <a:latin typeface="Open Sans" panose="020B0606030504020204" pitchFamily="34" charset="0"/>
                <a:ea typeface="Open Sans" panose="020B0606030504020204" pitchFamily="34" charset="0"/>
                <a:cs typeface="Open Sans" panose="020B0606030504020204" pitchFamily="34" charset="0"/>
              </a:rPr>
              <a:t> </a:t>
            </a:r>
            <a:r>
              <a:rPr lang="en-US" sz="2800" dirty="0">
                <a:latin typeface="Open Sans" panose="020B0606030504020204" pitchFamily="34" charset="0"/>
                <a:ea typeface="Open Sans" panose="020B0606030504020204" pitchFamily="34" charset="0"/>
                <a:cs typeface="Open Sans" panose="020B0606030504020204" pitchFamily="34" charset="0"/>
              </a:rPr>
              <a:t>Although these priorities provide a roadmap for the SEC’s examination priorities and agenda, it is not an exhaustive list of the issues that the SEC may consider. It is vital that all investment adviser firms subject to SEC oversight carefully evaluate the rules that may apply to them and consider whether their compliance programs and policies and procedures meet current standards. Firms are urged to consult with legal counsel to review their policies and procedures in connection with emerging risks, enforcement activities, and agency risk alerts to best mitigate risks in 2024 and thereafter.</a:t>
            </a:r>
          </a:p>
        </p:txBody>
      </p:sp>
    </p:spTree>
  </p:cSld>
  <p:clrMapOvr>
    <a:masterClrMapping/>
  </p:clrMapOvr>
  <mc:AlternateContent xmlns:mc="http://schemas.openxmlformats.org/markup-compatibility/2006" xmlns:p14="http://schemas.microsoft.com/office/powerpoint/2010/main">
    <mc:Choice Requires="p14">
      <p:transition advClick="0" advTm="0">
        <p:fade/>
      </p:transition>
    </mc:Choice>
    <mc:Fallback xmlns:a14="http://schemas.microsoft.com/office/drawing/2010/main" xmlns:m="http://schemas.openxmlformats.org/officeDocument/2006/math" xmlns="">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extBox 22"/>
          <p:cNvSpPr txBox="1"/>
          <p:nvPr/>
        </p:nvSpPr>
        <p:spPr>
          <a:xfrm>
            <a:off x="2259842" y="5525245"/>
            <a:ext cx="9648172" cy="28315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hangingPunct="0">
              <a:defRPr sz="9200" cap="all" spc="334">
                <a:solidFill>
                  <a:srgbClr val="F8FAFC"/>
                </a:solidFill>
                <a:latin typeface="+mj-lt"/>
                <a:ea typeface="+mj-ea"/>
                <a:cs typeface="+mj-cs"/>
                <a:sym typeface="Baskerville"/>
              </a:defRPr>
            </a:pPr>
            <a:r>
              <a:rPr sz="9200" cap="all" spc="334">
                <a:solidFill>
                  <a:srgbClr val="F8FAFC"/>
                </a:solidFill>
                <a:latin typeface="Baskerville"/>
                <a:sym typeface="Baskerville"/>
              </a:rPr>
              <a:t>Presentation</a:t>
            </a:r>
          </a:p>
          <a:p>
            <a:pPr hangingPunct="0">
              <a:defRPr sz="9200" cap="all" spc="334">
                <a:solidFill>
                  <a:srgbClr val="FFFFFF"/>
                </a:solidFill>
                <a:latin typeface="+mj-lt"/>
                <a:ea typeface="+mj-ea"/>
                <a:cs typeface="+mj-cs"/>
                <a:sym typeface="Baskerville"/>
              </a:defRPr>
            </a:pPr>
            <a:r>
              <a:rPr sz="9200" cap="all" spc="334">
                <a:solidFill>
                  <a:srgbClr val="FFFFFF"/>
                </a:solidFill>
                <a:latin typeface="Baskerville"/>
                <a:sym typeface="Baskerville"/>
              </a:rPr>
              <a:t>Agenda</a:t>
            </a:r>
          </a:p>
        </p:txBody>
      </p:sp>
      <p:sp>
        <p:nvSpPr>
          <p:cNvPr id="113" name="TextBox 5"/>
          <p:cNvSpPr txBox="1"/>
          <p:nvPr/>
        </p:nvSpPr>
        <p:spPr>
          <a:xfrm>
            <a:off x="15491439" y="2902136"/>
            <a:ext cx="4386038" cy="4321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hangingPunct="0">
              <a:lnSpc>
                <a:spcPct val="110000"/>
              </a:lnSpc>
              <a:defRPr sz="2700" spc="26">
                <a:solidFill>
                  <a:srgbClr val="FFFFFF"/>
                </a:solidFill>
                <a:latin typeface="Open Sans"/>
                <a:ea typeface="Open Sans"/>
                <a:cs typeface="Open Sans"/>
                <a:sym typeface="Open Sans"/>
              </a:defRPr>
            </a:pPr>
            <a:r>
              <a:rPr lang="en-US" sz="2700" spc="26" dirty="0">
                <a:solidFill>
                  <a:srgbClr val="FFFFFF"/>
                </a:solidFill>
                <a:latin typeface="Open Sans"/>
                <a:ea typeface="Open Sans"/>
                <a:cs typeface="Open Sans"/>
                <a:sym typeface="Open Sans"/>
              </a:rPr>
              <a:t>SEC Exam Priorities 2024</a:t>
            </a:r>
            <a:endParaRPr sz="2700" spc="26" dirty="0">
              <a:solidFill>
                <a:srgbClr val="FFFFFF"/>
              </a:solidFill>
              <a:latin typeface="Open Sans"/>
              <a:ea typeface="Open Sans"/>
              <a:cs typeface="Open Sans"/>
              <a:sym typeface="Open Sans"/>
            </a:endParaRPr>
          </a:p>
        </p:txBody>
      </p:sp>
      <p:sp>
        <p:nvSpPr>
          <p:cNvPr id="114" name="TextBox 8"/>
          <p:cNvSpPr txBox="1"/>
          <p:nvPr/>
        </p:nvSpPr>
        <p:spPr>
          <a:xfrm>
            <a:off x="15491439" y="4686768"/>
            <a:ext cx="4386038" cy="4321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hangingPunct="0">
              <a:lnSpc>
                <a:spcPct val="110000"/>
              </a:lnSpc>
              <a:defRPr sz="2700" spc="26">
                <a:solidFill>
                  <a:srgbClr val="FFFFFF"/>
                </a:solidFill>
                <a:latin typeface="Open Sans"/>
                <a:ea typeface="Open Sans"/>
                <a:cs typeface="Open Sans"/>
                <a:sym typeface="Open Sans"/>
              </a:defRPr>
            </a:pPr>
            <a:r>
              <a:rPr lang="en-US" sz="2700" spc="26" dirty="0">
                <a:solidFill>
                  <a:srgbClr val="FFFFFF"/>
                </a:solidFill>
                <a:latin typeface="Open Sans"/>
                <a:ea typeface="Open Sans"/>
                <a:cs typeface="Open Sans"/>
                <a:sym typeface="Open Sans"/>
              </a:rPr>
              <a:t>SEC Focus Areas</a:t>
            </a:r>
            <a:endParaRPr sz="2700" spc="26" dirty="0">
              <a:solidFill>
                <a:srgbClr val="FFFFFF"/>
              </a:solidFill>
              <a:latin typeface="Open Sans"/>
              <a:ea typeface="Open Sans"/>
              <a:cs typeface="Open Sans"/>
              <a:sym typeface="Open Sans"/>
            </a:endParaRPr>
          </a:p>
        </p:txBody>
      </p:sp>
      <p:sp>
        <p:nvSpPr>
          <p:cNvPr id="115" name="TextBox 11"/>
          <p:cNvSpPr txBox="1"/>
          <p:nvPr/>
        </p:nvSpPr>
        <p:spPr>
          <a:xfrm>
            <a:off x="15491439" y="6431390"/>
            <a:ext cx="4386038" cy="4321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hangingPunct="0">
              <a:lnSpc>
                <a:spcPct val="110000"/>
              </a:lnSpc>
              <a:defRPr sz="2700" spc="26">
                <a:solidFill>
                  <a:srgbClr val="FFFFFF"/>
                </a:solidFill>
                <a:latin typeface="Open Sans"/>
                <a:ea typeface="Open Sans"/>
                <a:cs typeface="Open Sans"/>
                <a:sym typeface="Open Sans"/>
              </a:defRPr>
            </a:pPr>
            <a:r>
              <a:rPr lang="en-US" sz="2700" spc="26" dirty="0">
                <a:solidFill>
                  <a:srgbClr val="FFFFFF"/>
                </a:solidFill>
                <a:latin typeface="Open Sans"/>
                <a:ea typeface="Open Sans"/>
                <a:cs typeface="Open Sans"/>
                <a:sym typeface="Open Sans"/>
              </a:rPr>
              <a:t>Regulatory Developments</a:t>
            </a:r>
            <a:endParaRPr sz="2700" spc="26" dirty="0">
              <a:solidFill>
                <a:srgbClr val="FFFFFF"/>
              </a:solidFill>
              <a:latin typeface="Open Sans"/>
              <a:ea typeface="Open Sans"/>
              <a:cs typeface="Open Sans"/>
              <a:sym typeface="Open Sans"/>
            </a:endParaRPr>
          </a:p>
        </p:txBody>
      </p:sp>
      <p:sp>
        <p:nvSpPr>
          <p:cNvPr id="116" name="TextBox 14"/>
          <p:cNvSpPr txBox="1"/>
          <p:nvPr/>
        </p:nvSpPr>
        <p:spPr>
          <a:xfrm>
            <a:off x="15491439" y="8176010"/>
            <a:ext cx="4386038" cy="889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hangingPunct="0">
              <a:lnSpc>
                <a:spcPct val="110000"/>
              </a:lnSpc>
              <a:defRPr sz="2700" spc="26">
                <a:solidFill>
                  <a:srgbClr val="FFFFFF"/>
                </a:solidFill>
                <a:latin typeface="Open Sans"/>
                <a:ea typeface="Open Sans"/>
                <a:cs typeface="Open Sans"/>
                <a:sym typeface="Open Sans"/>
              </a:defRPr>
            </a:pPr>
            <a:r>
              <a:rPr lang="en-US" sz="2700" spc="26" dirty="0">
                <a:solidFill>
                  <a:srgbClr val="FFFFFF"/>
                </a:solidFill>
                <a:latin typeface="Open Sans"/>
                <a:ea typeface="Open Sans"/>
                <a:cs typeface="Open Sans"/>
                <a:sym typeface="Open Sans"/>
              </a:rPr>
              <a:t>Rule Updates and Proposals</a:t>
            </a:r>
            <a:endParaRPr sz="2700" spc="26" dirty="0">
              <a:solidFill>
                <a:srgbClr val="FFFFFF"/>
              </a:solidFill>
              <a:latin typeface="Open Sans"/>
              <a:ea typeface="Open Sans"/>
              <a:cs typeface="Open Sans"/>
              <a:sym typeface="Open Sans"/>
            </a:endParaRPr>
          </a:p>
        </p:txBody>
      </p:sp>
      <p:sp>
        <p:nvSpPr>
          <p:cNvPr id="117" name="TextBox 17"/>
          <p:cNvSpPr txBox="1"/>
          <p:nvPr/>
        </p:nvSpPr>
        <p:spPr>
          <a:xfrm>
            <a:off x="15491439" y="9920632"/>
            <a:ext cx="4886618" cy="889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hangingPunct="0">
              <a:lnSpc>
                <a:spcPct val="110000"/>
              </a:lnSpc>
              <a:defRPr sz="2700" spc="26">
                <a:solidFill>
                  <a:srgbClr val="FFFFFF"/>
                </a:solidFill>
                <a:latin typeface="Open Sans"/>
                <a:ea typeface="Open Sans"/>
                <a:cs typeface="Open Sans"/>
                <a:sym typeface="Open Sans"/>
              </a:defRPr>
            </a:pPr>
            <a:r>
              <a:rPr lang="en-US" sz="2700" spc="26" dirty="0">
                <a:solidFill>
                  <a:srgbClr val="FFFFFF"/>
                </a:solidFill>
                <a:latin typeface="Open Sans"/>
                <a:ea typeface="Open Sans"/>
                <a:cs typeface="Open Sans"/>
                <a:sym typeface="Open Sans"/>
              </a:rPr>
              <a:t>Recent Enforcement Actions and Lessons Learned</a:t>
            </a:r>
            <a:endParaRPr sz="2700" spc="26" dirty="0">
              <a:solidFill>
                <a:srgbClr val="FFFFFF"/>
              </a:solidFill>
              <a:latin typeface="Open Sans"/>
              <a:ea typeface="Open Sans"/>
              <a:cs typeface="Open Sans"/>
              <a:sym typeface="Open Sans"/>
            </a:endParaRPr>
          </a:p>
        </p:txBody>
      </p:sp>
      <p:sp>
        <p:nvSpPr>
          <p:cNvPr id="118" name="Oval 7"/>
          <p:cNvSpPr/>
          <p:nvPr/>
        </p:nvSpPr>
        <p:spPr>
          <a:xfrm>
            <a:off x="13900911" y="2892559"/>
            <a:ext cx="921970" cy="921970"/>
          </a:xfrm>
          <a:prstGeom prst="ellipse">
            <a:avLst/>
          </a:prstGeom>
          <a:ln w="101600">
            <a:solidFill>
              <a:srgbClr val="F8FAFC"/>
            </a:solidFill>
            <a:miter/>
          </a:ln>
        </p:spPr>
        <p:txBody>
          <a:bodyPr lIns="121920" tIns="121920" rIns="121920" bIns="121920" anchor="ctr"/>
          <a:lstStyle/>
          <a:p>
            <a:pPr>
              <a:defRPr sz="3200">
                <a:solidFill>
                  <a:srgbClr val="FFFFFF"/>
                </a:solidFill>
              </a:defRPr>
            </a:pPr>
            <a:endParaRPr sz="3200">
              <a:solidFill>
                <a:srgbClr val="FFFFFF"/>
              </a:solidFill>
              <a:latin typeface="Helvetica Light"/>
            </a:endParaRPr>
          </a:p>
        </p:txBody>
      </p:sp>
      <p:sp>
        <p:nvSpPr>
          <p:cNvPr id="119" name="TextBox 6"/>
          <p:cNvSpPr txBox="1"/>
          <p:nvPr/>
        </p:nvSpPr>
        <p:spPr>
          <a:xfrm>
            <a:off x="13947362" y="3094621"/>
            <a:ext cx="854468" cy="492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1828800">
              <a:defRPr sz="3200" spc="53">
                <a:solidFill>
                  <a:srgbClr val="FFFFFF"/>
                </a:solidFill>
                <a:latin typeface="Open Sans"/>
                <a:ea typeface="Open Sans"/>
                <a:cs typeface="Open Sans"/>
                <a:sym typeface="Open Sans"/>
              </a:defRPr>
            </a:lvl1pPr>
          </a:lstStyle>
          <a:p>
            <a:r>
              <a:rPr spc="54"/>
              <a:t>01</a:t>
            </a:r>
          </a:p>
        </p:txBody>
      </p:sp>
      <p:sp>
        <p:nvSpPr>
          <p:cNvPr id="120" name="Oval 10"/>
          <p:cNvSpPr/>
          <p:nvPr/>
        </p:nvSpPr>
        <p:spPr>
          <a:xfrm>
            <a:off x="13900911" y="4642179"/>
            <a:ext cx="921970" cy="921970"/>
          </a:xfrm>
          <a:prstGeom prst="ellipse">
            <a:avLst/>
          </a:prstGeom>
          <a:ln w="101600">
            <a:solidFill>
              <a:srgbClr val="F8FAFC"/>
            </a:solidFill>
            <a:miter/>
          </a:ln>
        </p:spPr>
        <p:txBody>
          <a:bodyPr lIns="121920" tIns="121920" rIns="121920" bIns="121920" anchor="ctr"/>
          <a:lstStyle/>
          <a:p>
            <a:pPr>
              <a:defRPr sz="3200">
                <a:solidFill>
                  <a:srgbClr val="FFFFFF"/>
                </a:solidFill>
              </a:defRPr>
            </a:pPr>
            <a:endParaRPr sz="3200">
              <a:solidFill>
                <a:srgbClr val="FFFFFF"/>
              </a:solidFill>
              <a:latin typeface="Helvetica Light"/>
            </a:endParaRPr>
          </a:p>
        </p:txBody>
      </p:sp>
      <p:sp>
        <p:nvSpPr>
          <p:cNvPr id="121" name="TextBox 9"/>
          <p:cNvSpPr txBox="1"/>
          <p:nvPr/>
        </p:nvSpPr>
        <p:spPr>
          <a:xfrm>
            <a:off x="13947362" y="4844243"/>
            <a:ext cx="854468" cy="492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1828800">
              <a:defRPr sz="3200" spc="53">
                <a:solidFill>
                  <a:srgbClr val="FFFFFF"/>
                </a:solidFill>
                <a:latin typeface="Open Sans"/>
                <a:ea typeface="Open Sans"/>
                <a:cs typeface="Open Sans"/>
                <a:sym typeface="Open Sans"/>
              </a:defRPr>
            </a:lvl1pPr>
          </a:lstStyle>
          <a:p>
            <a:r>
              <a:rPr spc="54"/>
              <a:t>02</a:t>
            </a:r>
          </a:p>
        </p:txBody>
      </p:sp>
      <p:sp>
        <p:nvSpPr>
          <p:cNvPr id="122" name="Oval 13"/>
          <p:cNvSpPr/>
          <p:nvPr/>
        </p:nvSpPr>
        <p:spPr>
          <a:xfrm>
            <a:off x="13900911" y="6391803"/>
            <a:ext cx="921970" cy="921970"/>
          </a:xfrm>
          <a:prstGeom prst="ellipse">
            <a:avLst/>
          </a:prstGeom>
          <a:ln w="101600">
            <a:solidFill>
              <a:srgbClr val="F8FAFC"/>
            </a:solidFill>
            <a:miter/>
          </a:ln>
        </p:spPr>
        <p:txBody>
          <a:bodyPr lIns="121920" tIns="121920" rIns="121920" bIns="121920" anchor="ctr"/>
          <a:lstStyle/>
          <a:p>
            <a:pPr>
              <a:defRPr sz="3200">
                <a:solidFill>
                  <a:srgbClr val="FFFFFF"/>
                </a:solidFill>
              </a:defRPr>
            </a:pPr>
            <a:endParaRPr sz="3200">
              <a:solidFill>
                <a:srgbClr val="FFFFFF"/>
              </a:solidFill>
              <a:latin typeface="Helvetica Light"/>
            </a:endParaRPr>
          </a:p>
        </p:txBody>
      </p:sp>
      <p:sp>
        <p:nvSpPr>
          <p:cNvPr id="123" name="TextBox 12"/>
          <p:cNvSpPr txBox="1"/>
          <p:nvPr/>
        </p:nvSpPr>
        <p:spPr>
          <a:xfrm>
            <a:off x="13947362" y="6593865"/>
            <a:ext cx="854468" cy="492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1828800">
              <a:defRPr sz="3200" spc="53">
                <a:solidFill>
                  <a:srgbClr val="FFFFFF"/>
                </a:solidFill>
                <a:latin typeface="Open Sans"/>
                <a:ea typeface="Open Sans"/>
                <a:cs typeface="Open Sans"/>
                <a:sym typeface="Open Sans"/>
              </a:defRPr>
            </a:lvl1pPr>
          </a:lstStyle>
          <a:p>
            <a:r>
              <a:rPr spc="54"/>
              <a:t>03</a:t>
            </a:r>
          </a:p>
        </p:txBody>
      </p:sp>
      <p:sp>
        <p:nvSpPr>
          <p:cNvPr id="124" name="Oval 16"/>
          <p:cNvSpPr/>
          <p:nvPr/>
        </p:nvSpPr>
        <p:spPr>
          <a:xfrm>
            <a:off x="13900911" y="8141427"/>
            <a:ext cx="921970" cy="921970"/>
          </a:xfrm>
          <a:prstGeom prst="ellipse">
            <a:avLst/>
          </a:prstGeom>
          <a:ln w="101600">
            <a:solidFill>
              <a:srgbClr val="F8FAFC"/>
            </a:solidFill>
            <a:miter/>
          </a:ln>
        </p:spPr>
        <p:txBody>
          <a:bodyPr lIns="121920" tIns="121920" rIns="121920" bIns="121920" anchor="ctr"/>
          <a:lstStyle/>
          <a:p>
            <a:pPr>
              <a:defRPr sz="3200">
                <a:solidFill>
                  <a:srgbClr val="FFFFFF"/>
                </a:solidFill>
              </a:defRPr>
            </a:pPr>
            <a:endParaRPr sz="3200">
              <a:solidFill>
                <a:srgbClr val="FFFFFF"/>
              </a:solidFill>
              <a:latin typeface="Helvetica Light"/>
            </a:endParaRPr>
          </a:p>
        </p:txBody>
      </p:sp>
      <p:sp>
        <p:nvSpPr>
          <p:cNvPr id="125" name="TextBox 15"/>
          <p:cNvSpPr txBox="1"/>
          <p:nvPr/>
        </p:nvSpPr>
        <p:spPr>
          <a:xfrm>
            <a:off x="13947362" y="8343491"/>
            <a:ext cx="854468" cy="492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1828800">
              <a:defRPr sz="3200" spc="53">
                <a:solidFill>
                  <a:srgbClr val="FFFFFF"/>
                </a:solidFill>
                <a:latin typeface="Open Sans"/>
                <a:ea typeface="Open Sans"/>
                <a:cs typeface="Open Sans"/>
                <a:sym typeface="Open Sans"/>
              </a:defRPr>
            </a:lvl1pPr>
          </a:lstStyle>
          <a:p>
            <a:r>
              <a:rPr spc="54"/>
              <a:t>04</a:t>
            </a:r>
          </a:p>
        </p:txBody>
      </p:sp>
      <p:sp>
        <p:nvSpPr>
          <p:cNvPr id="126" name="Oval 19"/>
          <p:cNvSpPr/>
          <p:nvPr/>
        </p:nvSpPr>
        <p:spPr>
          <a:xfrm>
            <a:off x="13900911" y="9891049"/>
            <a:ext cx="921970" cy="921970"/>
          </a:xfrm>
          <a:prstGeom prst="ellipse">
            <a:avLst/>
          </a:prstGeom>
          <a:ln w="101600">
            <a:solidFill>
              <a:srgbClr val="F8FAFC"/>
            </a:solidFill>
            <a:miter/>
          </a:ln>
        </p:spPr>
        <p:txBody>
          <a:bodyPr lIns="121920" tIns="121920" rIns="121920" bIns="121920" anchor="ctr"/>
          <a:lstStyle/>
          <a:p>
            <a:pPr>
              <a:defRPr sz="3200">
                <a:solidFill>
                  <a:srgbClr val="FFFFFF"/>
                </a:solidFill>
              </a:defRPr>
            </a:pPr>
            <a:endParaRPr sz="3200">
              <a:solidFill>
                <a:srgbClr val="FFFFFF"/>
              </a:solidFill>
              <a:latin typeface="Helvetica Light"/>
            </a:endParaRPr>
          </a:p>
        </p:txBody>
      </p:sp>
      <p:sp>
        <p:nvSpPr>
          <p:cNvPr id="127" name="TextBox 18"/>
          <p:cNvSpPr txBox="1"/>
          <p:nvPr/>
        </p:nvSpPr>
        <p:spPr>
          <a:xfrm>
            <a:off x="13947362" y="10093113"/>
            <a:ext cx="854468" cy="492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1828800">
              <a:defRPr sz="3200" spc="53">
                <a:solidFill>
                  <a:srgbClr val="FFFFFF"/>
                </a:solidFill>
                <a:latin typeface="Open Sans"/>
                <a:ea typeface="Open Sans"/>
                <a:cs typeface="Open Sans"/>
                <a:sym typeface="Open Sans"/>
              </a:defRPr>
            </a:lvl1pPr>
          </a:lstStyle>
          <a:p>
            <a:r>
              <a:rPr spc="54" dirty="0"/>
              <a:t>05</a:t>
            </a:r>
          </a:p>
        </p:txBody>
      </p:sp>
      <p:cxnSp>
        <p:nvCxnSpPr>
          <p:cNvPr id="128" name="Straight Connector 33"/>
          <p:cNvCxnSpPr>
            <a:stCxn id="118" idx="0"/>
            <a:endCxn id="120" idx="0"/>
          </p:cNvCxnSpPr>
          <p:nvPr/>
        </p:nvCxnSpPr>
        <p:spPr>
          <a:xfrm>
            <a:off x="14361895" y="3353543"/>
            <a:ext cx="2" cy="1749622"/>
          </a:xfrm>
          <a:prstGeom prst="straightConnector1">
            <a:avLst/>
          </a:prstGeom>
          <a:ln w="25400">
            <a:solidFill>
              <a:srgbClr val="FFFFFF"/>
            </a:solidFill>
            <a:miter/>
          </a:ln>
        </p:spPr>
      </p:cxnSp>
      <p:cxnSp>
        <p:nvCxnSpPr>
          <p:cNvPr id="129" name="Straight Connector 35"/>
          <p:cNvCxnSpPr>
            <a:stCxn id="120" idx="0"/>
            <a:endCxn id="122" idx="0"/>
          </p:cNvCxnSpPr>
          <p:nvPr/>
        </p:nvCxnSpPr>
        <p:spPr>
          <a:xfrm>
            <a:off x="14361895" y="5103163"/>
            <a:ext cx="2" cy="1749626"/>
          </a:xfrm>
          <a:prstGeom prst="straightConnector1">
            <a:avLst/>
          </a:prstGeom>
          <a:ln w="25400">
            <a:solidFill>
              <a:srgbClr val="FFFFFF"/>
            </a:solidFill>
            <a:miter/>
          </a:ln>
        </p:spPr>
      </p:cxnSp>
      <p:cxnSp>
        <p:nvCxnSpPr>
          <p:cNvPr id="130" name="Straight Connector 37"/>
          <p:cNvCxnSpPr>
            <a:stCxn id="122" idx="0"/>
            <a:endCxn id="124" idx="0"/>
          </p:cNvCxnSpPr>
          <p:nvPr/>
        </p:nvCxnSpPr>
        <p:spPr>
          <a:xfrm>
            <a:off x="14361895" y="6852787"/>
            <a:ext cx="2" cy="1749626"/>
          </a:xfrm>
          <a:prstGeom prst="straightConnector1">
            <a:avLst/>
          </a:prstGeom>
          <a:ln w="25400">
            <a:solidFill>
              <a:srgbClr val="FFFFFF"/>
            </a:solidFill>
            <a:miter/>
          </a:ln>
        </p:spPr>
      </p:cxnSp>
      <p:cxnSp>
        <p:nvCxnSpPr>
          <p:cNvPr id="131" name="Straight Connector 39"/>
          <p:cNvCxnSpPr>
            <a:stCxn id="124" idx="0"/>
            <a:endCxn id="126" idx="0"/>
          </p:cNvCxnSpPr>
          <p:nvPr/>
        </p:nvCxnSpPr>
        <p:spPr>
          <a:xfrm>
            <a:off x="14361895" y="8602410"/>
            <a:ext cx="2" cy="1749624"/>
          </a:xfrm>
          <a:prstGeom prst="straightConnector1">
            <a:avLst/>
          </a:prstGeom>
          <a:ln w="25400">
            <a:solidFill>
              <a:srgbClr val="FFFFFF"/>
            </a:solidFill>
            <a:miter/>
          </a:ln>
        </p:spPr>
      </p:cxnSp>
      <p:sp>
        <p:nvSpPr>
          <p:cNvPr id="132" name="Rectangle"/>
          <p:cNvSpPr/>
          <p:nvPr/>
        </p:nvSpPr>
        <p:spPr>
          <a:xfrm rot="5400000">
            <a:off x="816730" y="6819900"/>
            <a:ext cx="1532860" cy="76200"/>
          </a:xfrm>
          <a:prstGeom prst="rect">
            <a:avLst/>
          </a:prstGeom>
          <a:solidFill>
            <a:srgbClr val="FFFFFF"/>
          </a:solidFill>
          <a:ln w="12700">
            <a:miter lim="400000"/>
          </a:ln>
        </p:spPr>
        <p:txBody>
          <a:bodyPr lIns="50800" tIns="50800" rIns="50800" bIns="50800" anchor="ctr"/>
          <a:lstStyle/>
          <a:p>
            <a:pPr>
              <a:defRPr sz="3200">
                <a:solidFill>
                  <a:srgbClr val="FFFFFF"/>
                </a:solidFill>
              </a:defRPr>
            </a:pPr>
            <a:endParaRPr sz="3200">
              <a:solidFill>
                <a:srgbClr val="FFFFFF"/>
              </a:solidFill>
              <a:latin typeface="Helvetica Light"/>
            </a:endParaRPr>
          </a:p>
        </p:txBody>
      </p:sp>
      <p:sp>
        <p:nvSpPr>
          <p:cNvPr id="2" name="Oval 7">
            <a:extLst>
              <a:ext uri="{FF2B5EF4-FFF2-40B4-BE49-F238E27FC236}">
                <a16:creationId xmlns:a16="http://schemas.microsoft.com/office/drawing/2014/main" id="{28E5ACBF-24E9-740B-4951-CA8140F53D25}"/>
              </a:ext>
            </a:extLst>
          </p:cNvPr>
          <p:cNvSpPr/>
          <p:nvPr/>
        </p:nvSpPr>
        <p:spPr>
          <a:xfrm>
            <a:off x="13898643" y="11666293"/>
            <a:ext cx="921970" cy="921970"/>
          </a:xfrm>
          <a:prstGeom prst="ellipse">
            <a:avLst/>
          </a:prstGeom>
          <a:ln w="101600">
            <a:solidFill>
              <a:srgbClr val="F8FAFC"/>
            </a:solidFill>
            <a:miter/>
          </a:ln>
        </p:spPr>
        <p:txBody>
          <a:bodyPr lIns="121920" tIns="121920" rIns="121920" bIns="121920" anchor="ctr"/>
          <a:lstStyle/>
          <a:p>
            <a:pPr>
              <a:defRPr sz="3200">
                <a:solidFill>
                  <a:srgbClr val="FFFFFF"/>
                </a:solidFill>
              </a:defRPr>
            </a:pPr>
            <a:endParaRPr sz="3200">
              <a:solidFill>
                <a:srgbClr val="FFFFFF"/>
              </a:solidFill>
              <a:latin typeface="Helvetica Light"/>
            </a:endParaRPr>
          </a:p>
        </p:txBody>
      </p:sp>
      <p:sp>
        <p:nvSpPr>
          <p:cNvPr id="3" name="TextBox 18">
            <a:extLst>
              <a:ext uri="{FF2B5EF4-FFF2-40B4-BE49-F238E27FC236}">
                <a16:creationId xmlns:a16="http://schemas.microsoft.com/office/drawing/2014/main" id="{EEFFF1A3-9F04-12AA-73E8-FBC1F0F6E71C}"/>
              </a:ext>
            </a:extLst>
          </p:cNvPr>
          <p:cNvSpPr txBox="1"/>
          <p:nvPr/>
        </p:nvSpPr>
        <p:spPr>
          <a:xfrm>
            <a:off x="13898643" y="11806994"/>
            <a:ext cx="854468" cy="492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1828800">
              <a:defRPr sz="3200" spc="53">
                <a:solidFill>
                  <a:srgbClr val="FFFFFF"/>
                </a:solidFill>
                <a:latin typeface="Open Sans"/>
                <a:ea typeface="Open Sans"/>
                <a:cs typeface="Open Sans"/>
                <a:sym typeface="Open Sans"/>
              </a:defRPr>
            </a:lvl1pPr>
          </a:lstStyle>
          <a:p>
            <a:r>
              <a:rPr spc="54" dirty="0"/>
              <a:t>0</a:t>
            </a:r>
            <a:r>
              <a:rPr lang="en-US" spc="54" dirty="0"/>
              <a:t>6</a:t>
            </a:r>
            <a:endParaRPr spc="54" dirty="0"/>
          </a:p>
        </p:txBody>
      </p:sp>
      <p:cxnSp>
        <p:nvCxnSpPr>
          <p:cNvPr id="4" name="Straight Connector 39">
            <a:extLst>
              <a:ext uri="{FF2B5EF4-FFF2-40B4-BE49-F238E27FC236}">
                <a16:creationId xmlns:a16="http://schemas.microsoft.com/office/drawing/2014/main" id="{42B50B0A-D3D3-E725-3EA8-391F4D2F0D0C}"/>
              </a:ext>
            </a:extLst>
          </p:cNvPr>
          <p:cNvCxnSpPr/>
          <p:nvPr/>
        </p:nvCxnSpPr>
        <p:spPr>
          <a:xfrm>
            <a:off x="14359626" y="10377654"/>
            <a:ext cx="2" cy="1749624"/>
          </a:xfrm>
          <a:prstGeom prst="straightConnector1">
            <a:avLst/>
          </a:prstGeom>
          <a:ln w="25400">
            <a:solidFill>
              <a:srgbClr val="FFFFFF"/>
            </a:solidFill>
            <a:miter/>
          </a:ln>
        </p:spPr>
      </p:cxnSp>
      <p:sp>
        <p:nvSpPr>
          <p:cNvPr id="5" name="TextBox 17">
            <a:extLst>
              <a:ext uri="{FF2B5EF4-FFF2-40B4-BE49-F238E27FC236}">
                <a16:creationId xmlns:a16="http://schemas.microsoft.com/office/drawing/2014/main" id="{F6B3A021-B87C-1017-D01F-5477EEAB79EF}"/>
              </a:ext>
            </a:extLst>
          </p:cNvPr>
          <p:cNvSpPr txBox="1"/>
          <p:nvPr/>
        </p:nvSpPr>
        <p:spPr>
          <a:xfrm>
            <a:off x="15643839" y="11837131"/>
            <a:ext cx="4886618" cy="4321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hangingPunct="0">
              <a:lnSpc>
                <a:spcPct val="110000"/>
              </a:lnSpc>
              <a:defRPr sz="2700" spc="26">
                <a:solidFill>
                  <a:srgbClr val="FFFFFF"/>
                </a:solidFill>
                <a:latin typeface="Open Sans"/>
                <a:ea typeface="Open Sans"/>
                <a:cs typeface="Open Sans"/>
                <a:sym typeface="Open Sans"/>
              </a:defRPr>
            </a:pPr>
            <a:r>
              <a:rPr lang="en-US" sz="2700" spc="26" dirty="0">
                <a:solidFill>
                  <a:srgbClr val="FFFFFF"/>
                </a:solidFill>
                <a:latin typeface="Open Sans"/>
                <a:ea typeface="Open Sans"/>
                <a:cs typeface="Open Sans"/>
                <a:sym typeface="Open Sans"/>
              </a:rPr>
              <a:t>Final Thoughts</a:t>
            </a:r>
            <a:endParaRPr sz="2700" spc="26" dirty="0">
              <a:solidFill>
                <a:srgbClr val="FFFFFF"/>
              </a:solidFill>
              <a:latin typeface="Open Sans"/>
              <a:ea typeface="Open Sans"/>
              <a:cs typeface="Open Sans"/>
              <a:sym typeface="Open Sans"/>
            </a:endParaRPr>
          </a:p>
        </p:txBody>
      </p:sp>
    </p:spTree>
  </p:cSld>
  <p:clrMapOvr>
    <a:masterClrMapping/>
  </p:clrMapOvr>
  <mc:AlternateContent xmlns:mc="http://schemas.openxmlformats.org/markup-compatibility/2006" xmlns:p14="http://schemas.microsoft.com/office/powerpoint/2010/main">
    <mc:Choice Requires="p14">
      <p:transition advClick="0" advTm="0">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p:tmAbs val="0"/>
                                  </p:iterate>
                                  <p:childTnLst>
                                    <p:set>
                                      <p:cBhvr>
                                        <p:cTn id="6" fill="hold"/>
                                        <p:tgtEl>
                                          <p:spTgt spid="132"/>
                                        </p:tgtEl>
                                        <p:attrNameLst>
                                          <p:attrName>style.visibility</p:attrName>
                                        </p:attrNameLst>
                                      </p:cBhvr>
                                      <p:to>
                                        <p:strVal val="visible"/>
                                      </p:to>
                                    </p:set>
                                    <p:animEffect transition="in" filter="wipe(up)">
                                      <p:cBhvr>
                                        <p:cTn id="7" dur="300"/>
                                        <p:tgtEl>
                                          <p:spTgt spid="132"/>
                                        </p:tgtEl>
                                      </p:cBhvr>
                                    </p:animEffect>
                                  </p:childTnLst>
                                </p:cTn>
                              </p:par>
                            </p:childTnLst>
                          </p:cTn>
                        </p:par>
                        <p:par>
                          <p:cTn id="8" fill="hold">
                            <p:stCondLst>
                              <p:cond delay="300"/>
                            </p:stCondLst>
                            <p:childTnLst>
                              <p:par>
                                <p:cTn id="9" presetID="22" presetClass="entr" presetSubtype="8" fill="hold" grpId="0" nodeType="afterEffect">
                                  <p:stCondLst>
                                    <p:cond delay="200"/>
                                  </p:stCondLst>
                                  <p:iterate>
                                    <p:tmAbs val="0"/>
                                  </p:iterate>
                                  <p:childTnLst>
                                    <p:set>
                                      <p:cBhvr>
                                        <p:cTn id="10" fill="hold"/>
                                        <p:tgtEl>
                                          <p:spTgt spid="112"/>
                                        </p:tgtEl>
                                        <p:attrNameLst>
                                          <p:attrName>style.visibility</p:attrName>
                                        </p:attrNameLst>
                                      </p:cBhvr>
                                      <p:to>
                                        <p:strVal val="visible"/>
                                      </p:to>
                                    </p:set>
                                    <p:animEffect transition="in" filter="wipe(left)">
                                      <p:cBhvr>
                                        <p:cTn id="11" dur="300"/>
                                        <p:tgtEl>
                                          <p:spTgt spid="112"/>
                                        </p:tgtEl>
                                      </p:cBhvr>
                                    </p:animEffect>
                                  </p:childTnLst>
                                </p:cTn>
                              </p:par>
                            </p:childTnLst>
                          </p:cTn>
                        </p:par>
                        <p:par>
                          <p:cTn id="12" fill="hold">
                            <p:stCondLst>
                              <p:cond delay="800"/>
                            </p:stCondLst>
                            <p:childTnLst>
                              <p:par>
                                <p:cTn id="13" presetID="10" presetClass="entr" fill="hold" grpId="0" nodeType="afterEffect">
                                  <p:stCondLst>
                                    <p:cond delay="0"/>
                                  </p:stCondLst>
                                  <p:iterate>
                                    <p:tmAbs val="0"/>
                                  </p:iterate>
                                  <p:childTnLst>
                                    <p:set>
                                      <p:cBhvr>
                                        <p:cTn id="14" fill="hold"/>
                                        <p:tgtEl>
                                          <p:spTgt spid="118"/>
                                        </p:tgtEl>
                                        <p:attrNameLst>
                                          <p:attrName>style.visibility</p:attrName>
                                        </p:attrNameLst>
                                      </p:cBhvr>
                                      <p:to>
                                        <p:strVal val="visible"/>
                                      </p:to>
                                    </p:set>
                                    <p:animEffect transition="in" filter="fade">
                                      <p:cBhvr>
                                        <p:cTn id="15" dur="199"/>
                                        <p:tgtEl>
                                          <p:spTgt spid="118"/>
                                        </p:tgtEl>
                                      </p:cBhvr>
                                    </p:animEffect>
                                  </p:childTnLst>
                                </p:cTn>
                              </p:par>
                            </p:childTnLst>
                          </p:cTn>
                        </p:par>
                        <p:par>
                          <p:cTn id="16" fill="hold">
                            <p:stCondLst>
                              <p:cond delay="999"/>
                            </p:stCondLst>
                            <p:childTnLst>
                              <p:par>
                                <p:cTn id="17" presetID="23" presetClass="entr" presetSubtype="16" fill="hold" grpId="0" nodeType="afterEffect">
                                  <p:stCondLst>
                                    <p:cond delay="0"/>
                                  </p:stCondLst>
                                  <p:iterate>
                                    <p:tmAbs val="0"/>
                                  </p:iterate>
                                  <p:childTnLst>
                                    <p:set>
                                      <p:cBhvr>
                                        <p:cTn id="18" fill="hold"/>
                                        <p:tgtEl>
                                          <p:spTgt spid="119"/>
                                        </p:tgtEl>
                                        <p:attrNameLst>
                                          <p:attrName>style.visibility</p:attrName>
                                        </p:attrNameLst>
                                      </p:cBhvr>
                                      <p:to>
                                        <p:strVal val="visible"/>
                                      </p:to>
                                    </p:set>
                                    <p:anim calcmode="lin" valueType="num">
                                      <p:cBhvr>
                                        <p:cTn id="19" dur="199" fill="hold"/>
                                        <p:tgtEl>
                                          <p:spTgt spid="119"/>
                                        </p:tgtEl>
                                        <p:attrNameLst>
                                          <p:attrName>ppt_w</p:attrName>
                                        </p:attrNameLst>
                                      </p:cBhvr>
                                      <p:tavLst>
                                        <p:tav tm="0">
                                          <p:val>
                                            <p:fltVal val="0"/>
                                          </p:val>
                                        </p:tav>
                                        <p:tav tm="100000">
                                          <p:val>
                                            <p:strVal val="#ppt_w"/>
                                          </p:val>
                                        </p:tav>
                                      </p:tavLst>
                                    </p:anim>
                                    <p:anim calcmode="lin" valueType="num">
                                      <p:cBhvr>
                                        <p:cTn id="20" dur="199" fill="hold"/>
                                        <p:tgtEl>
                                          <p:spTgt spid="119"/>
                                        </p:tgtEl>
                                        <p:attrNameLst>
                                          <p:attrName>ppt_h</p:attrName>
                                        </p:attrNameLst>
                                      </p:cBhvr>
                                      <p:tavLst>
                                        <p:tav tm="0">
                                          <p:val>
                                            <p:fltVal val="0"/>
                                          </p:val>
                                        </p:tav>
                                        <p:tav tm="100000">
                                          <p:val>
                                            <p:strVal val="#ppt_h"/>
                                          </p:val>
                                        </p:tav>
                                      </p:tavLst>
                                    </p:anim>
                                  </p:childTnLst>
                                </p:cTn>
                              </p:par>
                            </p:childTnLst>
                          </p:cTn>
                        </p:par>
                        <p:par>
                          <p:cTn id="21" fill="hold">
                            <p:stCondLst>
                              <p:cond delay="1198"/>
                            </p:stCondLst>
                            <p:childTnLst>
                              <p:par>
                                <p:cTn id="22" presetID="2" presetClass="entr" presetSubtype="8" fill="hold" grpId="0" nodeType="afterEffect">
                                  <p:stCondLst>
                                    <p:cond delay="200"/>
                                  </p:stCondLst>
                                  <p:iterate type="lt">
                                    <p:tmAbs val="0"/>
                                  </p:iterate>
                                  <p:childTnLst>
                                    <p:set>
                                      <p:cBhvr>
                                        <p:cTn id="23" fill="hold"/>
                                        <p:tgtEl>
                                          <p:spTgt spid="113"/>
                                        </p:tgtEl>
                                        <p:attrNameLst>
                                          <p:attrName>style.visibility</p:attrName>
                                        </p:attrNameLst>
                                      </p:cBhvr>
                                      <p:to>
                                        <p:strVal val="visible"/>
                                      </p:to>
                                    </p:set>
                                    <p:anim calcmode="lin" valueType="num">
                                      <p:cBhvr>
                                        <p:cTn id="24" dur="199" fill="hold"/>
                                        <p:tgtEl>
                                          <p:spTgt spid="113"/>
                                        </p:tgtEl>
                                        <p:attrNameLst>
                                          <p:attrName>ppt_x</p:attrName>
                                        </p:attrNameLst>
                                      </p:cBhvr>
                                      <p:tavLst>
                                        <p:tav tm="0">
                                          <p:val>
                                            <p:strVal val="0-#ppt_w/2"/>
                                          </p:val>
                                        </p:tav>
                                        <p:tav tm="100000">
                                          <p:val>
                                            <p:strVal val="#ppt_x"/>
                                          </p:val>
                                        </p:tav>
                                      </p:tavLst>
                                    </p:anim>
                                    <p:anim calcmode="lin" valueType="num">
                                      <p:cBhvr>
                                        <p:cTn id="25" dur="199" fill="hold"/>
                                        <p:tgtEl>
                                          <p:spTgt spid="113"/>
                                        </p:tgtEl>
                                        <p:attrNameLst>
                                          <p:attrName>ppt_y</p:attrName>
                                        </p:attrNameLst>
                                      </p:cBhvr>
                                      <p:tavLst>
                                        <p:tav tm="0">
                                          <p:val>
                                            <p:strVal val="#ppt_y"/>
                                          </p:val>
                                        </p:tav>
                                        <p:tav tm="100000">
                                          <p:val>
                                            <p:strVal val="#ppt_y"/>
                                          </p:val>
                                        </p:tav>
                                      </p:tavLst>
                                    </p:anim>
                                  </p:childTnLst>
                                </p:cTn>
                              </p:par>
                            </p:childTnLst>
                          </p:cTn>
                        </p:par>
                        <p:par>
                          <p:cTn id="26" fill="hold">
                            <p:stCondLst>
                              <p:cond delay="1597"/>
                            </p:stCondLst>
                            <p:childTnLst>
                              <p:par>
                                <p:cTn id="27" presetID="22" presetClass="entr" presetSubtype="1" fill="hold" grpId="0" nodeType="afterEffect">
                                  <p:stCondLst>
                                    <p:cond delay="0"/>
                                  </p:stCondLst>
                                  <p:iterate>
                                    <p:tmAbs val="0"/>
                                  </p:iterate>
                                  <p:childTnLst>
                                    <p:set>
                                      <p:cBhvr>
                                        <p:cTn id="28" fill="hold"/>
                                        <p:tgtEl>
                                          <p:spTgt spid="128"/>
                                        </p:tgtEl>
                                        <p:attrNameLst>
                                          <p:attrName>style.visibility</p:attrName>
                                        </p:attrNameLst>
                                      </p:cBhvr>
                                      <p:to>
                                        <p:strVal val="visible"/>
                                      </p:to>
                                    </p:set>
                                    <p:animEffect transition="in" filter="wipe(up)">
                                      <p:cBhvr>
                                        <p:cTn id="29" dur="199"/>
                                        <p:tgtEl>
                                          <p:spTgt spid="128"/>
                                        </p:tgtEl>
                                      </p:cBhvr>
                                    </p:animEffect>
                                  </p:childTnLst>
                                </p:cTn>
                              </p:par>
                            </p:childTnLst>
                          </p:cTn>
                        </p:par>
                        <p:par>
                          <p:cTn id="30" fill="hold">
                            <p:stCondLst>
                              <p:cond delay="1796"/>
                            </p:stCondLst>
                            <p:childTnLst>
                              <p:par>
                                <p:cTn id="31" presetID="10" presetClass="entr" fill="hold" grpId="0" nodeType="afterEffect">
                                  <p:stCondLst>
                                    <p:cond delay="0"/>
                                  </p:stCondLst>
                                  <p:iterate>
                                    <p:tmAbs val="0"/>
                                  </p:iterate>
                                  <p:childTnLst>
                                    <p:set>
                                      <p:cBhvr>
                                        <p:cTn id="32" fill="hold"/>
                                        <p:tgtEl>
                                          <p:spTgt spid="120"/>
                                        </p:tgtEl>
                                        <p:attrNameLst>
                                          <p:attrName>style.visibility</p:attrName>
                                        </p:attrNameLst>
                                      </p:cBhvr>
                                      <p:to>
                                        <p:strVal val="visible"/>
                                      </p:to>
                                    </p:set>
                                    <p:animEffect transition="in" filter="fade">
                                      <p:cBhvr>
                                        <p:cTn id="33" dur="199"/>
                                        <p:tgtEl>
                                          <p:spTgt spid="120"/>
                                        </p:tgtEl>
                                      </p:cBhvr>
                                    </p:animEffect>
                                  </p:childTnLst>
                                </p:cTn>
                              </p:par>
                            </p:childTnLst>
                          </p:cTn>
                        </p:par>
                        <p:par>
                          <p:cTn id="34" fill="hold">
                            <p:stCondLst>
                              <p:cond delay="1995"/>
                            </p:stCondLst>
                            <p:childTnLst>
                              <p:par>
                                <p:cTn id="35" presetID="23" presetClass="entr" presetSubtype="16" fill="hold" grpId="0" nodeType="afterEffect">
                                  <p:stCondLst>
                                    <p:cond delay="0"/>
                                  </p:stCondLst>
                                  <p:iterate>
                                    <p:tmAbs val="0"/>
                                  </p:iterate>
                                  <p:childTnLst>
                                    <p:set>
                                      <p:cBhvr>
                                        <p:cTn id="36" fill="hold"/>
                                        <p:tgtEl>
                                          <p:spTgt spid="121"/>
                                        </p:tgtEl>
                                        <p:attrNameLst>
                                          <p:attrName>style.visibility</p:attrName>
                                        </p:attrNameLst>
                                      </p:cBhvr>
                                      <p:to>
                                        <p:strVal val="visible"/>
                                      </p:to>
                                    </p:set>
                                    <p:anim calcmode="lin" valueType="num">
                                      <p:cBhvr>
                                        <p:cTn id="37" dur="199" fill="hold"/>
                                        <p:tgtEl>
                                          <p:spTgt spid="121"/>
                                        </p:tgtEl>
                                        <p:attrNameLst>
                                          <p:attrName>ppt_w</p:attrName>
                                        </p:attrNameLst>
                                      </p:cBhvr>
                                      <p:tavLst>
                                        <p:tav tm="0">
                                          <p:val>
                                            <p:fltVal val="0"/>
                                          </p:val>
                                        </p:tav>
                                        <p:tav tm="100000">
                                          <p:val>
                                            <p:strVal val="#ppt_w"/>
                                          </p:val>
                                        </p:tav>
                                      </p:tavLst>
                                    </p:anim>
                                    <p:anim calcmode="lin" valueType="num">
                                      <p:cBhvr>
                                        <p:cTn id="38" dur="199" fill="hold"/>
                                        <p:tgtEl>
                                          <p:spTgt spid="121"/>
                                        </p:tgtEl>
                                        <p:attrNameLst>
                                          <p:attrName>ppt_h</p:attrName>
                                        </p:attrNameLst>
                                      </p:cBhvr>
                                      <p:tavLst>
                                        <p:tav tm="0">
                                          <p:val>
                                            <p:fltVal val="0"/>
                                          </p:val>
                                        </p:tav>
                                        <p:tav tm="100000">
                                          <p:val>
                                            <p:strVal val="#ppt_h"/>
                                          </p:val>
                                        </p:tav>
                                      </p:tavLst>
                                    </p:anim>
                                  </p:childTnLst>
                                </p:cTn>
                              </p:par>
                            </p:childTnLst>
                          </p:cTn>
                        </p:par>
                        <p:par>
                          <p:cTn id="39" fill="hold">
                            <p:stCondLst>
                              <p:cond delay="2194"/>
                            </p:stCondLst>
                            <p:childTnLst>
                              <p:par>
                                <p:cTn id="40" presetID="2" presetClass="entr" presetSubtype="8" fill="hold" grpId="0" nodeType="afterEffect">
                                  <p:stCondLst>
                                    <p:cond delay="200"/>
                                  </p:stCondLst>
                                  <p:iterate type="lt">
                                    <p:tmAbs val="0"/>
                                  </p:iterate>
                                  <p:childTnLst>
                                    <p:set>
                                      <p:cBhvr>
                                        <p:cTn id="41" fill="hold"/>
                                        <p:tgtEl>
                                          <p:spTgt spid="114"/>
                                        </p:tgtEl>
                                        <p:attrNameLst>
                                          <p:attrName>style.visibility</p:attrName>
                                        </p:attrNameLst>
                                      </p:cBhvr>
                                      <p:to>
                                        <p:strVal val="visible"/>
                                      </p:to>
                                    </p:set>
                                    <p:anim calcmode="lin" valueType="num">
                                      <p:cBhvr>
                                        <p:cTn id="42" dur="199" fill="hold"/>
                                        <p:tgtEl>
                                          <p:spTgt spid="114"/>
                                        </p:tgtEl>
                                        <p:attrNameLst>
                                          <p:attrName>ppt_x</p:attrName>
                                        </p:attrNameLst>
                                      </p:cBhvr>
                                      <p:tavLst>
                                        <p:tav tm="0">
                                          <p:val>
                                            <p:strVal val="0-#ppt_w/2"/>
                                          </p:val>
                                        </p:tav>
                                        <p:tav tm="100000">
                                          <p:val>
                                            <p:strVal val="#ppt_x"/>
                                          </p:val>
                                        </p:tav>
                                      </p:tavLst>
                                    </p:anim>
                                    <p:anim calcmode="lin" valueType="num">
                                      <p:cBhvr>
                                        <p:cTn id="43" dur="199" fill="hold"/>
                                        <p:tgtEl>
                                          <p:spTgt spid="114"/>
                                        </p:tgtEl>
                                        <p:attrNameLst>
                                          <p:attrName>ppt_y</p:attrName>
                                        </p:attrNameLst>
                                      </p:cBhvr>
                                      <p:tavLst>
                                        <p:tav tm="0">
                                          <p:val>
                                            <p:strVal val="#ppt_y"/>
                                          </p:val>
                                        </p:tav>
                                        <p:tav tm="100000">
                                          <p:val>
                                            <p:strVal val="#ppt_y"/>
                                          </p:val>
                                        </p:tav>
                                      </p:tavLst>
                                    </p:anim>
                                  </p:childTnLst>
                                </p:cTn>
                              </p:par>
                            </p:childTnLst>
                          </p:cTn>
                        </p:par>
                        <p:par>
                          <p:cTn id="44" fill="hold">
                            <p:stCondLst>
                              <p:cond delay="2593"/>
                            </p:stCondLst>
                            <p:childTnLst>
                              <p:par>
                                <p:cTn id="45" presetID="22" presetClass="entr" presetSubtype="1" fill="hold" grpId="0" nodeType="afterEffect">
                                  <p:stCondLst>
                                    <p:cond delay="0"/>
                                  </p:stCondLst>
                                  <p:iterate>
                                    <p:tmAbs val="0"/>
                                  </p:iterate>
                                  <p:childTnLst>
                                    <p:set>
                                      <p:cBhvr>
                                        <p:cTn id="46" fill="hold"/>
                                        <p:tgtEl>
                                          <p:spTgt spid="129"/>
                                        </p:tgtEl>
                                        <p:attrNameLst>
                                          <p:attrName>style.visibility</p:attrName>
                                        </p:attrNameLst>
                                      </p:cBhvr>
                                      <p:to>
                                        <p:strVal val="visible"/>
                                      </p:to>
                                    </p:set>
                                    <p:animEffect transition="in" filter="wipe(up)">
                                      <p:cBhvr>
                                        <p:cTn id="47" dur="199"/>
                                        <p:tgtEl>
                                          <p:spTgt spid="129"/>
                                        </p:tgtEl>
                                      </p:cBhvr>
                                    </p:animEffect>
                                  </p:childTnLst>
                                </p:cTn>
                              </p:par>
                            </p:childTnLst>
                          </p:cTn>
                        </p:par>
                        <p:par>
                          <p:cTn id="48" fill="hold">
                            <p:stCondLst>
                              <p:cond delay="2792"/>
                            </p:stCondLst>
                            <p:childTnLst>
                              <p:par>
                                <p:cTn id="49" presetID="10" presetClass="entr" fill="hold" grpId="0" nodeType="afterEffect">
                                  <p:stCondLst>
                                    <p:cond delay="0"/>
                                  </p:stCondLst>
                                  <p:iterate>
                                    <p:tmAbs val="0"/>
                                  </p:iterate>
                                  <p:childTnLst>
                                    <p:set>
                                      <p:cBhvr>
                                        <p:cTn id="50" fill="hold"/>
                                        <p:tgtEl>
                                          <p:spTgt spid="122"/>
                                        </p:tgtEl>
                                        <p:attrNameLst>
                                          <p:attrName>style.visibility</p:attrName>
                                        </p:attrNameLst>
                                      </p:cBhvr>
                                      <p:to>
                                        <p:strVal val="visible"/>
                                      </p:to>
                                    </p:set>
                                    <p:animEffect transition="in" filter="fade">
                                      <p:cBhvr>
                                        <p:cTn id="51" dur="199"/>
                                        <p:tgtEl>
                                          <p:spTgt spid="122"/>
                                        </p:tgtEl>
                                      </p:cBhvr>
                                    </p:animEffect>
                                  </p:childTnLst>
                                </p:cTn>
                              </p:par>
                            </p:childTnLst>
                          </p:cTn>
                        </p:par>
                        <p:par>
                          <p:cTn id="52" fill="hold">
                            <p:stCondLst>
                              <p:cond delay="2991"/>
                            </p:stCondLst>
                            <p:childTnLst>
                              <p:par>
                                <p:cTn id="53" presetID="23" presetClass="entr" presetSubtype="16" fill="hold" grpId="0" nodeType="afterEffect">
                                  <p:stCondLst>
                                    <p:cond delay="0"/>
                                  </p:stCondLst>
                                  <p:iterate>
                                    <p:tmAbs val="0"/>
                                  </p:iterate>
                                  <p:childTnLst>
                                    <p:set>
                                      <p:cBhvr>
                                        <p:cTn id="54" fill="hold"/>
                                        <p:tgtEl>
                                          <p:spTgt spid="123"/>
                                        </p:tgtEl>
                                        <p:attrNameLst>
                                          <p:attrName>style.visibility</p:attrName>
                                        </p:attrNameLst>
                                      </p:cBhvr>
                                      <p:to>
                                        <p:strVal val="visible"/>
                                      </p:to>
                                    </p:set>
                                    <p:anim calcmode="lin" valueType="num">
                                      <p:cBhvr>
                                        <p:cTn id="55" dur="199" fill="hold"/>
                                        <p:tgtEl>
                                          <p:spTgt spid="123"/>
                                        </p:tgtEl>
                                        <p:attrNameLst>
                                          <p:attrName>ppt_w</p:attrName>
                                        </p:attrNameLst>
                                      </p:cBhvr>
                                      <p:tavLst>
                                        <p:tav tm="0">
                                          <p:val>
                                            <p:fltVal val="0"/>
                                          </p:val>
                                        </p:tav>
                                        <p:tav tm="100000">
                                          <p:val>
                                            <p:strVal val="#ppt_w"/>
                                          </p:val>
                                        </p:tav>
                                      </p:tavLst>
                                    </p:anim>
                                    <p:anim calcmode="lin" valueType="num">
                                      <p:cBhvr>
                                        <p:cTn id="56" dur="199" fill="hold"/>
                                        <p:tgtEl>
                                          <p:spTgt spid="123"/>
                                        </p:tgtEl>
                                        <p:attrNameLst>
                                          <p:attrName>ppt_h</p:attrName>
                                        </p:attrNameLst>
                                      </p:cBhvr>
                                      <p:tavLst>
                                        <p:tav tm="0">
                                          <p:val>
                                            <p:fltVal val="0"/>
                                          </p:val>
                                        </p:tav>
                                        <p:tav tm="100000">
                                          <p:val>
                                            <p:strVal val="#ppt_h"/>
                                          </p:val>
                                        </p:tav>
                                      </p:tavLst>
                                    </p:anim>
                                  </p:childTnLst>
                                </p:cTn>
                              </p:par>
                            </p:childTnLst>
                          </p:cTn>
                        </p:par>
                        <p:par>
                          <p:cTn id="57" fill="hold">
                            <p:stCondLst>
                              <p:cond delay="3190"/>
                            </p:stCondLst>
                            <p:childTnLst>
                              <p:par>
                                <p:cTn id="58" presetID="2" presetClass="entr" presetSubtype="8" fill="hold" grpId="0" nodeType="afterEffect">
                                  <p:stCondLst>
                                    <p:cond delay="200"/>
                                  </p:stCondLst>
                                  <p:iterate type="lt">
                                    <p:tmAbs val="0"/>
                                  </p:iterate>
                                  <p:childTnLst>
                                    <p:set>
                                      <p:cBhvr>
                                        <p:cTn id="59" fill="hold"/>
                                        <p:tgtEl>
                                          <p:spTgt spid="115"/>
                                        </p:tgtEl>
                                        <p:attrNameLst>
                                          <p:attrName>style.visibility</p:attrName>
                                        </p:attrNameLst>
                                      </p:cBhvr>
                                      <p:to>
                                        <p:strVal val="visible"/>
                                      </p:to>
                                    </p:set>
                                    <p:anim calcmode="lin" valueType="num">
                                      <p:cBhvr>
                                        <p:cTn id="60" dur="199" fill="hold"/>
                                        <p:tgtEl>
                                          <p:spTgt spid="115"/>
                                        </p:tgtEl>
                                        <p:attrNameLst>
                                          <p:attrName>ppt_x</p:attrName>
                                        </p:attrNameLst>
                                      </p:cBhvr>
                                      <p:tavLst>
                                        <p:tav tm="0">
                                          <p:val>
                                            <p:strVal val="0-#ppt_w/2"/>
                                          </p:val>
                                        </p:tav>
                                        <p:tav tm="100000">
                                          <p:val>
                                            <p:strVal val="#ppt_x"/>
                                          </p:val>
                                        </p:tav>
                                      </p:tavLst>
                                    </p:anim>
                                    <p:anim calcmode="lin" valueType="num">
                                      <p:cBhvr>
                                        <p:cTn id="61" dur="199" fill="hold"/>
                                        <p:tgtEl>
                                          <p:spTgt spid="115"/>
                                        </p:tgtEl>
                                        <p:attrNameLst>
                                          <p:attrName>ppt_y</p:attrName>
                                        </p:attrNameLst>
                                      </p:cBhvr>
                                      <p:tavLst>
                                        <p:tav tm="0">
                                          <p:val>
                                            <p:strVal val="#ppt_y"/>
                                          </p:val>
                                        </p:tav>
                                        <p:tav tm="100000">
                                          <p:val>
                                            <p:strVal val="#ppt_y"/>
                                          </p:val>
                                        </p:tav>
                                      </p:tavLst>
                                    </p:anim>
                                  </p:childTnLst>
                                </p:cTn>
                              </p:par>
                            </p:childTnLst>
                          </p:cTn>
                        </p:par>
                        <p:par>
                          <p:cTn id="62" fill="hold">
                            <p:stCondLst>
                              <p:cond delay="3589"/>
                            </p:stCondLst>
                            <p:childTnLst>
                              <p:par>
                                <p:cTn id="63" presetID="22" presetClass="entr" presetSubtype="1" fill="hold" grpId="0" nodeType="afterEffect">
                                  <p:stCondLst>
                                    <p:cond delay="0"/>
                                  </p:stCondLst>
                                  <p:iterate>
                                    <p:tmAbs val="0"/>
                                  </p:iterate>
                                  <p:childTnLst>
                                    <p:set>
                                      <p:cBhvr>
                                        <p:cTn id="64" fill="hold"/>
                                        <p:tgtEl>
                                          <p:spTgt spid="130"/>
                                        </p:tgtEl>
                                        <p:attrNameLst>
                                          <p:attrName>style.visibility</p:attrName>
                                        </p:attrNameLst>
                                      </p:cBhvr>
                                      <p:to>
                                        <p:strVal val="visible"/>
                                      </p:to>
                                    </p:set>
                                    <p:animEffect transition="in" filter="wipe(up)">
                                      <p:cBhvr>
                                        <p:cTn id="65" dur="199"/>
                                        <p:tgtEl>
                                          <p:spTgt spid="130"/>
                                        </p:tgtEl>
                                      </p:cBhvr>
                                    </p:animEffect>
                                  </p:childTnLst>
                                </p:cTn>
                              </p:par>
                            </p:childTnLst>
                          </p:cTn>
                        </p:par>
                        <p:par>
                          <p:cTn id="66" fill="hold">
                            <p:stCondLst>
                              <p:cond delay="3788"/>
                            </p:stCondLst>
                            <p:childTnLst>
                              <p:par>
                                <p:cTn id="67" presetID="10" presetClass="entr" fill="hold" grpId="0" nodeType="afterEffect">
                                  <p:stCondLst>
                                    <p:cond delay="0"/>
                                  </p:stCondLst>
                                  <p:iterate>
                                    <p:tmAbs val="0"/>
                                  </p:iterate>
                                  <p:childTnLst>
                                    <p:set>
                                      <p:cBhvr>
                                        <p:cTn id="68" fill="hold"/>
                                        <p:tgtEl>
                                          <p:spTgt spid="124"/>
                                        </p:tgtEl>
                                        <p:attrNameLst>
                                          <p:attrName>style.visibility</p:attrName>
                                        </p:attrNameLst>
                                      </p:cBhvr>
                                      <p:to>
                                        <p:strVal val="visible"/>
                                      </p:to>
                                    </p:set>
                                    <p:animEffect transition="in" filter="fade">
                                      <p:cBhvr>
                                        <p:cTn id="69" dur="199"/>
                                        <p:tgtEl>
                                          <p:spTgt spid="124"/>
                                        </p:tgtEl>
                                      </p:cBhvr>
                                    </p:animEffect>
                                  </p:childTnLst>
                                </p:cTn>
                              </p:par>
                            </p:childTnLst>
                          </p:cTn>
                        </p:par>
                        <p:par>
                          <p:cTn id="70" fill="hold">
                            <p:stCondLst>
                              <p:cond delay="3987"/>
                            </p:stCondLst>
                            <p:childTnLst>
                              <p:par>
                                <p:cTn id="71" presetID="23" presetClass="entr" presetSubtype="16" fill="hold" grpId="0" nodeType="afterEffect">
                                  <p:stCondLst>
                                    <p:cond delay="0"/>
                                  </p:stCondLst>
                                  <p:iterate>
                                    <p:tmAbs val="0"/>
                                  </p:iterate>
                                  <p:childTnLst>
                                    <p:set>
                                      <p:cBhvr>
                                        <p:cTn id="72" fill="hold"/>
                                        <p:tgtEl>
                                          <p:spTgt spid="125"/>
                                        </p:tgtEl>
                                        <p:attrNameLst>
                                          <p:attrName>style.visibility</p:attrName>
                                        </p:attrNameLst>
                                      </p:cBhvr>
                                      <p:to>
                                        <p:strVal val="visible"/>
                                      </p:to>
                                    </p:set>
                                    <p:anim calcmode="lin" valueType="num">
                                      <p:cBhvr>
                                        <p:cTn id="73" dur="199" fill="hold"/>
                                        <p:tgtEl>
                                          <p:spTgt spid="125"/>
                                        </p:tgtEl>
                                        <p:attrNameLst>
                                          <p:attrName>ppt_w</p:attrName>
                                        </p:attrNameLst>
                                      </p:cBhvr>
                                      <p:tavLst>
                                        <p:tav tm="0">
                                          <p:val>
                                            <p:fltVal val="0"/>
                                          </p:val>
                                        </p:tav>
                                        <p:tav tm="100000">
                                          <p:val>
                                            <p:strVal val="#ppt_w"/>
                                          </p:val>
                                        </p:tav>
                                      </p:tavLst>
                                    </p:anim>
                                    <p:anim calcmode="lin" valueType="num">
                                      <p:cBhvr>
                                        <p:cTn id="74" dur="199" fill="hold"/>
                                        <p:tgtEl>
                                          <p:spTgt spid="125"/>
                                        </p:tgtEl>
                                        <p:attrNameLst>
                                          <p:attrName>ppt_h</p:attrName>
                                        </p:attrNameLst>
                                      </p:cBhvr>
                                      <p:tavLst>
                                        <p:tav tm="0">
                                          <p:val>
                                            <p:fltVal val="0"/>
                                          </p:val>
                                        </p:tav>
                                        <p:tav tm="100000">
                                          <p:val>
                                            <p:strVal val="#ppt_h"/>
                                          </p:val>
                                        </p:tav>
                                      </p:tavLst>
                                    </p:anim>
                                  </p:childTnLst>
                                </p:cTn>
                              </p:par>
                            </p:childTnLst>
                          </p:cTn>
                        </p:par>
                        <p:par>
                          <p:cTn id="75" fill="hold">
                            <p:stCondLst>
                              <p:cond delay="4186"/>
                            </p:stCondLst>
                            <p:childTnLst>
                              <p:par>
                                <p:cTn id="76" presetID="2" presetClass="entr" presetSubtype="8" fill="hold" grpId="0" nodeType="afterEffect">
                                  <p:stCondLst>
                                    <p:cond delay="200"/>
                                  </p:stCondLst>
                                  <p:iterate type="lt">
                                    <p:tmAbs val="0"/>
                                  </p:iterate>
                                  <p:childTnLst>
                                    <p:set>
                                      <p:cBhvr>
                                        <p:cTn id="77" fill="hold"/>
                                        <p:tgtEl>
                                          <p:spTgt spid="116"/>
                                        </p:tgtEl>
                                        <p:attrNameLst>
                                          <p:attrName>style.visibility</p:attrName>
                                        </p:attrNameLst>
                                      </p:cBhvr>
                                      <p:to>
                                        <p:strVal val="visible"/>
                                      </p:to>
                                    </p:set>
                                    <p:anim calcmode="lin" valueType="num">
                                      <p:cBhvr>
                                        <p:cTn id="78" dur="199" fill="hold"/>
                                        <p:tgtEl>
                                          <p:spTgt spid="116"/>
                                        </p:tgtEl>
                                        <p:attrNameLst>
                                          <p:attrName>ppt_x</p:attrName>
                                        </p:attrNameLst>
                                      </p:cBhvr>
                                      <p:tavLst>
                                        <p:tav tm="0">
                                          <p:val>
                                            <p:strVal val="0-#ppt_w/2"/>
                                          </p:val>
                                        </p:tav>
                                        <p:tav tm="100000">
                                          <p:val>
                                            <p:strVal val="#ppt_x"/>
                                          </p:val>
                                        </p:tav>
                                      </p:tavLst>
                                    </p:anim>
                                    <p:anim calcmode="lin" valueType="num">
                                      <p:cBhvr>
                                        <p:cTn id="79" dur="199" fill="hold"/>
                                        <p:tgtEl>
                                          <p:spTgt spid="116"/>
                                        </p:tgtEl>
                                        <p:attrNameLst>
                                          <p:attrName>ppt_y</p:attrName>
                                        </p:attrNameLst>
                                      </p:cBhvr>
                                      <p:tavLst>
                                        <p:tav tm="0">
                                          <p:val>
                                            <p:strVal val="#ppt_y"/>
                                          </p:val>
                                        </p:tav>
                                        <p:tav tm="100000">
                                          <p:val>
                                            <p:strVal val="#ppt_y"/>
                                          </p:val>
                                        </p:tav>
                                      </p:tavLst>
                                    </p:anim>
                                  </p:childTnLst>
                                </p:cTn>
                              </p:par>
                            </p:childTnLst>
                          </p:cTn>
                        </p:par>
                        <p:par>
                          <p:cTn id="80" fill="hold">
                            <p:stCondLst>
                              <p:cond delay="4585"/>
                            </p:stCondLst>
                            <p:childTnLst>
                              <p:par>
                                <p:cTn id="81" presetID="22" presetClass="entr" presetSubtype="1" fill="hold" grpId="0" nodeType="afterEffect">
                                  <p:stCondLst>
                                    <p:cond delay="0"/>
                                  </p:stCondLst>
                                  <p:iterate>
                                    <p:tmAbs val="0"/>
                                  </p:iterate>
                                  <p:childTnLst>
                                    <p:set>
                                      <p:cBhvr>
                                        <p:cTn id="82" fill="hold"/>
                                        <p:tgtEl>
                                          <p:spTgt spid="131"/>
                                        </p:tgtEl>
                                        <p:attrNameLst>
                                          <p:attrName>style.visibility</p:attrName>
                                        </p:attrNameLst>
                                      </p:cBhvr>
                                      <p:to>
                                        <p:strVal val="visible"/>
                                      </p:to>
                                    </p:set>
                                    <p:animEffect transition="in" filter="wipe(up)">
                                      <p:cBhvr>
                                        <p:cTn id="83" dur="199"/>
                                        <p:tgtEl>
                                          <p:spTgt spid="131"/>
                                        </p:tgtEl>
                                      </p:cBhvr>
                                    </p:animEffect>
                                  </p:childTnLst>
                                </p:cTn>
                              </p:par>
                            </p:childTnLst>
                          </p:cTn>
                        </p:par>
                        <p:par>
                          <p:cTn id="84" fill="hold">
                            <p:stCondLst>
                              <p:cond delay="4784"/>
                            </p:stCondLst>
                            <p:childTnLst>
                              <p:par>
                                <p:cTn id="85" presetID="10" presetClass="entr" fill="hold" grpId="0" nodeType="afterEffect">
                                  <p:stCondLst>
                                    <p:cond delay="0"/>
                                  </p:stCondLst>
                                  <p:iterate>
                                    <p:tmAbs val="0"/>
                                  </p:iterate>
                                  <p:childTnLst>
                                    <p:set>
                                      <p:cBhvr>
                                        <p:cTn id="86" fill="hold"/>
                                        <p:tgtEl>
                                          <p:spTgt spid="126"/>
                                        </p:tgtEl>
                                        <p:attrNameLst>
                                          <p:attrName>style.visibility</p:attrName>
                                        </p:attrNameLst>
                                      </p:cBhvr>
                                      <p:to>
                                        <p:strVal val="visible"/>
                                      </p:to>
                                    </p:set>
                                    <p:animEffect transition="in" filter="fade">
                                      <p:cBhvr>
                                        <p:cTn id="87" dur="199"/>
                                        <p:tgtEl>
                                          <p:spTgt spid="126"/>
                                        </p:tgtEl>
                                      </p:cBhvr>
                                    </p:animEffect>
                                  </p:childTnLst>
                                </p:cTn>
                              </p:par>
                            </p:childTnLst>
                          </p:cTn>
                        </p:par>
                        <p:par>
                          <p:cTn id="88" fill="hold">
                            <p:stCondLst>
                              <p:cond delay="4983"/>
                            </p:stCondLst>
                            <p:childTnLst>
                              <p:par>
                                <p:cTn id="89" presetID="23" presetClass="entr" presetSubtype="16" fill="hold" grpId="0" nodeType="afterEffect">
                                  <p:stCondLst>
                                    <p:cond delay="0"/>
                                  </p:stCondLst>
                                  <p:iterate>
                                    <p:tmAbs val="0"/>
                                  </p:iterate>
                                  <p:childTnLst>
                                    <p:set>
                                      <p:cBhvr>
                                        <p:cTn id="90" fill="hold"/>
                                        <p:tgtEl>
                                          <p:spTgt spid="127"/>
                                        </p:tgtEl>
                                        <p:attrNameLst>
                                          <p:attrName>style.visibility</p:attrName>
                                        </p:attrNameLst>
                                      </p:cBhvr>
                                      <p:to>
                                        <p:strVal val="visible"/>
                                      </p:to>
                                    </p:set>
                                    <p:anim calcmode="lin" valueType="num">
                                      <p:cBhvr>
                                        <p:cTn id="91" dur="199" fill="hold"/>
                                        <p:tgtEl>
                                          <p:spTgt spid="127"/>
                                        </p:tgtEl>
                                        <p:attrNameLst>
                                          <p:attrName>ppt_w</p:attrName>
                                        </p:attrNameLst>
                                      </p:cBhvr>
                                      <p:tavLst>
                                        <p:tav tm="0">
                                          <p:val>
                                            <p:fltVal val="0"/>
                                          </p:val>
                                        </p:tav>
                                        <p:tav tm="100000">
                                          <p:val>
                                            <p:strVal val="#ppt_w"/>
                                          </p:val>
                                        </p:tav>
                                      </p:tavLst>
                                    </p:anim>
                                    <p:anim calcmode="lin" valueType="num">
                                      <p:cBhvr>
                                        <p:cTn id="92" dur="199" fill="hold"/>
                                        <p:tgtEl>
                                          <p:spTgt spid="127"/>
                                        </p:tgtEl>
                                        <p:attrNameLst>
                                          <p:attrName>ppt_h</p:attrName>
                                        </p:attrNameLst>
                                      </p:cBhvr>
                                      <p:tavLst>
                                        <p:tav tm="0">
                                          <p:val>
                                            <p:fltVal val="0"/>
                                          </p:val>
                                        </p:tav>
                                        <p:tav tm="100000">
                                          <p:val>
                                            <p:strVal val="#ppt_h"/>
                                          </p:val>
                                        </p:tav>
                                      </p:tavLst>
                                    </p:anim>
                                  </p:childTnLst>
                                </p:cTn>
                              </p:par>
                            </p:childTnLst>
                          </p:cTn>
                        </p:par>
                        <p:par>
                          <p:cTn id="93" fill="hold">
                            <p:stCondLst>
                              <p:cond delay="5182"/>
                            </p:stCondLst>
                            <p:childTnLst>
                              <p:par>
                                <p:cTn id="94" presetID="2" presetClass="entr" presetSubtype="8" fill="hold" grpId="0" nodeType="afterEffect">
                                  <p:stCondLst>
                                    <p:cond delay="200"/>
                                  </p:stCondLst>
                                  <p:iterate type="lt">
                                    <p:tmAbs val="0"/>
                                  </p:iterate>
                                  <p:childTnLst>
                                    <p:set>
                                      <p:cBhvr>
                                        <p:cTn id="95" fill="hold"/>
                                        <p:tgtEl>
                                          <p:spTgt spid="117"/>
                                        </p:tgtEl>
                                        <p:attrNameLst>
                                          <p:attrName>style.visibility</p:attrName>
                                        </p:attrNameLst>
                                      </p:cBhvr>
                                      <p:to>
                                        <p:strVal val="visible"/>
                                      </p:to>
                                    </p:set>
                                    <p:anim calcmode="lin" valueType="num">
                                      <p:cBhvr>
                                        <p:cTn id="96" dur="199" fill="hold"/>
                                        <p:tgtEl>
                                          <p:spTgt spid="117"/>
                                        </p:tgtEl>
                                        <p:attrNameLst>
                                          <p:attrName>ppt_x</p:attrName>
                                        </p:attrNameLst>
                                      </p:cBhvr>
                                      <p:tavLst>
                                        <p:tav tm="0">
                                          <p:val>
                                            <p:strVal val="0-#ppt_w/2"/>
                                          </p:val>
                                        </p:tav>
                                        <p:tav tm="100000">
                                          <p:val>
                                            <p:strVal val="#ppt_x"/>
                                          </p:val>
                                        </p:tav>
                                      </p:tavLst>
                                    </p:anim>
                                    <p:anim calcmode="lin" valueType="num">
                                      <p:cBhvr>
                                        <p:cTn id="97" dur="199" fill="hold"/>
                                        <p:tgtEl>
                                          <p:spTgt spid="117"/>
                                        </p:tgtEl>
                                        <p:attrNameLst>
                                          <p:attrName>ppt_y</p:attrName>
                                        </p:attrNameLst>
                                      </p:cBhvr>
                                      <p:tavLst>
                                        <p:tav tm="0">
                                          <p:val>
                                            <p:strVal val="#ppt_y"/>
                                          </p:val>
                                        </p:tav>
                                        <p:tav tm="100000">
                                          <p:val>
                                            <p:strVal val="#ppt_y"/>
                                          </p:val>
                                        </p:tav>
                                      </p:tavLst>
                                    </p:anim>
                                  </p:childTnLst>
                                </p:cTn>
                              </p:par>
                            </p:childTnLst>
                          </p:cTn>
                        </p:par>
                        <p:par>
                          <p:cTn id="98" fill="hold">
                            <p:stCondLst>
                              <p:cond delay="5581"/>
                            </p:stCondLst>
                            <p:childTnLst>
                              <p:par>
                                <p:cTn id="99" presetID="10" presetClass="entr" fill="hold" grpId="0" nodeType="afterEffect">
                                  <p:stCondLst>
                                    <p:cond delay="0"/>
                                  </p:stCondLst>
                                  <p:iterate>
                                    <p:tmAbs val="0"/>
                                  </p:iterate>
                                  <p:childTnLst>
                                    <p:set>
                                      <p:cBhvr>
                                        <p:cTn id="100" fill="hold"/>
                                        <p:tgtEl>
                                          <p:spTgt spid="2"/>
                                        </p:tgtEl>
                                        <p:attrNameLst>
                                          <p:attrName>style.visibility</p:attrName>
                                        </p:attrNameLst>
                                      </p:cBhvr>
                                      <p:to>
                                        <p:strVal val="visible"/>
                                      </p:to>
                                    </p:set>
                                    <p:animEffect transition="in" filter="fade">
                                      <p:cBhvr>
                                        <p:cTn id="101" dur="199"/>
                                        <p:tgtEl>
                                          <p:spTgt spid="2"/>
                                        </p:tgtEl>
                                      </p:cBhvr>
                                    </p:animEffect>
                                  </p:childTnLst>
                                </p:cTn>
                              </p:par>
                            </p:childTnLst>
                          </p:cTn>
                        </p:par>
                        <p:par>
                          <p:cTn id="102" fill="hold">
                            <p:stCondLst>
                              <p:cond delay="5780"/>
                            </p:stCondLst>
                            <p:childTnLst>
                              <p:par>
                                <p:cTn id="103" presetID="23" presetClass="entr" presetSubtype="16" fill="hold" grpId="0" nodeType="afterEffect">
                                  <p:stCondLst>
                                    <p:cond delay="0"/>
                                  </p:stCondLst>
                                  <p:iterate>
                                    <p:tmAbs val="0"/>
                                  </p:iterate>
                                  <p:childTnLst>
                                    <p:set>
                                      <p:cBhvr>
                                        <p:cTn id="104" fill="hold"/>
                                        <p:tgtEl>
                                          <p:spTgt spid="3"/>
                                        </p:tgtEl>
                                        <p:attrNameLst>
                                          <p:attrName>style.visibility</p:attrName>
                                        </p:attrNameLst>
                                      </p:cBhvr>
                                      <p:to>
                                        <p:strVal val="visible"/>
                                      </p:to>
                                    </p:set>
                                    <p:anim calcmode="lin" valueType="num">
                                      <p:cBhvr>
                                        <p:cTn id="105" dur="199" fill="hold"/>
                                        <p:tgtEl>
                                          <p:spTgt spid="3"/>
                                        </p:tgtEl>
                                        <p:attrNameLst>
                                          <p:attrName>ppt_w</p:attrName>
                                        </p:attrNameLst>
                                      </p:cBhvr>
                                      <p:tavLst>
                                        <p:tav tm="0">
                                          <p:val>
                                            <p:fltVal val="0"/>
                                          </p:val>
                                        </p:tav>
                                        <p:tav tm="100000">
                                          <p:val>
                                            <p:strVal val="#ppt_w"/>
                                          </p:val>
                                        </p:tav>
                                      </p:tavLst>
                                    </p:anim>
                                    <p:anim calcmode="lin" valueType="num">
                                      <p:cBhvr>
                                        <p:cTn id="106" dur="199" fill="hold"/>
                                        <p:tgtEl>
                                          <p:spTgt spid="3"/>
                                        </p:tgtEl>
                                        <p:attrNameLst>
                                          <p:attrName>ppt_h</p:attrName>
                                        </p:attrNameLst>
                                      </p:cBhvr>
                                      <p:tavLst>
                                        <p:tav tm="0">
                                          <p:val>
                                            <p:fltVal val="0"/>
                                          </p:val>
                                        </p:tav>
                                        <p:tav tm="100000">
                                          <p:val>
                                            <p:strVal val="#ppt_h"/>
                                          </p:val>
                                        </p:tav>
                                      </p:tavLst>
                                    </p:anim>
                                  </p:childTnLst>
                                </p:cTn>
                              </p:par>
                            </p:childTnLst>
                          </p:cTn>
                        </p:par>
                        <p:par>
                          <p:cTn id="107" fill="hold">
                            <p:stCondLst>
                              <p:cond delay="5979"/>
                            </p:stCondLst>
                            <p:childTnLst>
                              <p:par>
                                <p:cTn id="108" presetID="22" presetClass="entr" presetSubtype="1" fill="hold" grpId="0" nodeType="afterEffect">
                                  <p:stCondLst>
                                    <p:cond delay="0"/>
                                  </p:stCondLst>
                                  <p:iterate>
                                    <p:tmAbs val="0"/>
                                  </p:iterate>
                                  <p:childTnLst>
                                    <p:set>
                                      <p:cBhvr>
                                        <p:cTn id="109" fill="hold"/>
                                        <p:tgtEl>
                                          <p:spTgt spid="4"/>
                                        </p:tgtEl>
                                        <p:attrNameLst>
                                          <p:attrName>style.visibility</p:attrName>
                                        </p:attrNameLst>
                                      </p:cBhvr>
                                      <p:to>
                                        <p:strVal val="visible"/>
                                      </p:to>
                                    </p:set>
                                    <p:animEffect transition="in" filter="wipe(up)">
                                      <p:cBhvr>
                                        <p:cTn id="110" dur="199"/>
                                        <p:tgtEl>
                                          <p:spTgt spid="4"/>
                                        </p:tgtEl>
                                      </p:cBhvr>
                                    </p:animEffect>
                                  </p:childTnLst>
                                </p:cTn>
                              </p:par>
                            </p:childTnLst>
                          </p:cTn>
                        </p:par>
                        <p:par>
                          <p:cTn id="111" fill="hold">
                            <p:stCondLst>
                              <p:cond delay="6178"/>
                            </p:stCondLst>
                            <p:childTnLst>
                              <p:par>
                                <p:cTn id="112" presetID="2" presetClass="entr" presetSubtype="8" fill="hold" grpId="0" nodeType="afterEffect">
                                  <p:stCondLst>
                                    <p:cond delay="200"/>
                                  </p:stCondLst>
                                  <p:iterate type="lt">
                                    <p:tmAbs val="0"/>
                                  </p:iterate>
                                  <p:childTnLst>
                                    <p:set>
                                      <p:cBhvr>
                                        <p:cTn id="113" fill="hold"/>
                                        <p:tgtEl>
                                          <p:spTgt spid="5"/>
                                        </p:tgtEl>
                                        <p:attrNameLst>
                                          <p:attrName>style.visibility</p:attrName>
                                        </p:attrNameLst>
                                      </p:cBhvr>
                                      <p:to>
                                        <p:strVal val="visible"/>
                                      </p:to>
                                    </p:set>
                                    <p:anim calcmode="lin" valueType="num">
                                      <p:cBhvr>
                                        <p:cTn id="114" dur="199" fill="hold"/>
                                        <p:tgtEl>
                                          <p:spTgt spid="5"/>
                                        </p:tgtEl>
                                        <p:attrNameLst>
                                          <p:attrName>ppt_x</p:attrName>
                                        </p:attrNameLst>
                                      </p:cBhvr>
                                      <p:tavLst>
                                        <p:tav tm="0">
                                          <p:val>
                                            <p:strVal val="0-#ppt_w/2"/>
                                          </p:val>
                                        </p:tav>
                                        <p:tav tm="100000">
                                          <p:val>
                                            <p:strVal val="#ppt_x"/>
                                          </p:val>
                                        </p:tav>
                                      </p:tavLst>
                                    </p:anim>
                                    <p:anim calcmode="lin" valueType="num">
                                      <p:cBhvr>
                                        <p:cTn id="115" dur="199"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advAuto="0"/>
      <p:bldP spid="113" grpId="0" animBg="1" advAuto="0"/>
      <p:bldP spid="114" grpId="0" animBg="1" advAuto="0"/>
      <p:bldP spid="115" grpId="0" animBg="1" advAuto="0"/>
      <p:bldP spid="116" grpId="0" animBg="1" advAuto="0"/>
      <p:bldP spid="117" grpId="0" animBg="1" advAuto="0"/>
      <p:bldP spid="118" grpId="0" animBg="1" advAuto="0"/>
      <p:bldP spid="119" grpId="0" animBg="1" advAuto="0"/>
      <p:bldP spid="120" grpId="0" animBg="1" advAuto="0"/>
      <p:bldP spid="121" grpId="0" animBg="1" advAuto="0"/>
      <p:bldP spid="122" grpId="0" animBg="1" advAuto="0"/>
      <p:bldP spid="123" grpId="0" animBg="1" advAuto="0"/>
      <p:bldP spid="124" grpId="0" animBg="1" advAuto="0"/>
      <p:bldP spid="125" grpId="0" animBg="1" advAuto="0"/>
      <p:bldP spid="126" grpId="0" animBg="1" advAuto="0"/>
      <p:bldP spid="127" grpId="0" animBg="1" advAuto="0"/>
      <p:bldP spid="128" grpId="0" animBg="1" advAuto="0"/>
      <p:bldP spid="129" grpId="0" animBg="1" advAuto="0"/>
      <p:bldP spid="130" grpId="0" animBg="1" advAuto="0"/>
      <p:bldP spid="131" grpId="0" animBg="1" advAuto="0"/>
      <p:bldP spid="132" grpId="0" animBg="1" advAuto="0"/>
      <p:bldP spid="2" grpId="0" animBg="1" advAuto="0"/>
      <p:bldP spid="3" grpId="0" animBg="1" advAuto="0"/>
      <p:bldP spid="4" grpId="0" animBg="1" advAuto="0"/>
      <p:bldP spid="5"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Do &amp; Don’t Targets"/>
          <p:cNvSpPr txBox="1">
            <a:spLocks noGrp="1"/>
          </p:cNvSpPr>
          <p:nvPr>
            <p:ph type="ctrTitle"/>
          </p:nvPr>
        </p:nvSpPr>
        <p:spPr>
          <a:prstGeom prst="rect">
            <a:avLst/>
          </a:prstGeom>
        </p:spPr>
        <p:txBody>
          <a:bodyPr>
            <a:normAutofit fontScale="90000"/>
          </a:bodyPr>
          <a:lstStyle/>
          <a:p>
            <a:pPr defTabSz="473201">
              <a:defRPr sz="6210" spc="91"/>
            </a:pPr>
            <a:r>
              <a:rPr lang="en-US" dirty="0"/>
              <a:t>2024 EXAM PRIORITIES</a:t>
            </a:r>
            <a:endParaRPr dirty="0">
              <a:solidFill>
                <a:schemeClr val="accent2">
                  <a:hueOff val="357321"/>
                  <a:lumOff val="-20104"/>
                </a:schemeClr>
              </a:solidFill>
            </a:endParaRPr>
          </a:p>
        </p:txBody>
      </p:sp>
      <p:sp>
        <p:nvSpPr>
          <p:cNvPr id="26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a:t>
            </a:fld>
            <a:endParaRPr/>
          </a:p>
        </p:txBody>
      </p:sp>
      <p:sp>
        <p:nvSpPr>
          <p:cNvPr id="265" name="Freeform 3"/>
          <p:cNvSpPr/>
          <p:nvPr/>
        </p:nvSpPr>
        <p:spPr>
          <a:xfrm>
            <a:off x="13437221" y="3254198"/>
            <a:ext cx="1074646" cy="1069129"/>
          </a:xfrm>
          <a:custGeom>
            <a:avLst/>
            <a:gdLst/>
            <a:ahLst/>
            <a:cxnLst>
              <a:cxn ang="0">
                <a:pos x="wd2" y="hd2"/>
              </a:cxn>
              <a:cxn ang="5400000">
                <a:pos x="wd2" y="hd2"/>
              </a:cxn>
              <a:cxn ang="10800000">
                <a:pos x="wd2" y="hd2"/>
              </a:cxn>
              <a:cxn ang="16200000">
                <a:pos x="wd2" y="hd2"/>
              </a:cxn>
            </a:cxnLst>
            <a:rect l="0" t="0" r="r" b="b"/>
            <a:pathLst>
              <a:path w="21600" h="21600" extrusionOk="0">
                <a:moveTo>
                  <a:pt x="10769" y="13523"/>
                </a:moveTo>
                <a:cubicBezTo>
                  <a:pt x="6241" y="8995"/>
                  <a:pt x="6241" y="8995"/>
                  <a:pt x="6241" y="8995"/>
                </a:cubicBezTo>
                <a:cubicBezTo>
                  <a:pt x="6119" y="8934"/>
                  <a:pt x="5997" y="8873"/>
                  <a:pt x="5874" y="8873"/>
                </a:cubicBezTo>
                <a:cubicBezTo>
                  <a:pt x="5568" y="8873"/>
                  <a:pt x="5385" y="9056"/>
                  <a:pt x="5385" y="9362"/>
                </a:cubicBezTo>
                <a:cubicBezTo>
                  <a:pt x="5385" y="9484"/>
                  <a:pt x="5446" y="9607"/>
                  <a:pt x="5507" y="9668"/>
                </a:cubicBezTo>
                <a:cubicBezTo>
                  <a:pt x="10402" y="14624"/>
                  <a:pt x="10402" y="14624"/>
                  <a:pt x="10402" y="14624"/>
                </a:cubicBezTo>
                <a:cubicBezTo>
                  <a:pt x="10525" y="14686"/>
                  <a:pt x="10647" y="14747"/>
                  <a:pt x="10769" y="14747"/>
                </a:cubicBezTo>
                <a:cubicBezTo>
                  <a:pt x="10892" y="14747"/>
                  <a:pt x="11014" y="14686"/>
                  <a:pt x="11137" y="14563"/>
                </a:cubicBezTo>
                <a:cubicBezTo>
                  <a:pt x="11137" y="14563"/>
                  <a:pt x="11137" y="14563"/>
                  <a:pt x="11137" y="14563"/>
                </a:cubicBezTo>
                <a:cubicBezTo>
                  <a:pt x="19336" y="5997"/>
                  <a:pt x="19336" y="5997"/>
                  <a:pt x="19336" y="5997"/>
                </a:cubicBezTo>
                <a:cubicBezTo>
                  <a:pt x="19336" y="5997"/>
                  <a:pt x="19336" y="5997"/>
                  <a:pt x="19336" y="5997"/>
                </a:cubicBezTo>
                <a:cubicBezTo>
                  <a:pt x="20070" y="5262"/>
                  <a:pt x="20070" y="5262"/>
                  <a:pt x="20070" y="5262"/>
                </a:cubicBezTo>
                <a:cubicBezTo>
                  <a:pt x="20070" y="5262"/>
                  <a:pt x="20070" y="5262"/>
                  <a:pt x="20009" y="5262"/>
                </a:cubicBezTo>
                <a:cubicBezTo>
                  <a:pt x="21478" y="3794"/>
                  <a:pt x="21478" y="3794"/>
                  <a:pt x="21478" y="3794"/>
                </a:cubicBezTo>
                <a:cubicBezTo>
                  <a:pt x="21478" y="3794"/>
                  <a:pt x="21478" y="3794"/>
                  <a:pt x="21478" y="3794"/>
                </a:cubicBezTo>
                <a:cubicBezTo>
                  <a:pt x="21539" y="3671"/>
                  <a:pt x="21600" y="3549"/>
                  <a:pt x="21600" y="3427"/>
                </a:cubicBezTo>
                <a:cubicBezTo>
                  <a:pt x="21600" y="3182"/>
                  <a:pt x="21355" y="2937"/>
                  <a:pt x="21110" y="2937"/>
                </a:cubicBezTo>
                <a:cubicBezTo>
                  <a:pt x="20927" y="2937"/>
                  <a:pt x="20805" y="2998"/>
                  <a:pt x="20743" y="3121"/>
                </a:cubicBezTo>
                <a:cubicBezTo>
                  <a:pt x="20743" y="3121"/>
                  <a:pt x="20743" y="3121"/>
                  <a:pt x="20743" y="3121"/>
                </a:cubicBezTo>
                <a:cubicBezTo>
                  <a:pt x="19458" y="4406"/>
                  <a:pt x="19458" y="4406"/>
                  <a:pt x="19458" y="4406"/>
                </a:cubicBezTo>
                <a:cubicBezTo>
                  <a:pt x="19458" y="4406"/>
                  <a:pt x="19458" y="4406"/>
                  <a:pt x="19458" y="4406"/>
                </a:cubicBezTo>
                <a:cubicBezTo>
                  <a:pt x="18785" y="5140"/>
                  <a:pt x="18785" y="5140"/>
                  <a:pt x="18785" y="5140"/>
                </a:cubicBezTo>
                <a:cubicBezTo>
                  <a:pt x="18785" y="5140"/>
                  <a:pt x="18785" y="5140"/>
                  <a:pt x="18785" y="5140"/>
                </a:cubicBezTo>
                <a:lnTo>
                  <a:pt x="10769" y="13523"/>
                </a:lnTo>
                <a:close/>
                <a:moveTo>
                  <a:pt x="20743" y="6670"/>
                </a:moveTo>
                <a:cubicBezTo>
                  <a:pt x="20499" y="6486"/>
                  <a:pt x="20193" y="6486"/>
                  <a:pt x="20009" y="6670"/>
                </a:cubicBezTo>
                <a:cubicBezTo>
                  <a:pt x="19887" y="6792"/>
                  <a:pt x="19825" y="7037"/>
                  <a:pt x="19887" y="7159"/>
                </a:cubicBezTo>
                <a:cubicBezTo>
                  <a:pt x="19887" y="7159"/>
                  <a:pt x="19887" y="7159"/>
                  <a:pt x="19887" y="7159"/>
                </a:cubicBezTo>
                <a:cubicBezTo>
                  <a:pt x="20376" y="8322"/>
                  <a:pt x="20621" y="9546"/>
                  <a:pt x="20621" y="10831"/>
                </a:cubicBezTo>
                <a:cubicBezTo>
                  <a:pt x="20621" y="16215"/>
                  <a:pt x="16215" y="20621"/>
                  <a:pt x="10769" y="20621"/>
                </a:cubicBezTo>
                <a:cubicBezTo>
                  <a:pt x="5385" y="20621"/>
                  <a:pt x="979" y="16215"/>
                  <a:pt x="979" y="10831"/>
                </a:cubicBezTo>
                <a:cubicBezTo>
                  <a:pt x="979" y="5385"/>
                  <a:pt x="5385" y="979"/>
                  <a:pt x="10769" y="979"/>
                </a:cubicBezTo>
                <a:cubicBezTo>
                  <a:pt x="13584" y="979"/>
                  <a:pt x="16032" y="2142"/>
                  <a:pt x="17867" y="3977"/>
                </a:cubicBezTo>
                <a:cubicBezTo>
                  <a:pt x="17867" y="3977"/>
                  <a:pt x="17867" y="3977"/>
                  <a:pt x="17867" y="3977"/>
                </a:cubicBezTo>
                <a:cubicBezTo>
                  <a:pt x="18051" y="4161"/>
                  <a:pt x="18357" y="4161"/>
                  <a:pt x="18541" y="3977"/>
                </a:cubicBezTo>
                <a:cubicBezTo>
                  <a:pt x="18724" y="3794"/>
                  <a:pt x="18724" y="3488"/>
                  <a:pt x="18541" y="3304"/>
                </a:cubicBezTo>
                <a:cubicBezTo>
                  <a:pt x="18479" y="3243"/>
                  <a:pt x="18479" y="3243"/>
                  <a:pt x="18479" y="3243"/>
                </a:cubicBezTo>
                <a:cubicBezTo>
                  <a:pt x="16521" y="1224"/>
                  <a:pt x="13768" y="0"/>
                  <a:pt x="10769" y="0"/>
                </a:cubicBezTo>
                <a:cubicBezTo>
                  <a:pt x="4834" y="0"/>
                  <a:pt x="0" y="4834"/>
                  <a:pt x="0" y="10831"/>
                </a:cubicBezTo>
                <a:cubicBezTo>
                  <a:pt x="0" y="16766"/>
                  <a:pt x="4834" y="21600"/>
                  <a:pt x="10769" y="21600"/>
                </a:cubicBezTo>
                <a:cubicBezTo>
                  <a:pt x="16766" y="21600"/>
                  <a:pt x="21600" y="16766"/>
                  <a:pt x="21600" y="10831"/>
                </a:cubicBezTo>
                <a:cubicBezTo>
                  <a:pt x="21600" y="9423"/>
                  <a:pt x="21294" y="8077"/>
                  <a:pt x="20866" y="6853"/>
                </a:cubicBezTo>
                <a:cubicBezTo>
                  <a:pt x="20805" y="6792"/>
                  <a:pt x="20805" y="6731"/>
                  <a:pt x="20743" y="6670"/>
                </a:cubicBezTo>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
        <p:nvSpPr>
          <p:cNvPr id="266" name="TextBox 11"/>
          <p:cNvSpPr txBox="1"/>
          <p:nvPr/>
        </p:nvSpPr>
        <p:spPr>
          <a:xfrm>
            <a:off x="3191730" y="4644169"/>
            <a:ext cx="7642305" cy="16449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1828800">
              <a:lnSpc>
                <a:spcPct val="130000"/>
              </a:lnSpc>
              <a:defRPr sz="2100">
                <a:solidFill>
                  <a:schemeClr val="accent4">
                    <a:hueOff val="11021613"/>
                    <a:satOff val="-81801"/>
                    <a:lumOff val="12078"/>
                  </a:schemeClr>
                </a:solidFill>
                <a:latin typeface="Open Sans"/>
                <a:ea typeface="Open Sans"/>
                <a:cs typeface="Open Sans"/>
                <a:sym typeface="Open Sans"/>
              </a:defRPr>
            </a:lvl1pPr>
          </a:lstStyle>
          <a:p>
            <a:pPr marL="342900" indent="-342900">
              <a:buFont typeface="Arial" panose="020B0604020202020204" pitchFamily="34" charset="0"/>
              <a:buChar char="•"/>
            </a:pPr>
            <a:r>
              <a:rPr lang="en-US" dirty="0"/>
              <a:t>DERIVATIVES AND ETFS</a:t>
            </a:r>
          </a:p>
          <a:p>
            <a:pPr marL="342900" indent="-342900">
              <a:buFont typeface="Arial" panose="020B0604020202020204" pitchFamily="34" charset="0"/>
              <a:buChar char="•"/>
            </a:pPr>
            <a:r>
              <a:rPr lang="en-US" dirty="0"/>
              <a:t>HIGH-COST ILLIQUID PRODUCTS (VAs and REITS)</a:t>
            </a:r>
          </a:p>
          <a:p>
            <a:pPr marL="342900" indent="-342900">
              <a:buFont typeface="Arial" panose="020B0604020202020204" pitchFamily="34" charset="0"/>
              <a:buChar char="•"/>
            </a:pPr>
            <a:r>
              <a:rPr lang="en-US" dirty="0"/>
              <a:t>HIGH INTEREST RATES especially when client is closer to retirement</a:t>
            </a:r>
            <a:endParaRPr dirty="0"/>
          </a:p>
        </p:txBody>
      </p:sp>
      <p:sp>
        <p:nvSpPr>
          <p:cNvPr id="267" name="Title 2"/>
          <p:cNvSpPr txBox="1"/>
          <p:nvPr/>
        </p:nvSpPr>
        <p:spPr>
          <a:xfrm>
            <a:off x="3191728" y="3089319"/>
            <a:ext cx="7642305" cy="1477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4876800">
              <a:defRPr sz="3200" cap="all" spc="64">
                <a:solidFill>
                  <a:schemeClr val="accent2">
                    <a:hueOff val="357321"/>
                    <a:lumOff val="-20104"/>
                  </a:schemeClr>
                </a:solidFill>
                <a:latin typeface="+mj-lt"/>
                <a:ea typeface="+mj-ea"/>
                <a:cs typeface="+mj-cs"/>
                <a:sym typeface="Baskerville"/>
              </a:defRPr>
            </a:lvl1pPr>
          </a:lstStyle>
          <a:p>
            <a:r>
              <a:rPr lang="en-US" dirty="0"/>
              <a:t>INVESTMENT ADVICE RELATING TO COMPLEX PRODUCTS AND UNCONVENTIONAL STRATEGIES</a:t>
            </a:r>
            <a:endParaRPr dirty="0"/>
          </a:p>
        </p:txBody>
      </p:sp>
      <p:sp>
        <p:nvSpPr>
          <p:cNvPr id="268" name="Freeform 17"/>
          <p:cNvSpPr/>
          <p:nvPr/>
        </p:nvSpPr>
        <p:spPr>
          <a:xfrm>
            <a:off x="1438711" y="7273578"/>
            <a:ext cx="1074646" cy="1069129"/>
          </a:xfrm>
          <a:custGeom>
            <a:avLst/>
            <a:gdLst/>
            <a:ahLst/>
            <a:cxnLst>
              <a:cxn ang="0">
                <a:pos x="wd2" y="hd2"/>
              </a:cxn>
              <a:cxn ang="5400000">
                <a:pos x="wd2" y="hd2"/>
              </a:cxn>
              <a:cxn ang="10800000">
                <a:pos x="wd2" y="hd2"/>
              </a:cxn>
              <a:cxn ang="16200000">
                <a:pos x="wd2" y="hd2"/>
              </a:cxn>
            </a:cxnLst>
            <a:rect l="0" t="0" r="r" b="b"/>
            <a:pathLst>
              <a:path w="21600" h="21600" extrusionOk="0">
                <a:moveTo>
                  <a:pt x="10769" y="13523"/>
                </a:moveTo>
                <a:cubicBezTo>
                  <a:pt x="6241" y="8995"/>
                  <a:pt x="6241" y="8995"/>
                  <a:pt x="6241" y="8995"/>
                </a:cubicBezTo>
                <a:cubicBezTo>
                  <a:pt x="6119" y="8934"/>
                  <a:pt x="5997" y="8873"/>
                  <a:pt x="5874" y="8873"/>
                </a:cubicBezTo>
                <a:cubicBezTo>
                  <a:pt x="5568" y="8873"/>
                  <a:pt x="5385" y="9056"/>
                  <a:pt x="5385" y="9362"/>
                </a:cubicBezTo>
                <a:cubicBezTo>
                  <a:pt x="5385" y="9484"/>
                  <a:pt x="5446" y="9607"/>
                  <a:pt x="5507" y="9668"/>
                </a:cubicBezTo>
                <a:cubicBezTo>
                  <a:pt x="10402" y="14624"/>
                  <a:pt x="10402" y="14624"/>
                  <a:pt x="10402" y="14624"/>
                </a:cubicBezTo>
                <a:cubicBezTo>
                  <a:pt x="10525" y="14686"/>
                  <a:pt x="10647" y="14747"/>
                  <a:pt x="10769" y="14747"/>
                </a:cubicBezTo>
                <a:cubicBezTo>
                  <a:pt x="10892" y="14747"/>
                  <a:pt x="11014" y="14686"/>
                  <a:pt x="11137" y="14563"/>
                </a:cubicBezTo>
                <a:cubicBezTo>
                  <a:pt x="11137" y="14563"/>
                  <a:pt x="11137" y="14563"/>
                  <a:pt x="11137" y="14563"/>
                </a:cubicBezTo>
                <a:cubicBezTo>
                  <a:pt x="19336" y="5997"/>
                  <a:pt x="19336" y="5997"/>
                  <a:pt x="19336" y="5997"/>
                </a:cubicBezTo>
                <a:cubicBezTo>
                  <a:pt x="19336" y="5997"/>
                  <a:pt x="19336" y="5997"/>
                  <a:pt x="19336" y="5997"/>
                </a:cubicBezTo>
                <a:cubicBezTo>
                  <a:pt x="20070" y="5262"/>
                  <a:pt x="20070" y="5262"/>
                  <a:pt x="20070" y="5262"/>
                </a:cubicBezTo>
                <a:cubicBezTo>
                  <a:pt x="20070" y="5262"/>
                  <a:pt x="20070" y="5262"/>
                  <a:pt x="20009" y="5262"/>
                </a:cubicBezTo>
                <a:cubicBezTo>
                  <a:pt x="21478" y="3794"/>
                  <a:pt x="21478" y="3794"/>
                  <a:pt x="21478" y="3794"/>
                </a:cubicBezTo>
                <a:cubicBezTo>
                  <a:pt x="21478" y="3794"/>
                  <a:pt x="21478" y="3794"/>
                  <a:pt x="21478" y="3794"/>
                </a:cubicBezTo>
                <a:cubicBezTo>
                  <a:pt x="21539" y="3671"/>
                  <a:pt x="21600" y="3549"/>
                  <a:pt x="21600" y="3427"/>
                </a:cubicBezTo>
                <a:cubicBezTo>
                  <a:pt x="21600" y="3182"/>
                  <a:pt x="21355" y="2937"/>
                  <a:pt x="21110" y="2937"/>
                </a:cubicBezTo>
                <a:cubicBezTo>
                  <a:pt x="20927" y="2937"/>
                  <a:pt x="20805" y="2998"/>
                  <a:pt x="20743" y="3121"/>
                </a:cubicBezTo>
                <a:cubicBezTo>
                  <a:pt x="20743" y="3121"/>
                  <a:pt x="20743" y="3121"/>
                  <a:pt x="20743" y="3121"/>
                </a:cubicBezTo>
                <a:cubicBezTo>
                  <a:pt x="19458" y="4406"/>
                  <a:pt x="19458" y="4406"/>
                  <a:pt x="19458" y="4406"/>
                </a:cubicBezTo>
                <a:cubicBezTo>
                  <a:pt x="19458" y="4406"/>
                  <a:pt x="19458" y="4406"/>
                  <a:pt x="19458" y="4406"/>
                </a:cubicBezTo>
                <a:cubicBezTo>
                  <a:pt x="18785" y="5140"/>
                  <a:pt x="18785" y="5140"/>
                  <a:pt x="18785" y="5140"/>
                </a:cubicBezTo>
                <a:cubicBezTo>
                  <a:pt x="18785" y="5140"/>
                  <a:pt x="18785" y="5140"/>
                  <a:pt x="18785" y="5140"/>
                </a:cubicBezTo>
                <a:lnTo>
                  <a:pt x="10769" y="13523"/>
                </a:lnTo>
                <a:close/>
                <a:moveTo>
                  <a:pt x="20743" y="6670"/>
                </a:moveTo>
                <a:cubicBezTo>
                  <a:pt x="20499" y="6486"/>
                  <a:pt x="20193" y="6486"/>
                  <a:pt x="20009" y="6670"/>
                </a:cubicBezTo>
                <a:cubicBezTo>
                  <a:pt x="19887" y="6792"/>
                  <a:pt x="19825" y="7037"/>
                  <a:pt x="19887" y="7159"/>
                </a:cubicBezTo>
                <a:cubicBezTo>
                  <a:pt x="19887" y="7159"/>
                  <a:pt x="19887" y="7159"/>
                  <a:pt x="19887" y="7159"/>
                </a:cubicBezTo>
                <a:cubicBezTo>
                  <a:pt x="20376" y="8322"/>
                  <a:pt x="20621" y="9546"/>
                  <a:pt x="20621" y="10831"/>
                </a:cubicBezTo>
                <a:cubicBezTo>
                  <a:pt x="20621" y="16215"/>
                  <a:pt x="16215" y="20621"/>
                  <a:pt x="10769" y="20621"/>
                </a:cubicBezTo>
                <a:cubicBezTo>
                  <a:pt x="5385" y="20621"/>
                  <a:pt x="979" y="16215"/>
                  <a:pt x="979" y="10831"/>
                </a:cubicBezTo>
                <a:cubicBezTo>
                  <a:pt x="979" y="5385"/>
                  <a:pt x="5385" y="979"/>
                  <a:pt x="10769" y="979"/>
                </a:cubicBezTo>
                <a:cubicBezTo>
                  <a:pt x="13584" y="979"/>
                  <a:pt x="16032" y="2142"/>
                  <a:pt x="17867" y="3977"/>
                </a:cubicBezTo>
                <a:cubicBezTo>
                  <a:pt x="17867" y="3977"/>
                  <a:pt x="17867" y="3977"/>
                  <a:pt x="17867" y="3977"/>
                </a:cubicBezTo>
                <a:cubicBezTo>
                  <a:pt x="18051" y="4161"/>
                  <a:pt x="18357" y="4161"/>
                  <a:pt x="18541" y="3977"/>
                </a:cubicBezTo>
                <a:cubicBezTo>
                  <a:pt x="18724" y="3794"/>
                  <a:pt x="18724" y="3488"/>
                  <a:pt x="18541" y="3304"/>
                </a:cubicBezTo>
                <a:cubicBezTo>
                  <a:pt x="18479" y="3243"/>
                  <a:pt x="18479" y="3243"/>
                  <a:pt x="18479" y="3243"/>
                </a:cubicBezTo>
                <a:cubicBezTo>
                  <a:pt x="16521" y="1224"/>
                  <a:pt x="13768" y="0"/>
                  <a:pt x="10769" y="0"/>
                </a:cubicBezTo>
                <a:cubicBezTo>
                  <a:pt x="4834" y="0"/>
                  <a:pt x="0" y="4834"/>
                  <a:pt x="0" y="10831"/>
                </a:cubicBezTo>
                <a:cubicBezTo>
                  <a:pt x="0" y="16766"/>
                  <a:pt x="4834" y="21600"/>
                  <a:pt x="10769" y="21600"/>
                </a:cubicBezTo>
                <a:cubicBezTo>
                  <a:pt x="16766" y="21600"/>
                  <a:pt x="21600" y="16766"/>
                  <a:pt x="21600" y="10831"/>
                </a:cubicBezTo>
                <a:cubicBezTo>
                  <a:pt x="21600" y="9423"/>
                  <a:pt x="21294" y="8077"/>
                  <a:pt x="20866" y="6853"/>
                </a:cubicBezTo>
                <a:cubicBezTo>
                  <a:pt x="20805" y="6792"/>
                  <a:pt x="20805" y="6731"/>
                  <a:pt x="20743" y="6670"/>
                </a:cubicBezTo>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
        <p:nvSpPr>
          <p:cNvPr id="269" name="TextBox 18"/>
          <p:cNvSpPr txBox="1"/>
          <p:nvPr/>
        </p:nvSpPr>
        <p:spPr>
          <a:xfrm>
            <a:off x="3191728" y="8996037"/>
            <a:ext cx="7642305" cy="24851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1828800">
              <a:lnSpc>
                <a:spcPct val="130000"/>
              </a:lnSpc>
              <a:defRPr sz="2100">
                <a:solidFill>
                  <a:schemeClr val="accent4">
                    <a:hueOff val="11021613"/>
                    <a:satOff val="-81801"/>
                    <a:lumOff val="12078"/>
                  </a:schemeClr>
                </a:solidFill>
                <a:latin typeface="Open Sans"/>
                <a:ea typeface="Open Sans"/>
                <a:cs typeface="Open Sans"/>
                <a:sym typeface="Open Sans"/>
              </a:defRPr>
            </a:lvl1pPr>
          </a:lstStyle>
          <a:p>
            <a:pPr marL="342900" indent="-342900">
              <a:buFont typeface="Arial" panose="020B0604020202020204" pitchFamily="34" charset="0"/>
              <a:buChar char="•"/>
            </a:pPr>
            <a:r>
              <a:rPr lang="en-US" dirty="0"/>
              <a:t>SUITABILITY DETERMINATIONS</a:t>
            </a:r>
          </a:p>
          <a:p>
            <a:pPr marL="342900" indent="-342900">
              <a:buFont typeface="Arial" panose="020B0604020202020204" pitchFamily="34" charset="0"/>
              <a:buChar char="•"/>
            </a:pPr>
            <a:r>
              <a:rPr lang="en-US" dirty="0"/>
              <a:t>BEST EXECUTION</a:t>
            </a:r>
          </a:p>
          <a:p>
            <a:pPr marL="342900" indent="-342900">
              <a:buFont typeface="Arial" panose="020B0604020202020204" pitchFamily="34" charset="0"/>
              <a:buChar char="•"/>
            </a:pPr>
            <a:r>
              <a:rPr lang="en-US" dirty="0"/>
              <a:t>COSTS AND RISK EVALUATION</a:t>
            </a:r>
          </a:p>
          <a:p>
            <a:pPr marL="342900" indent="-342900">
              <a:buFont typeface="Arial" panose="020B0604020202020204" pitchFamily="34" charset="0"/>
              <a:buChar char="•"/>
            </a:pPr>
            <a:r>
              <a:rPr lang="en-US" dirty="0"/>
              <a:t>CONFLICTS OF INTEREST</a:t>
            </a:r>
          </a:p>
          <a:p>
            <a:pPr marL="342900" indent="-342900">
              <a:buFont typeface="Arial" panose="020B0604020202020204" pitchFamily="34" charset="0"/>
              <a:buChar char="•"/>
            </a:pPr>
            <a:r>
              <a:rPr lang="en-US" dirty="0"/>
              <a:t>INVESTMENT PROFILE, GOALS AND ACCOUNT BEING CONSIDERED</a:t>
            </a:r>
          </a:p>
        </p:txBody>
      </p:sp>
      <p:sp>
        <p:nvSpPr>
          <p:cNvPr id="270" name="Title 2"/>
          <p:cNvSpPr txBox="1"/>
          <p:nvPr/>
        </p:nvSpPr>
        <p:spPr>
          <a:xfrm>
            <a:off x="3202874" y="7273578"/>
            <a:ext cx="7642305" cy="1477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4876800">
              <a:defRPr sz="3200" cap="all" spc="64">
                <a:solidFill>
                  <a:schemeClr val="accent2">
                    <a:hueOff val="357321"/>
                    <a:lumOff val="-20104"/>
                  </a:schemeClr>
                </a:solidFill>
                <a:latin typeface="+mj-lt"/>
                <a:ea typeface="+mj-ea"/>
                <a:cs typeface="+mj-cs"/>
                <a:sym typeface="Baskerville"/>
              </a:defRPr>
            </a:lvl1pPr>
          </a:lstStyle>
          <a:p>
            <a:r>
              <a:rPr lang="en-US" dirty="0"/>
              <a:t>Processes and documentation around advice in a client’s best interest</a:t>
            </a:r>
            <a:endParaRPr dirty="0"/>
          </a:p>
        </p:txBody>
      </p:sp>
      <p:sp>
        <p:nvSpPr>
          <p:cNvPr id="274" name="TextBox 34"/>
          <p:cNvSpPr txBox="1"/>
          <p:nvPr/>
        </p:nvSpPr>
        <p:spPr>
          <a:xfrm>
            <a:off x="15103396" y="3904613"/>
            <a:ext cx="7642305" cy="12248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1828800">
              <a:lnSpc>
                <a:spcPct val="130000"/>
              </a:lnSpc>
              <a:defRPr sz="2100">
                <a:solidFill>
                  <a:schemeClr val="accent4">
                    <a:hueOff val="11021613"/>
                    <a:satOff val="-81801"/>
                    <a:lumOff val="12078"/>
                  </a:schemeClr>
                </a:solidFill>
                <a:latin typeface="Open Sans"/>
                <a:ea typeface="Open Sans"/>
                <a:cs typeface="Open Sans"/>
                <a:sym typeface="Open Sans"/>
              </a:defRPr>
            </a:lvl1pPr>
          </a:lstStyle>
          <a:p>
            <a:r>
              <a:rPr lang="en-US" dirty="0"/>
              <a:t>INCLUDING WHETHER OR NOT SUCH DISCLOSURES INCLUDE ALL MATERIAL FACTS RELATING TO CONFLICTS OF INTEREST TO ALLOW INFORMED CONSENT</a:t>
            </a:r>
            <a:endParaRPr dirty="0"/>
          </a:p>
        </p:txBody>
      </p:sp>
      <p:sp>
        <p:nvSpPr>
          <p:cNvPr id="4" name="Freeform 3">
            <a:extLst>
              <a:ext uri="{FF2B5EF4-FFF2-40B4-BE49-F238E27FC236}">
                <a16:creationId xmlns:a16="http://schemas.microsoft.com/office/drawing/2014/main" id="{0E4CC319-D14A-DC9C-F62D-3A8878EE28D2}"/>
              </a:ext>
            </a:extLst>
          </p:cNvPr>
          <p:cNvSpPr/>
          <p:nvPr/>
        </p:nvSpPr>
        <p:spPr>
          <a:xfrm>
            <a:off x="1438711" y="3204351"/>
            <a:ext cx="1074646" cy="1069129"/>
          </a:xfrm>
          <a:custGeom>
            <a:avLst/>
            <a:gdLst/>
            <a:ahLst/>
            <a:cxnLst>
              <a:cxn ang="0">
                <a:pos x="wd2" y="hd2"/>
              </a:cxn>
              <a:cxn ang="5400000">
                <a:pos x="wd2" y="hd2"/>
              </a:cxn>
              <a:cxn ang="10800000">
                <a:pos x="wd2" y="hd2"/>
              </a:cxn>
              <a:cxn ang="16200000">
                <a:pos x="wd2" y="hd2"/>
              </a:cxn>
            </a:cxnLst>
            <a:rect l="0" t="0" r="r" b="b"/>
            <a:pathLst>
              <a:path w="21600" h="21600" extrusionOk="0">
                <a:moveTo>
                  <a:pt x="10769" y="13523"/>
                </a:moveTo>
                <a:cubicBezTo>
                  <a:pt x="6241" y="8995"/>
                  <a:pt x="6241" y="8995"/>
                  <a:pt x="6241" y="8995"/>
                </a:cubicBezTo>
                <a:cubicBezTo>
                  <a:pt x="6119" y="8934"/>
                  <a:pt x="5997" y="8873"/>
                  <a:pt x="5874" y="8873"/>
                </a:cubicBezTo>
                <a:cubicBezTo>
                  <a:pt x="5568" y="8873"/>
                  <a:pt x="5385" y="9056"/>
                  <a:pt x="5385" y="9362"/>
                </a:cubicBezTo>
                <a:cubicBezTo>
                  <a:pt x="5385" y="9484"/>
                  <a:pt x="5446" y="9607"/>
                  <a:pt x="5507" y="9668"/>
                </a:cubicBezTo>
                <a:cubicBezTo>
                  <a:pt x="10402" y="14624"/>
                  <a:pt x="10402" y="14624"/>
                  <a:pt x="10402" y="14624"/>
                </a:cubicBezTo>
                <a:cubicBezTo>
                  <a:pt x="10525" y="14686"/>
                  <a:pt x="10647" y="14747"/>
                  <a:pt x="10769" y="14747"/>
                </a:cubicBezTo>
                <a:cubicBezTo>
                  <a:pt x="10892" y="14747"/>
                  <a:pt x="11014" y="14686"/>
                  <a:pt x="11137" y="14563"/>
                </a:cubicBezTo>
                <a:cubicBezTo>
                  <a:pt x="11137" y="14563"/>
                  <a:pt x="11137" y="14563"/>
                  <a:pt x="11137" y="14563"/>
                </a:cubicBezTo>
                <a:cubicBezTo>
                  <a:pt x="19336" y="5997"/>
                  <a:pt x="19336" y="5997"/>
                  <a:pt x="19336" y="5997"/>
                </a:cubicBezTo>
                <a:cubicBezTo>
                  <a:pt x="19336" y="5997"/>
                  <a:pt x="19336" y="5997"/>
                  <a:pt x="19336" y="5997"/>
                </a:cubicBezTo>
                <a:cubicBezTo>
                  <a:pt x="20070" y="5262"/>
                  <a:pt x="20070" y="5262"/>
                  <a:pt x="20070" y="5262"/>
                </a:cubicBezTo>
                <a:cubicBezTo>
                  <a:pt x="20070" y="5262"/>
                  <a:pt x="20070" y="5262"/>
                  <a:pt x="20009" y="5262"/>
                </a:cubicBezTo>
                <a:cubicBezTo>
                  <a:pt x="21478" y="3794"/>
                  <a:pt x="21478" y="3794"/>
                  <a:pt x="21478" y="3794"/>
                </a:cubicBezTo>
                <a:cubicBezTo>
                  <a:pt x="21478" y="3794"/>
                  <a:pt x="21478" y="3794"/>
                  <a:pt x="21478" y="3794"/>
                </a:cubicBezTo>
                <a:cubicBezTo>
                  <a:pt x="21539" y="3671"/>
                  <a:pt x="21600" y="3549"/>
                  <a:pt x="21600" y="3427"/>
                </a:cubicBezTo>
                <a:cubicBezTo>
                  <a:pt x="21600" y="3182"/>
                  <a:pt x="21355" y="2937"/>
                  <a:pt x="21110" y="2937"/>
                </a:cubicBezTo>
                <a:cubicBezTo>
                  <a:pt x="20927" y="2937"/>
                  <a:pt x="20805" y="2998"/>
                  <a:pt x="20743" y="3121"/>
                </a:cubicBezTo>
                <a:cubicBezTo>
                  <a:pt x="20743" y="3121"/>
                  <a:pt x="20743" y="3121"/>
                  <a:pt x="20743" y="3121"/>
                </a:cubicBezTo>
                <a:cubicBezTo>
                  <a:pt x="19458" y="4406"/>
                  <a:pt x="19458" y="4406"/>
                  <a:pt x="19458" y="4406"/>
                </a:cubicBezTo>
                <a:cubicBezTo>
                  <a:pt x="19458" y="4406"/>
                  <a:pt x="19458" y="4406"/>
                  <a:pt x="19458" y="4406"/>
                </a:cubicBezTo>
                <a:cubicBezTo>
                  <a:pt x="18785" y="5140"/>
                  <a:pt x="18785" y="5140"/>
                  <a:pt x="18785" y="5140"/>
                </a:cubicBezTo>
                <a:cubicBezTo>
                  <a:pt x="18785" y="5140"/>
                  <a:pt x="18785" y="5140"/>
                  <a:pt x="18785" y="5140"/>
                </a:cubicBezTo>
                <a:lnTo>
                  <a:pt x="10769" y="13523"/>
                </a:lnTo>
                <a:close/>
                <a:moveTo>
                  <a:pt x="20743" y="6670"/>
                </a:moveTo>
                <a:cubicBezTo>
                  <a:pt x="20499" y="6486"/>
                  <a:pt x="20193" y="6486"/>
                  <a:pt x="20009" y="6670"/>
                </a:cubicBezTo>
                <a:cubicBezTo>
                  <a:pt x="19887" y="6792"/>
                  <a:pt x="19825" y="7037"/>
                  <a:pt x="19887" y="7159"/>
                </a:cubicBezTo>
                <a:cubicBezTo>
                  <a:pt x="19887" y="7159"/>
                  <a:pt x="19887" y="7159"/>
                  <a:pt x="19887" y="7159"/>
                </a:cubicBezTo>
                <a:cubicBezTo>
                  <a:pt x="20376" y="8322"/>
                  <a:pt x="20621" y="9546"/>
                  <a:pt x="20621" y="10831"/>
                </a:cubicBezTo>
                <a:cubicBezTo>
                  <a:pt x="20621" y="16215"/>
                  <a:pt x="16215" y="20621"/>
                  <a:pt x="10769" y="20621"/>
                </a:cubicBezTo>
                <a:cubicBezTo>
                  <a:pt x="5385" y="20621"/>
                  <a:pt x="979" y="16215"/>
                  <a:pt x="979" y="10831"/>
                </a:cubicBezTo>
                <a:cubicBezTo>
                  <a:pt x="979" y="5385"/>
                  <a:pt x="5385" y="979"/>
                  <a:pt x="10769" y="979"/>
                </a:cubicBezTo>
                <a:cubicBezTo>
                  <a:pt x="13584" y="979"/>
                  <a:pt x="16032" y="2142"/>
                  <a:pt x="17867" y="3977"/>
                </a:cubicBezTo>
                <a:cubicBezTo>
                  <a:pt x="17867" y="3977"/>
                  <a:pt x="17867" y="3977"/>
                  <a:pt x="17867" y="3977"/>
                </a:cubicBezTo>
                <a:cubicBezTo>
                  <a:pt x="18051" y="4161"/>
                  <a:pt x="18357" y="4161"/>
                  <a:pt x="18541" y="3977"/>
                </a:cubicBezTo>
                <a:cubicBezTo>
                  <a:pt x="18724" y="3794"/>
                  <a:pt x="18724" y="3488"/>
                  <a:pt x="18541" y="3304"/>
                </a:cubicBezTo>
                <a:cubicBezTo>
                  <a:pt x="18479" y="3243"/>
                  <a:pt x="18479" y="3243"/>
                  <a:pt x="18479" y="3243"/>
                </a:cubicBezTo>
                <a:cubicBezTo>
                  <a:pt x="16521" y="1224"/>
                  <a:pt x="13768" y="0"/>
                  <a:pt x="10769" y="0"/>
                </a:cubicBezTo>
                <a:cubicBezTo>
                  <a:pt x="4834" y="0"/>
                  <a:pt x="0" y="4834"/>
                  <a:pt x="0" y="10831"/>
                </a:cubicBezTo>
                <a:cubicBezTo>
                  <a:pt x="0" y="16766"/>
                  <a:pt x="4834" y="21600"/>
                  <a:pt x="10769" y="21600"/>
                </a:cubicBezTo>
                <a:cubicBezTo>
                  <a:pt x="16766" y="21600"/>
                  <a:pt x="21600" y="16766"/>
                  <a:pt x="21600" y="10831"/>
                </a:cubicBezTo>
                <a:cubicBezTo>
                  <a:pt x="21600" y="9423"/>
                  <a:pt x="21294" y="8077"/>
                  <a:pt x="20866" y="6853"/>
                </a:cubicBezTo>
                <a:cubicBezTo>
                  <a:pt x="20805" y="6792"/>
                  <a:pt x="20805" y="6731"/>
                  <a:pt x="20743" y="6670"/>
                </a:cubicBezTo>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
        <p:nvSpPr>
          <p:cNvPr id="5" name="Title 2">
            <a:extLst>
              <a:ext uri="{FF2B5EF4-FFF2-40B4-BE49-F238E27FC236}">
                <a16:creationId xmlns:a16="http://schemas.microsoft.com/office/drawing/2014/main" id="{9FE04F73-0923-844A-0A0E-45B96C781A63}"/>
              </a:ext>
            </a:extLst>
          </p:cNvPr>
          <p:cNvSpPr txBox="1"/>
          <p:nvPr/>
        </p:nvSpPr>
        <p:spPr>
          <a:xfrm>
            <a:off x="15124565" y="3098972"/>
            <a:ext cx="7642305"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4876800">
              <a:defRPr sz="3200" cap="all" spc="64">
                <a:solidFill>
                  <a:schemeClr val="accent2">
                    <a:hueOff val="357321"/>
                    <a:lumOff val="-20104"/>
                  </a:schemeClr>
                </a:solidFill>
                <a:latin typeface="+mj-lt"/>
                <a:ea typeface="+mj-ea"/>
                <a:cs typeface="+mj-cs"/>
                <a:sym typeface="Baskerville"/>
              </a:defRPr>
            </a:lvl1pPr>
          </a:lstStyle>
          <a:p>
            <a:r>
              <a:rPr lang="en-US" dirty="0"/>
              <a:t>DISCLOSURES MADE TO CLIENTS</a:t>
            </a:r>
            <a:endParaRPr dirty="0"/>
          </a:p>
        </p:txBody>
      </p:sp>
      <p:sp>
        <p:nvSpPr>
          <p:cNvPr id="6" name="Freeform 21"/>
          <p:cNvSpPr/>
          <p:nvPr/>
        </p:nvSpPr>
        <p:spPr>
          <a:xfrm>
            <a:off x="13437221" y="7174012"/>
            <a:ext cx="1074646" cy="1140289"/>
          </a:xfrm>
          <a:custGeom>
            <a:avLst/>
            <a:gdLst/>
            <a:ahLst/>
            <a:cxnLst>
              <a:cxn ang="0">
                <a:pos x="wd2" y="hd2"/>
              </a:cxn>
              <a:cxn ang="5400000">
                <a:pos x="wd2" y="hd2"/>
              </a:cxn>
              <a:cxn ang="10800000">
                <a:pos x="wd2" y="hd2"/>
              </a:cxn>
              <a:cxn ang="16200000">
                <a:pos x="wd2" y="hd2"/>
              </a:cxn>
            </a:cxnLst>
            <a:rect l="0" t="0" r="r" b="b"/>
            <a:pathLst>
              <a:path w="21600" h="21600" extrusionOk="0">
                <a:moveTo>
                  <a:pt x="10769" y="13523"/>
                </a:moveTo>
                <a:cubicBezTo>
                  <a:pt x="6241" y="8995"/>
                  <a:pt x="6241" y="8995"/>
                  <a:pt x="6241" y="8995"/>
                </a:cubicBezTo>
                <a:cubicBezTo>
                  <a:pt x="6119" y="8934"/>
                  <a:pt x="5997" y="8873"/>
                  <a:pt x="5874" y="8873"/>
                </a:cubicBezTo>
                <a:cubicBezTo>
                  <a:pt x="5568" y="8873"/>
                  <a:pt x="5385" y="9056"/>
                  <a:pt x="5385" y="9362"/>
                </a:cubicBezTo>
                <a:cubicBezTo>
                  <a:pt x="5385" y="9484"/>
                  <a:pt x="5446" y="9607"/>
                  <a:pt x="5507" y="9668"/>
                </a:cubicBezTo>
                <a:cubicBezTo>
                  <a:pt x="10402" y="14624"/>
                  <a:pt x="10402" y="14624"/>
                  <a:pt x="10402" y="14624"/>
                </a:cubicBezTo>
                <a:cubicBezTo>
                  <a:pt x="10525" y="14686"/>
                  <a:pt x="10647" y="14747"/>
                  <a:pt x="10769" y="14747"/>
                </a:cubicBezTo>
                <a:cubicBezTo>
                  <a:pt x="10892" y="14747"/>
                  <a:pt x="11014" y="14686"/>
                  <a:pt x="11137" y="14563"/>
                </a:cubicBezTo>
                <a:cubicBezTo>
                  <a:pt x="11137" y="14563"/>
                  <a:pt x="11137" y="14563"/>
                  <a:pt x="11137" y="14563"/>
                </a:cubicBezTo>
                <a:cubicBezTo>
                  <a:pt x="19336" y="5997"/>
                  <a:pt x="19336" y="5997"/>
                  <a:pt x="19336" y="5997"/>
                </a:cubicBezTo>
                <a:cubicBezTo>
                  <a:pt x="19336" y="5997"/>
                  <a:pt x="19336" y="5997"/>
                  <a:pt x="19336" y="5997"/>
                </a:cubicBezTo>
                <a:cubicBezTo>
                  <a:pt x="20070" y="5262"/>
                  <a:pt x="20070" y="5262"/>
                  <a:pt x="20070" y="5262"/>
                </a:cubicBezTo>
                <a:cubicBezTo>
                  <a:pt x="20070" y="5262"/>
                  <a:pt x="20070" y="5262"/>
                  <a:pt x="20009" y="5262"/>
                </a:cubicBezTo>
                <a:cubicBezTo>
                  <a:pt x="21478" y="3794"/>
                  <a:pt x="21478" y="3794"/>
                  <a:pt x="21478" y="3794"/>
                </a:cubicBezTo>
                <a:cubicBezTo>
                  <a:pt x="21478" y="3794"/>
                  <a:pt x="21478" y="3794"/>
                  <a:pt x="21478" y="3794"/>
                </a:cubicBezTo>
                <a:cubicBezTo>
                  <a:pt x="21539" y="3671"/>
                  <a:pt x="21600" y="3549"/>
                  <a:pt x="21600" y="3427"/>
                </a:cubicBezTo>
                <a:cubicBezTo>
                  <a:pt x="21600" y="3182"/>
                  <a:pt x="21355" y="2937"/>
                  <a:pt x="21110" y="2937"/>
                </a:cubicBezTo>
                <a:cubicBezTo>
                  <a:pt x="20927" y="2937"/>
                  <a:pt x="20805" y="2998"/>
                  <a:pt x="20743" y="3121"/>
                </a:cubicBezTo>
                <a:cubicBezTo>
                  <a:pt x="20743" y="3121"/>
                  <a:pt x="20743" y="3121"/>
                  <a:pt x="20743" y="3121"/>
                </a:cubicBezTo>
                <a:cubicBezTo>
                  <a:pt x="19458" y="4406"/>
                  <a:pt x="19458" y="4406"/>
                  <a:pt x="19458" y="4406"/>
                </a:cubicBezTo>
                <a:cubicBezTo>
                  <a:pt x="19458" y="4406"/>
                  <a:pt x="19458" y="4406"/>
                  <a:pt x="19458" y="4406"/>
                </a:cubicBezTo>
                <a:cubicBezTo>
                  <a:pt x="18785" y="5140"/>
                  <a:pt x="18785" y="5140"/>
                  <a:pt x="18785" y="5140"/>
                </a:cubicBezTo>
                <a:cubicBezTo>
                  <a:pt x="18785" y="5140"/>
                  <a:pt x="18785" y="5140"/>
                  <a:pt x="18785" y="5140"/>
                </a:cubicBezTo>
                <a:lnTo>
                  <a:pt x="10769" y="13523"/>
                </a:lnTo>
                <a:close/>
                <a:moveTo>
                  <a:pt x="20743" y="6670"/>
                </a:moveTo>
                <a:cubicBezTo>
                  <a:pt x="20499" y="6486"/>
                  <a:pt x="20193" y="6486"/>
                  <a:pt x="20009" y="6670"/>
                </a:cubicBezTo>
                <a:cubicBezTo>
                  <a:pt x="19887" y="6792"/>
                  <a:pt x="19825" y="7037"/>
                  <a:pt x="19887" y="7159"/>
                </a:cubicBezTo>
                <a:cubicBezTo>
                  <a:pt x="19887" y="7159"/>
                  <a:pt x="19887" y="7159"/>
                  <a:pt x="19887" y="7159"/>
                </a:cubicBezTo>
                <a:cubicBezTo>
                  <a:pt x="20376" y="8322"/>
                  <a:pt x="20621" y="9546"/>
                  <a:pt x="20621" y="10831"/>
                </a:cubicBezTo>
                <a:cubicBezTo>
                  <a:pt x="20621" y="16215"/>
                  <a:pt x="16215" y="20621"/>
                  <a:pt x="10769" y="20621"/>
                </a:cubicBezTo>
                <a:cubicBezTo>
                  <a:pt x="5385" y="20621"/>
                  <a:pt x="979" y="16215"/>
                  <a:pt x="979" y="10831"/>
                </a:cubicBezTo>
                <a:cubicBezTo>
                  <a:pt x="979" y="5385"/>
                  <a:pt x="5385" y="979"/>
                  <a:pt x="10769" y="979"/>
                </a:cubicBezTo>
                <a:cubicBezTo>
                  <a:pt x="13584" y="979"/>
                  <a:pt x="16032" y="2142"/>
                  <a:pt x="17867" y="3977"/>
                </a:cubicBezTo>
                <a:cubicBezTo>
                  <a:pt x="17867" y="3977"/>
                  <a:pt x="17867" y="3977"/>
                  <a:pt x="17867" y="3977"/>
                </a:cubicBezTo>
                <a:cubicBezTo>
                  <a:pt x="18051" y="4161"/>
                  <a:pt x="18357" y="4161"/>
                  <a:pt x="18541" y="3977"/>
                </a:cubicBezTo>
                <a:cubicBezTo>
                  <a:pt x="18724" y="3794"/>
                  <a:pt x="18724" y="3488"/>
                  <a:pt x="18541" y="3304"/>
                </a:cubicBezTo>
                <a:cubicBezTo>
                  <a:pt x="18479" y="3243"/>
                  <a:pt x="18479" y="3243"/>
                  <a:pt x="18479" y="3243"/>
                </a:cubicBezTo>
                <a:cubicBezTo>
                  <a:pt x="16521" y="1224"/>
                  <a:pt x="13768" y="0"/>
                  <a:pt x="10769" y="0"/>
                </a:cubicBezTo>
                <a:cubicBezTo>
                  <a:pt x="4834" y="0"/>
                  <a:pt x="0" y="4834"/>
                  <a:pt x="0" y="10831"/>
                </a:cubicBezTo>
                <a:cubicBezTo>
                  <a:pt x="0" y="16766"/>
                  <a:pt x="4834" y="21600"/>
                  <a:pt x="10769" y="21600"/>
                </a:cubicBezTo>
                <a:cubicBezTo>
                  <a:pt x="16766" y="21600"/>
                  <a:pt x="21600" y="16766"/>
                  <a:pt x="21600" y="10831"/>
                </a:cubicBezTo>
                <a:cubicBezTo>
                  <a:pt x="21600" y="9423"/>
                  <a:pt x="21294" y="8077"/>
                  <a:pt x="20866" y="6853"/>
                </a:cubicBezTo>
                <a:cubicBezTo>
                  <a:pt x="20805" y="6792"/>
                  <a:pt x="20805" y="6731"/>
                  <a:pt x="20743" y="6670"/>
                </a:cubicBezTo>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
        <p:nvSpPr>
          <p:cNvPr id="8" name="Title 2">
            <a:extLst>
              <a:ext uri="{FF2B5EF4-FFF2-40B4-BE49-F238E27FC236}">
                <a16:creationId xmlns:a16="http://schemas.microsoft.com/office/drawing/2014/main" id="{562AC6C6-01FF-4E68-2696-441439B41B8D}"/>
              </a:ext>
            </a:extLst>
          </p:cNvPr>
          <p:cNvSpPr txBox="1"/>
          <p:nvPr/>
        </p:nvSpPr>
        <p:spPr>
          <a:xfrm>
            <a:off x="15103395" y="7013084"/>
            <a:ext cx="7642305" cy="1477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4876800">
              <a:defRPr sz="3200" cap="all" spc="64">
                <a:solidFill>
                  <a:schemeClr val="accent2">
                    <a:hueOff val="357321"/>
                    <a:lumOff val="-20104"/>
                  </a:schemeClr>
                </a:solidFill>
                <a:latin typeface="+mj-lt"/>
                <a:ea typeface="+mj-ea"/>
                <a:cs typeface="+mj-cs"/>
                <a:sym typeface="Baskerville"/>
              </a:defRPr>
            </a:lvl1pPr>
          </a:lstStyle>
          <a:p>
            <a:r>
              <a:rPr lang="en-US" dirty="0"/>
              <a:t>ECONOMIC INCENTIVES FOR CERTAIN PRODUCTS, SERVICES OR ACCOUNT TYPES</a:t>
            </a:r>
            <a:endParaRPr dirty="0"/>
          </a:p>
        </p:txBody>
      </p:sp>
    </p:spTree>
    <p:extLst>
      <p:ext uri="{BB962C8B-B14F-4D97-AF65-F5344CB8AC3E}">
        <p14:creationId xmlns:p14="http://schemas.microsoft.com/office/powerpoint/2010/main" val="4219034328"/>
      </p:ext>
    </p:extLst>
  </p:cSld>
  <p:clrMapOvr>
    <a:masterClrMapping/>
  </p:clrMapOvr>
  <p:transition advClick="0" advTm="0">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200"/>
                                  </p:stCondLst>
                                  <p:iterate>
                                    <p:tmAbs val="0"/>
                                  </p:iterate>
                                  <p:childTnLst>
                                    <p:set>
                                      <p:cBhvr>
                                        <p:cTn id="6" fill="hold"/>
                                        <p:tgtEl>
                                          <p:spTgt spid="265"/>
                                        </p:tgtEl>
                                        <p:attrNameLst>
                                          <p:attrName>style.visibility</p:attrName>
                                        </p:attrNameLst>
                                      </p:cBhvr>
                                      <p:to>
                                        <p:strVal val="visible"/>
                                      </p:to>
                                    </p:set>
                                    <p:anim calcmode="lin" valueType="num">
                                      <p:cBhvr>
                                        <p:cTn id="7" dur="199" fill="hold"/>
                                        <p:tgtEl>
                                          <p:spTgt spid="265"/>
                                        </p:tgtEl>
                                        <p:attrNameLst>
                                          <p:attrName>ppt_w</p:attrName>
                                        </p:attrNameLst>
                                      </p:cBhvr>
                                      <p:tavLst>
                                        <p:tav tm="0">
                                          <p:val>
                                            <p:fltVal val="0"/>
                                          </p:val>
                                        </p:tav>
                                        <p:tav tm="100000">
                                          <p:val>
                                            <p:strVal val="#ppt_w"/>
                                          </p:val>
                                        </p:tav>
                                      </p:tavLst>
                                    </p:anim>
                                    <p:anim calcmode="lin" valueType="num">
                                      <p:cBhvr>
                                        <p:cTn id="8" dur="199" fill="hold"/>
                                        <p:tgtEl>
                                          <p:spTgt spid="265"/>
                                        </p:tgtEl>
                                        <p:attrNameLst>
                                          <p:attrName>ppt_h</p:attrName>
                                        </p:attrNameLst>
                                      </p:cBhvr>
                                      <p:tavLst>
                                        <p:tav tm="0">
                                          <p:val>
                                            <p:fltVal val="0"/>
                                          </p:val>
                                        </p:tav>
                                        <p:tav tm="100000">
                                          <p:val>
                                            <p:strVal val="#ppt_h"/>
                                          </p:val>
                                        </p:tav>
                                      </p:tavLst>
                                    </p:anim>
                                  </p:childTnLst>
                                </p:cTn>
                              </p:par>
                            </p:childTnLst>
                          </p:cTn>
                        </p:par>
                        <p:par>
                          <p:cTn id="9" fill="hold">
                            <p:stCondLst>
                              <p:cond delay="399"/>
                            </p:stCondLst>
                            <p:childTnLst>
                              <p:par>
                                <p:cTn id="10" presetID="22" presetClass="entr" presetSubtype="8" fill="hold" grpId="0" nodeType="afterEffect">
                                  <p:stCondLst>
                                    <p:cond delay="0"/>
                                  </p:stCondLst>
                                  <p:iterate>
                                    <p:tmAbs val="0"/>
                                  </p:iterate>
                                  <p:childTnLst>
                                    <p:set>
                                      <p:cBhvr>
                                        <p:cTn id="11" fill="hold"/>
                                        <p:tgtEl>
                                          <p:spTgt spid="267"/>
                                        </p:tgtEl>
                                        <p:attrNameLst>
                                          <p:attrName>style.visibility</p:attrName>
                                        </p:attrNameLst>
                                      </p:cBhvr>
                                      <p:to>
                                        <p:strVal val="visible"/>
                                      </p:to>
                                    </p:set>
                                    <p:animEffect transition="in" filter="wipe(left)">
                                      <p:cBhvr>
                                        <p:cTn id="12" dur="199"/>
                                        <p:tgtEl>
                                          <p:spTgt spid="267"/>
                                        </p:tgtEl>
                                      </p:cBhvr>
                                    </p:animEffect>
                                  </p:childTnLst>
                                </p:cTn>
                              </p:par>
                            </p:childTnLst>
                          </p:cTn>
                        </p:par>
                        <p:par>
                          <p:cTn id="13" fill="hold">
                            <p:stCondLst>
                              <p:cond delay="598"/>
                            </p:stCondLst>
                            <p:childTnLst>
                              <p:par>
                                <p:cTn id="14" presetID="22" presetClass="entr" presetSubtype="8" fill="hold" grpId="0" nodeType="afterEffect">
                                  <p:stCondLst>
                                    <p:cond delay="0"/>
                                  </p:stCondLst>
                                  <p:iterate>
                                    <p:tmAbs val="0"/>
                                  </p:iterate>
                                  <p:childTnLst>
                                    <p:set>
                                      <p:cBhvr>
                                        <p:cTn id="15" fill="hold"/>
                                        <p:tgtEl>
                                          <p:spTgt spid="266"/>
                                        </p:tgtEl>
                                        <p:attrNameLst>
                                          <p:attrName>style.visibility</p:attrName>
                                        </p:attrNameLst>
                                      </p:cBhvr>
                                      <p:to>
                                        <p:strVal val="visible"/>
                                      </p:to>
                                    </p:set>
                                    <p:animEffect transition="in" filter="wipe(left)">
                                      <p:cBhvr>
                                        <p:cTn id="16" dur="199"/>
                                        <p:tgtEl>
                                          <p:spTgt spid="266"/>
                                        </p:tgtEl>
                                      </p:cBhvr>
                                    </p:animEffect>
                                  </p:childTnLst>
                                </p:cTn>
                              </p:par>
                            </p:childTnLst>
                          </p:cTn>
                        </p:par>
                        <p:par>
                          <p:cTn id="17" fill="hold">
                            <p:stCondLst>
                              <p:cond delay="797"/>
                            </p:stCondLst>
                            <p:childTnLst>
                              <p:par>
                                <p:cTn id="18" presetID="23" presetClass="entr" presetSubtype="16" fill="hold" grpId="0" nodeType="afterEffect">
                                  <p:stCondLst>
                                    <p:cond delay="200"/>
                                  </p:stCondLst>
                                  <p:iterate>
                                    <p:tmAbs val="0"/>
                                  </p:iterate>
                                  <p:childTnLst>
                                    <p:set>
                                      <p:cBhvr>
                                        <p:cTn id="19" fill="hold"/>
                                        <p:tgtEl>
                                          <p:spTgt spid="268"/>
                                        </p:tgtEl>
                                        <p:attrNameLst>
                                          <p:attrName>style.visibility</p:attrName>
                                        </p:attrNameLst>
                                      </p:cBhvr>
                                      <p:to>
                                        <p:strVal val="visible"/>
                                      </p:to>
                                    </p:set>
                                    <p:anim calcmode="lin" valueType="num">
                                      <p:cBhvr>
                                        <p:cTn id="20" dur="199" fill="hold"/>
                                        <p:tgtEl>
                                          <p:spTgt spid="268"/>
                                        </p:tgtEl>
                                        <p:attrNameLst>
                                          <p:attrName>ppt_w</p:attrName>
                                        </p:attrNameLst>
                                      </p:cBhvr>
                                      <p:tavLst>
                                        <p:tav tm="0">
                                          <p:val>
                                            <p:fltVal val="0"/>
                                          </p:val>
                                        </p:tav>
                                        <p:tav tm="100000">
                                          <p:val>
                                            <p:strVal val="#ppt_w"/>
                                          </p:val>
                                        </p:tav>
                                      </p:tavLst>
                                    </p:anim>
                                    <p:anim calcmode="lin" valueType="num">
                                      <p:cBhvr>
                                        <p:cTn id="21" dur="199" fill="hold"/>
                                        <p:tgtEl>
                                          <p:spTgt spid="268"/>
                                        </p:tgtEl>
                                        <p:attrNameLst>
                                          <p:attrName>ppt_h</p:attrName>
                                        </p:attrNameLst>
                                      </p:cBhvr>
                                      <p:tavLst>
                                        <p:tav tm="0">
                                          <p:val>
                                            <p:fltVal val="0"/>
                                          </p:val>
                                        </p:tav>
                                        <p:tav tm="100000">
                                          <p:val>
                                            <p:strVal val="#ppt_h"/>
                                          </p:val>
                                        </p:tav>
                                      </p:tavLst>
                                    </p:anim>
                                  </p:childTnLst>
                                </p:cTn>
                              </p:par>
                            </p:childTnLst>
                          </p:cTn>
                        </p:par>
                        <p:par>
                          <p:cTn id="22" fill="hold">
                            <p:stCondLst>
                              <p:cond delay="1196"/>
                            </p:stCondLst>
                            <p:childTnLst>
                              <p:par>
                                <p:cTn id="23" presetID="22" presetClass="entr" presetSubtype="8" fill="hold" grpId="0" nodeType="afterEffect">
                                  <p:stCondLst>
                                    <p:cond delay="0"/>
                                  </p:stCondLst>
                                  <p:iterate>
                                    <p:tmAbs val="0"/>
                                  </p:iterate>
                                  <p:childTnLst>
                                    <p:set>
                                      <p:cBhvr>
                                        <p:cTn id="24" fill="hold"/>
                                        <p:tgtEl>
                                          <p:spTgt spid="270"/>
                                        </p:tgtEl>
                                        <p:attrNameLst>
                                          <p:attrName>style.visibility</p:attrName>
                                        </p:attrNameLst>
                                      </p:cBhvr>
                                      <p:to>
                                        <p:strVal val="visible"/>
                                      </p:to>
                                    </p:set>
                                    <p:animEffect transition="in" filter="wipe(left)">
                                      <p:cBhvr>
                                        <p:cTn id="25" dur="199"/>
                                        <p:tgtEl>
                                          <p:spTgt spid="270"/>
                                        </p:tgtEl>
                                      </p:cBhvr>
                                    </p:animEffect>
                                  </p:childTnLst>
                                </p:cTn>
                              </p:par>
                            </p:childTnLst>
                          </p:cTn>
                        </p:par>
                        <p:par>
                          <p:cTn id="26" fill="hold">
                            <p:stCondLst>
                              <p:cond delay="1395"/>
                            </p:stCondLst>
                            <p:childTnLst>
                              <p:par>
                                <p:cTn id="27" presetID="22" presetClass="entr" presetSubtype="8" fill="hold" grpId="0" nodeType="afterEffect">
                                  <p:stCondLst>
                                    <p:cond delay="0"/>
                                  </p:stCondLst>
                                  <p:iterate>
                                    <p:tmAbs val="0"/>
                                  </p:iterate>
                                  <p:childTnLst>
                                    <p:set>
                                      <p:cBhvr>
                                        <p:cTn id="28" fill="hold"/>
                                        <p:tgtEl>
                                          <p:spTgt spid="269"/>
                                        </p:tgtEl>
                                        <p:attrNameLst>
                                          <p:attrName>style.visibility</p:attrName>
                                        </p:attrNameLst>
                                      </p:cBhvr>
                                      <p:to>
                                        <p:strVal val="visible"/>
                                      </p:to>
                                    </p:set>
                                    <p:animEffect transition="in" filter="wipe(left)">
                                      <p:cBhvr>
                                        <p:cTn id="29" dur="199"/>
                                        <p:tgtEl>
                                          <p:spTgt spid="269"/>
                                        </p:tgtEl>
                                      </p:cBhvr>
                                    </p:animEffect>
                                  </p:childTnLst>
                                </p:cTn>
                              </p:par>
                            </p:childTnLst>
                          </p:cTn>
                        </p:par>
                        <p:par>
                          <p:cTn id="30" fill="hold">
                            <p:stCondLst>
                              <p:cond delay="1594"/>
                            </p:stCondLst>
                            <p:childTnLst>
                              <p:par>
                                <p:cTn id="31" presetID="22" presetClass="entr" presetSubtype="8" fill="hold" grpId="0" nodeType="afterEffect">
                                  <p:stCondLst>
                                    <p:cond delay="0"/>
                                  </p:stCondLst>
                                  <p:iterate>
                                    <p:tmAbs val="0"/>
                                  </p:iterate>
                                  <p:childTnLst>
                                    <p:set>
                                      <p:cBhvr>
                                        <p:cTn id="32" fill="hold"/>
                                        <p:tgtEl>
                                          <p:spTgt spid="274"/>
                                        </p:tgtEl>
                                        <p:attrNameLst>
                                          <p:attrName>style.visibility</p:attrName>
                                        </p:attrNameLst>
                                      </p:cBhvr>
                                      <p:to>
                                        <p:strVal val="visible"/>
                                      </p:to>
                                    </p:set>
                                    <p:animEffect transition="in" filter="wipe(left)">
                                      <p:cBhvr>
                                        <p:cTn id="33" dur="199"/>
                                        <p:tgtEl>
                                          <p:spTgt spid="274"/>
                                        </p:tgtEl>
                                      </p:cBhvr>
                                    </p:animEffect>
                                  </p:childTnLst>
                                </p:cTn>
                              </p:par>
                            </p:childTnLst>
                          </p:cTn>
                        </p:par>
                        <p:par>
                          <p:cTn id="34" fill="hold">
                            <p:stCondLst>
                              <p:cond delay="1793"/>
                            </p:stCondLst>
                            <p:childTnLst>
                              <p:par>
                                <p:cTn id="35" presetID="23" presetClass="entr" presetSubtype="16" fill="hold" grpId="0" nodeType="afterEffect">
                                  <p:stCondLst>
                                    <p:cond delay="200"/>
                                  </p:stCondLst>
                                  <p:iterate>
                                    <p:tmAbs val="0"/>
                                  </p:iterate>
                                  <p:childTnLst>
                                    <p:set>
                                      <p:cBhvr>
                                        <p:cTn id="36" fill="hold"/>
                                        <p:tgtEl>
                                          <p:spTgt spid="4"/>
                                        </p:tgtEl>
                                        <p:attrNameLst>
                                          <p:attrName>style.visibility</p:attrName>
                                        </p:attrNameLst>
                                      </p:cBhvr>
                                      <p:to>
                                        <p:strVal val="visible"/>
                                      </p:to>
                                    </p:set>
                                    <p:anim calcmode="lin" valueType="num">
                                      <p:cBhvr>
                                        <p:cTn id="37" dur="199" fill="hold"/>
                                        <p:tgtEl>
                                          <p:spTgt spid="4"/>
                                        </p:tgtEl>
                                        <p:attrNameLst>
                                          <p:attrName>ppt_w</p:attrName>
                                        </p:attrNameLst>
                                      </p:cBhvr>
                                      <p:tavLst>
                                        <p:tav tm="0">
                                          <p:val>
                                            <p:fltVal val="0"/>
                                          </p:val>
                                        </p:tav>
                                        <p:tav tm="100000">
                                          <p:val>
                                            <p:strVal val="#ppt_w"/>
                                          </p:val>
                                        </p:tav>
                                      </p:tavLst>
                                    </p:anim>
                                    <p:anim calcmode="lin" valueType="num">
                                      <p:cBhvr>
                                        <p:cTn id="38" dur="199" fill="hold"/>
                                        <p:tgtEl>
                                          <p:spTgt spid="4"/>
                                        </p:tgtEl>
                                        <p:attrNameLst>
                                          <p:attrName>ppt_h</p:attrName>
                                        </p:attrNameLst>
                                      </p:cBhvr>
                                      <p:tavLst>
                                        <p:tav tm="0">
                                          <p:val>
                                            <p:fltVal val="0"/>
                                          </p:val>
                                        </p:tav>
                                        <p:tav tm="100000">
                                          <p:val>
                                            <p:strVal val="#ppt_h"/>
                                          </p:val>
                                        </p:tav>
                                      </p:tavLst>
                                    </p:anim>
                                  </p:childTnLst>
                                </p:cTn>
                              </p:par>
                            </p:childTnLst>
                          </p:cTn>
                        </p:par>
                        <p:par>
                          <p:cTn id="39" fill="hold">
                            <p:stCondLst>
                              <p:cond delay="2192"/>
                            </p:stCondLst>
                            <p:childTnLst>
                              <p:par>
                                <p:cTn id="40" presetID="22" presetClass="entr" presetSubtype="8" fill="hold" grpId="0" nodeType="afterEffect">
                                  <p:stCondLst>
                                    <p:cond delay="0"/>
                                  </p:stCondLst>
                                  <p:iterate>
                                    <p:tmAbs val="0"/>
                                  </p:iterate>
                                  <p:childTnLst>
                                    <p:set>
                                      <p:cBhvr>
                                        <p:cTn id="41" fill="hold"/>
                                        <p:tgtEl>
                                          <p:spTgt spid="5"/>
                                        </p:tgtEl>
                                        <p:attrNameLst>
                                          <p:attrName>style.visibility</p:attrName>
                                        </p:attrNameLst>
                                      </p:cBhvr>
                                      <p:to>
                                        <p:strVal val="visible"/>
                                      </p:to>
                                    </p:set>
                                    <p:animEffect transition="in" filter="wipe(left)">
                                      <p:cBhvr>
                                        <p:cTn id="42" dur="199"/>
                                        <p:tgtEl>
                                          <p:spTgt spid="5"/>
                                        </p:tgtEl>
                                      </p:cBhvr>
                                    </p:animEffect>
                                  </p:childTnLst>
                                </p:cTn>
                              </p:par>
                            </p:childTnLst>
                          </p:cTn>
                        </p:par>
                        <p:par>
                          <p:cTn id="43" fill="hold">
                            <p:stCondLst>
                              <p:cond delay="2391"/>
                            </p:stCondLst>
                            <p:childTnLst>
                              <p:par>
                                <p:cTn id="44" presetID="23" presetClass="entr" presetSubtype="16" fill="hold" grpId="0" nodeType="afterEffect">
                                  <p:stCondLst>
                                    <p:cond delay="200"/>
                                  </p:stCondLst>
                                  <p:iterate>
                                    <p:tmAbs val="0"/>
                                  </p:iterate>
                                  <p:childTnLst>
                                    <p:set>
                                      <p:cBhvr>
                                        <p:cTn id="45" fill="hold"/>
                                        <p:tgtEl>
                                          <p:spTgt spid="6"/>
                                        </p:tgtEl>
                                        <p:attrNameLst>
                                          <p:attrName>style.visibility</p:attrName>
                                        </p:attrNameLst>
                                      </p:cBhvr>
                                      <p:to>
                                        <p:strVal val="visible"/>
                                      </p:to>
                                    </p:set>
                                    <p:anim calcmode="lin" valueType="num">
                                      <p:cBhvr>
                                        <p:cTn id="46" dur="199" fill="hold"/>
                                        <p:tgtEl>
                                          <p:spTgt spid="6"/>
                                        </p:tgtEl>
                                        <p:attrNameLst>
                                          <p:attrName>ppt_w</p:attrName>
                                        </p:attrNameLst>
                                      </p:cBhvr>
                                      <p:tavLst>
                                        <p:tav tm="0">
                                          <p:val>
                                            <p:fltVal val="0"/>
                                          </p:val>
                                        </p:tav>
                                        <p:tav tm="100000">
                                          <p:val>
                                            <p:strVal val="#ppt_w"/>
                                          </p:val>
                                        </p:tav>
                                      </p:tavLst>
                                    </p:anim>
                                    <p:anim calcmode="lin" valueType="num">
                                      <p:cBhvr>
                                        <p:cTn id="47" dur="199" fill="hold"/>
                                        <p:tgtEl>
                                          <p:spTgt spid="6"/>
                                        </p:tgtEl>
                                        <p:attrNameLst>
                                          <p:attrName>ppt_h</p:attrName>
                                        </p:attrNameLst>
                                      </p:cBhvr>
                                      <p:tavLst>
                                        <p:tav tm="0">
                                          <p:val>
                                            <p:fltVal val="0"/>
                                          </p:val>
                                        </p:tav>
                                        <p:tav tm="100000">
                                          <p:val>
                                            <p:strVal val="#ppt_h"/>
                                          </p:val>
                                        </p:tav>
                                      </p:tavLst>
                                    </p:anim>
                                  </p:childTnLst>
                                </p:cTn>
                              </p:par>
                            </p:childTnLst>
                          </p:cTn>
                        </p:par>
                        <p:par>
                          <p:cTn id="48" fill="hold">
                            <p:stCondLst>
                              <p:cond delay="2790"/>
                            </p:stCondLst>
                            <p:childTnLst>
                              <p:par>
                                <p:cTn id="49" presetID="22" presetClass="entr" presetSubtype="8" fill="hold" grpId="0" nodeType="afterEffect">
                                  <p:stCondLst>
                                    <p:cond delay="0"/>
                                  </p:stCondLst>
                                  <p:iterate>
                                    <p:tmAbs val="0"/>
                                  </p:iterate>
                                  <p:childTnLst>
                                    <p:set>
                                      <p:cBhvr>
                                        <p:cTn id="50" fill="hold"/>
                                        <p:tgtEl>
                                          <p:spTgt spid="8"/>
                                        </p:tgtEl>
                                        <p:attrNameLst>
                                          <p:attrName>style.visibility</p:attrName>
                                        </p:attrNameLst>
                                      </p:cBhvr>
                                      <p:to>
                                        <p:strVal val="visible"/>
                                      </p:to>
                                    </p:set>
                                    <p:animEffect transition="in" filter="wipe(left)">
                                      <p:cBhvr>
                                        <p:cTn id="51" dur="199"/>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0" animBg="1" advAuto="0"/>
      <p:bldP spid="266" grpId="0" animBg="1" advAuto="0"/>
      <p:bldP spid="267" grpId="0" animBg="1" advAuto="0"/>
      <p:bldP spid="268" grpId="0" animBg="1" advAuto="0"/>
      <p:bldP spid="269" grpId="0" animBg="1" advAuto="0"/>
      <p:bldP spid="270" grpId="0" animBg="1" advAuto="0"/>
      <p:bldP spid="274" grpId="0" animBg="1" advAuto="0"/>
      <p:bldP spid="4" grpId="0" animBg="1" advAuto="0"/>
      <p:bldP spid="5" grpId="0" animBg="1" advAuto="0"/>
      <p:bldP spid="6" grpId="0" animBg="1" advAuto="0"/>
      <p:bldP spid="8"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Do &amp; Don’t Targets"/>
          <p:cNvSpPr txBox="1">
            <a:spLocks noGrp="1"/>
          </p:cNvSpPr>
          <p:nvPr>
            <p:ph type="ctrTitle"/>
          </p:nvPr>
        </p:nvSpPr>
        <p:spPr>
          <a:prstGeom prst="rect">
            <a:avLst/>
          </a:prstGeom>
        </p:spPr>
        <p:txBody>
          <a:bodyPr>
            <a:normAutofit fontScale="90000"/>
          </a:bodyPr>
          <a:lstStyle/>
          <a:p>
            <a:pPr defTabSz="473201">
              <a:defRPr sz="6210" spc="91"/>
            </a:pPr>
            <a:r>
              <a:rPr lang="en-US" dirty="0"/>
              <a:t>2024 EXAM PRIORITIES</a:t>
            </a:r>
            <a:endParaRPr dirty="0">
              <a:solidFill>
                <a:schemeClr val="accent2">
                  <a:hueOff val="357321"/>
                  <a:lumOff val="-20104"/>
                </a:schemeClr>
              </a:solidFill>
            </a:endParaRPr>
          </a:p>
        </p:txBody>
      </p:sp>
      <p:sp>
        <p:nvSpPr>
          <p:cNvPr id="26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a:t>
            </a:fld>
            <a:endParaRPr/>
          </a:p>
        </p:txBody>
      </p:sp>
      <p:sp>
        <p:nvSpPr>
          <p:cNvPr id="265" name="Freeform 3"/>
          <p:cNvSpPr/>
          <p:nvPr/>
        </p:nvSpPr>
        <p:spPr>
          <a:xfrm>
            <a:off x="13437221" y="3254198"/>
            <a:ext cx="1074646" cy="1069129"/>
          </a:xfrm>
          <a:custGeom>
            <a:avLst/>
            <a:gdLst/>
            <a:ahLst/>
            <a:cxnLst>
              <a:cxn ang="0">
                <a:pos x="wd2" y="hd2"/>
              </a:cxn>
              <a:cxn ang="5400000">
                <a:pos x="wd2" y="hd2"/>
              </a:cxn>
              <a:cxn ang="10800000">
                <a:pos x="wd2" y="hd2"/>
              </a:cxn>
              <a:cxn ang="16200000">
                <a:pos x="wd2" y="hd2"/>
              </a:cxn>
            </a:cxnLst>
            <a:rect l="0" t="0" r="r" b="b"/>
            <a:pathLst>
              <a:path w="21600" h="21600" extrusionOk="0">
                <a:moveTo>
                  <a:pt x="10769" y="13523"/>
                </a:moveTo>
                <a:cubicBezTo>
                  <a:pt x="6241" y="8995"/>
                  <a:pt x="6241" y="8995"/>
                  <a:pt x="6241" y="8995"/>
                </a:cubicBezTo>
                <a:cubicBezTo>
                  <a:pt x="6119" y="8934"/>
                  <a:pt x="5997" y="8873"/>
                  <a:pt x="5874" y="8873"/>
                </a:cubicBezTo>
                <a:cubicBezTo>
                  <a:pt x="5568" y="8873"/>
                  <a:pt x="5385" y="9056"/>
                  <a:pt x="5385" y="9362"/>
                </a:cubicBezTo>
                <a:cubicBezTo>
                  <a:pt x="5385" y="9484"/>
                  <a:pt x="5446" y="9607"/>
                  <a:pt x="5507" y="9668"/>
                </a:cubicBezTo>
                <a:cubicBezTo>
                  <a:pt x="10402" y="14624"/>
                  <a:pt x="10402" y="14624"/>
                  <a:pt x="10402" y="14624"/>
                </a:cubicBezTo>
                <a:cubicBezTo>
                  <a:pt x="10525" y="14686"/>
                  <a:pt x="10647" y="14747"/>
                  <a:pt x="10769" y="14747"/>
                </a:cubicBezTo>
                <a:cubicBezTo>
                  <a:pt x="10892" y="14747"/>
                  <a:pt x="11014" y="14686"/>
                  <a:pt x="11137" y="14563"/>
                </a:cubicBezTo>
                <a:cubicBezTo>
                  <a:pt x="11137" y="14563"/>
                  <a:pt x="11137" y="14563"/>
                  <a:pt x="11137" y="14563"/>
                </a:cubicBezTo>
                <a:cubicBezTo>
                  <a:pt x="19336" y="5997"/>
                  <a:pt x="19336" y="5997"/>
                  <a:pt x="19336" y="5997"/>
                </a:cubicBezTo>
                <a:cubicBezTo>
                  <a:pt x="19336" y="5997"/>
                  <a:pt x="19336" y="5997"/>
                  <a:pt x="19336" y="5997"/>
                </a:cubicBezTo>
                <a:cubicBezTo>
                  <a:pt x="20070" y="5262"/>
                  <a:pt x="20070" y="5262"/>
                  <a:pt x="20070" y="5262"/>
                </a:cubicBezTo>
                <a:cubicBezTo>
                  <a:pt x="20070" y="5262"/>
                  <a:pt x="20070" y="5262"/>
                  <a:pt x="20009" y="5262"/>
                </a:cubicBezTo>
                <a:cubicBezTo>
                  <a:pt x="21478" y="3794"/>
                  <a:pt x="21478" y="3794"/>
                  <a:pt x="21478" y="3794"/>
                </a:cubicBezTo>
                <a:cubicBezTo>
                  <a:pt x="21478" y="3794"/>
                  <a:pt x="21478" y="3794"/>
                  <a:pt x="21478" y="3794"/>
                </a:cubicBezTo>
                <a:cubicBezTo>
                  <a:pt x="21539" y="3671"/>
                  <a:pt x="21600" y="3549"/>
                  <a:pt x="21600" y="3427"/>
                </a:cubicBezTo>
                <a:cubicBezTo>
                  <a:pt x="21600" y="3182"/>
                  <a:pt x="21355" y="2937"/>
                  <a:pt x="21110" y="2937"/>
                </a:cubicBezTo>
                <a:cubicBezTo>
                  <a:pt x="20927" y="2937"/>
                  <a:pt x="20805" y="2998"/>
                  <a:pt x="20743" y="3121"/>
                </a:cubicBezTo>
                <a:cubicBezTo>
                  <a:pt x="20743" y="3121"/>
                  <a:pt x="20743" y="3121"/>
                  <a:pt x="20743" y="3121"/>
                </a:cubicBezTo>
                <a:cubicBezTo>
                  <a:pt x="19458" y="4406"/>
                  <a:pt x="19458" y="4406"/>
                  <a:pt x="19458" y="4406"/>
                </a:cubicBezTo>
                <a:cubicBezTo>
                  <a:pt x="19458" y="4406"/>
                  <a:pt x="19458" y="4406"/>
                  <a:pt x="19458" y="4406"/>
                </a:cubicBezTo>
                <a:cubicBezTo>
                  <a:pt x="18785" y="5140"/>
                  <a:pt x="18785" y="5140"/>
                  <a:pt x="18785" y="5140"/>
                </a:cubicBezTo>
                <a:cubicBezTo>
                  <a:pt x="18785" y="5140"/>
                  <a:pt x="18785" y="5140"/>
                  <a:pt x="18785" y="5140"/>
                </a:cubicBezTo>
                <a:lnTo>
                  <a:pt x="10769" y="13523"/>
                </a:lnTo>
                <a:close/>
                <a:moveTo>
                  <a:pt x="20743" y="6670"/>
                </a:moveTo>
                <a:cubicBezTo>
                  <a:pt x="20499" y="6486"/>
                  <a:pt x="20193" y="6486"/>
                  <a:pt x="20009" y="6670"/>
                </a:cubicBezTo>
                <a:cubicBezTo>
                  <a:pt x="19887" y="6792"/>
                  <a:pt x="19825" y="7037"/>
                  <a:pt x="19887" y="7159"/>
                </a:cubicBezTo>
                <a:cubicBezTo>
                  <a:pt x="19887" y="7159"/>
                  <a:pt x="19887" y="7159"/>
                  <a:pt x="19887" y="7159"/>
                </a:cubicBezTo>
                <a:cubicBezTo>
                  <a:pt x="20376" y="8322"/>
                  <a:pt x="20621" y="9546"/>
                  <a:pt x="20621" y="10831"/>
                </a:cubicBezTo>
                <a:cubicBezTo>
                  <a:pt x="20621" y="16215"/>
                  <a:pt x="16215" y="20621"/>
                  <a:pt x="10769" y="20621"/>
                </a:cubicBezTo>
                <a:cubicBezTo>
                  <a:pt x="5385" y="20621"/>
                  <a:pt x="979" y="16215"/>
                  <a:pt x="979" y="10831"/>
                </a:cubicBezTo>
                <a:cubicBezTo>
                  <a:pt x="979" y="5385"/>
                  <a:pt x="5385" y="979"/>
                  <a:pt x="10769" y="979"/>
                </a:cubicBezTo>
                <a:cubicBezTo>
                  <a:pt x="13584" y="979"/>
                  <a:pt x="16032" y="2142"/>
                  <a:pt x="17867" y="3977"/>
                </a:cubicBezTo>
                <a:cubicBezTo>
                  <a:pt x="17867" y="3977"/>
                  <a:pt x="17867" y="3977"/>
                  <a:pt x="17867" y="3977"/>
                </a:cubicBezTo>
                <a:cubicBezTo>
                  <a:pt x="18051" y="4161"/>
                  <a:pt x="18357" y="4161"/>
                  <a:pt x="18541" y="3977"/>
                </a:cubicBezTo>
                <a:cubicBezTo>
                  <a:pt x="18724" y="3794"/>
                  <a:pt x="18724" y="3488"/>
                  <a:pt x="18541" y="3304"/>
                </a:cubicBezTo>
                <a:cubicBezTo>
                  <a:pt x="18479" y="3243"/>
                  <a:pt x="18479" y="3243"/>
                  <a:pt x="18479" y="3243"/>
                </a:cubicBezTo>
                <a:cubicBezTo>
                  <a:pt x="16521" y="1224"/>
                  <a:pt x="13768" y="0"/>
                  <a:pt x="10769" y="0"/>
                </a:cubicBezTo>
                <a:cubicBezTo>
                  <a:pt x="4834" y="0"/>
                  <a:pt x="0" y="4834"/>
                  <a:pt x="0" y="10831"/>
                </a:cubicBezTo>
                <a:cubicBezTo>
                  <a:pt x="0" y="16766"/>
                  <a:pt x="4834" y="21600"/>
                  <a:pt x="10769" y="21600"/>
                </a:cubicBezTo>
                <a:cubicBezTo>
                  <a:pt x="16766" y="21600"/>
                  <a:pt x="21600" y="16766"/>
                  <a:pt x="21600" y="10831"/>
                </a:cubicBezTo>
                <a:cubicBezTo>
                  <a:pt x="21600" y="9423"/>
                  <a:pt x="21294" y="8077"/>
                  <a:pt x="20866" y="6853"/>
                </a:cubicBezTo>
                <a:cubicBezTo>
                  <a:pt x="20805" y="6792"/>
                  <a:pt x="20805" y="6731"/>
                  <a:pt x="20743" y="6670"/>
                </a:cubicBezTo>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
        <p:nvSpPr>
          <p:cNvPr id="266" name="TextBox 11"/>
          <p:cNvSpPr txBox="1"/>
          <p:nvPr/>
        </p:nvSpPr>
        <p:spPr>
          <a:xfrm>
            <a:off x="3191727" y="5204246"/>
            <a:ext cx="9518433" cy="3845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l" defTabSz="1828800">
              <a:lnSpc>
                <a:spcPct val="130000"/>
              </a:lnSpc>
              <a:defRPr sz="2100">
                <a:solidFill>
                  <a:schemeClr val="accent4">
                    <a:hueOff val="11021613"/>
                    <a:satOff val="-81801"/>
                    <a:lumOff val="12078"/>
                  </a:schemeClr>
                </a:solidFill>
                <a:latin typeface="Open Sans"/>
                <a:ea typeface="Open Sans"/>
                <a:cs typeface="Open Sans"/>
                <a:sym typeface="Open Sans"/>
              </a:defRPr>
            </a:lvl1pPr>
          </a:lstStyle>
          <a:p>
            <a:pPr marL="342900" indent="-342900">
              <a:buFont typeface="Arial" panose="020B0604020202020204" pitchFamily="34" charset="0"/>
              <a:buChar char="•"/>
            </a:pPr>
            <a:endParaRPr dirty="0"/>
          </a:p>
        </p:txBody>
      </p:sp>
      <p:sp>
        <p:nvSpPr>
          <p:cNvPr id="267" name="Title 2"/>
          <p:cNvSpPr txBox="1"/>
          <p:nvPr/>
        </p:nvSpPr>
        <p:spPr>
          <a:xfrm>
            <a:off x="3191728" y="3089319"/>
            <a:ext cx="7642305" cy="1969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876800">
              <a:defRPr sz="3200" cap="all" spc="64">
                <a:solidFill>
                  <a:schemeClr val="accent2">
                    <a:hueOff val="357321"/>
                    <a:lumOff val="-20104"/>
                  </a:schemeClr>
                </a:solidFill>
                <a:latin typeface="+mj-lt"/>
                <a:ea typeface="+mj-ea"/>
                <a:cs typeface="+mj-cs"/>
                <a:sym typeface="Baskerville"/>
              </a:defRPr>
            </a:lvl1pPr>
          </a:lstStyle>
          <a:p>
            <a:r>
              <a:rPr lang="en-US" dirty="0"/>
              <a:t>Compliance programs and the annual review of the effectiveness of such (are they reasonably designed)</a:t>
            </a:r>
            <a:endParaRPr dirty="0"/>
          </a:p>
        </p:txBody>
      </p:sp>
      <p:sp>
        <p:nvSpPr>
          <p:cNvPr id="268" name="Freeform 17"/>
          <p:cNvSpPr/>
          <p:nvPr/>
        </p:nvSpPr>
        <p:spPr>
          <a:xfrm>
            <a:off x="1203611" y="8490412"/>
            <a:ext cx="1074646" cy="952109"/>
          </a:xfrm>
          <a:custGeom>
            <a:avLst/>
            <a:gdLst/>
            <a:ahLst/>
            <a:cxnLst>
              <a:cxn ang="0">
                <a:pos x="wd2" y="hd2"/>
              </a:cxn>
              <a:cxn ang="5400000">
                <a:pos x="wd2" y="hd2"/>
              </a:cxn>
              <a:cxn ang="10800000">
                <a:pos x="wd2" y="hd2"/>
              </a:cxn>
              <a:cxn ang="16200000">
                <a:pos x="wd2" y="hd2"/>
              </a:cxn>
            </a:cxnLst>
            <a:rect l="0" t="0" r="r" b="b"/>
            <a:pathLst>
              <a:path w="21600" h="21600" extrusionOk="0">
                <a:moveTo>
                  <a:pt x="10769" y="13523"/>
                </a:moveTo>
                <a:cubicBezTo>
                  <a:pt x="6241" y="8995"/>
                  <a:pt x="6241" y="8995"/>
                  <a:pt x="6241" y="8995"/>
                </a:cubicBezTo>
                <a:cubicBezTo>
                  <a:pt x="6119" y="8934"/>
                  <a:pt x="5997" y="8873"/>
                  <a:pt x="5874" y="8873"/>
                </a:cubicBezTo>
                <a:cubicBezTo>
                  <a:pt x="5568" y="8873"/>
                  <a:pt x="5385" y="9056"/>
                  <a:pt x="5385" y="9362"/>
                </a:cubicBezTo>
                <a:cubicBezTo>
                  <a:pt x="5385" y="9484"/>
                  <a:pt x="5446" y="9607"/>
                  <a:pt x="5507" y="9668"/>
                </a:cubicBezTo>
                <a:cubicBezTo>
                  <a:pt x="10402" y="14624"/>
                  <a:pt x="10402" y="14624"/>
                  <a:pt x="10402" y="14624"/>
                </a:cubicBezTo>
                <a:cubicBezTo>
                  <a:pt x="10525" y="14686"/>
                  <a:pt x="10647" y="14747"/>
                  <a:pt x="10769" y="14747"/>
                </a:cubicBezTo>
                <a:cubicBezTo>
                  <a:pt x="10892" y="14747"/>
                  <a:pt x="11014" y="14686"/>
                  <a:pt x="11137" y="14563"/>
                </a:cubicBezTo>
                <a:cubicBezTo>
                  <a:pt x="11137" y="14563"/>
                  <a:pt x="11137" y="14563"/>
                  <a:pt x="11137" y="14563"/>
                </a:cubicBezTo>
                <a:cubicBezTo>
                  <a:pt x="19336" y="5997"/>
                  <a:pt x="19336" y="5997"/>
                  <a:pt x="19336" y="5997"/>
                </a:cubicBezTo>
                <a:cubicBezTo>
                  <a:pt x="19336" y="5997"/>
                  <a:pt x="19336" y="5997"/>
                  <a:pt x="19336" y="5997"/>
                </a:cubicBezTo>
                <a:cubicBezTo>
                  <a:pt x="20070" y="5262"/>
                  <a:pt x="20070" y="5262"/>
                  <a:pt x="20070" y="5262"/>
                </a:cubicBezTo>
                <a:cubicBezTo>
                  <a:pt x="20070" y="5262"/>
                  <a:pt x="20070" y="5262"/>
                  <a:pt x="20009" y="5262"/>
                </a:cubicBezTo>
                <a:cubicBezTo>
                  <a:pt x="21478" y="3794"/>
                  <a:pt x="21478" y="3794"/>
                  <a:pt x="21478" y="3794"/>
                </a:cubicBezTo>
                <a:cubicBezTo>
                  <a:pt x="21478" y="3794"/>
                  <a:pt x="21478" y="3794"/>
                  <a:pt x="21478" y="3794"/>
                </a:cubicBezTo>
                <a:cubicBezTo>
                  <a:pt x="21539" y="3671"/>
                  <a:pt x="21600" y="3549"/>
                  <a:pt x="21600" y="3427"/>
                </a:cubicBezTo>
                <a:cubicBezTo>
                  <a:pt x="21600" y="3182"/>
                  <a:pt x="21355" y="2937"/>
                  <a:pt x="21110" y="2937"/>
                </a:cubicBezTo>
                <a:cubicBezTo>
                  <a:pt x="20927" y="2937"/>
                  <a:pt x="20805" y="2998"/>
                  <a:pt x="20743" y="3121"/>
                </a:cubicBezTo>
                <a:cubicBezTo>
                  <a:pt x="20743" y="3121"/>
                  <a:pt x="20743" y="3121"/>
                  <a:pt x="20743" y="3121"/>
                </a:cubicBezTo>
                <a:cubicBezTo>
                  <a:pt x="19458" y="4406"/>
                  <a:pt x="19458" y="4406"/>
                  <a:pt x="19458" y="4406"/>
                </a:cubicBezTo>
                <a:cubicBezTo>
                  <a:pt x="19458" y="4406"/>
                  <a:pt x="19458" y="4406"/>
                  <a:pt x="19458" y="4406"/>
                </a:cubicBezTo>
                <a:cubicBezTo>
                  <a:pt x="18785" y="5140"/>
                  <a:pt x="18785" y="5140"/>
                  <a:pt x="18785" y="5140"/>
                </a:cubicBezTo>
                <a:cubicBezTo>
                  <a:pt x="18785" y="5140"/>
                  <a:pt x="18785" y="5140"/>
                  <a:pt x="18785" y="5140"/>
                </a:cubicBezTo>
                <a:lnTo>
                  <a:pt x="10769" y="13523"/>
                </a:lnTo>
                <a:close/>
                <a:moveTo>
                  <a:pt x="20743" y="6670"/>
                </a:moveTo>
                <a:cubicBezTo>
                  <a:pt x="20499" y="6486"/>
                  <a:pt x="20193" y="6486"/>
                  <a:pt x="20009" y="6670"/>
                </a:cubicBezTo>
                <a:cubicBezTo>
                  <a:pt x="19887" y="6792"/>
                  <a:pt x="19825" y="7037"/>
                  <a:pt x="19887" y="7159"/>
                </a:cubicBezTo>
                <a:cubicBezTo>
                  <a:pt x="19887" y="7159"/>
                  <a:pt x="19887" y="7159"/>
                  <a:pt x="19887" y="7159"/>
                </a:cubicBezTo>
                <a:cubicBezTo>
                  <a:pt x="20376" y="8322"/>
                  <a:pt x="20621" y="9546"/>
                  <a:pt x="20621" y="10831"/>
                </a:cubicBezTo>
                <a:cubicBezTo>
                  <a:pt x="20621" y="16215"/>
                  <a:pt x="16215" y="20621"/>
                  <a:pt x="10769" y="20621"/>
                </a:cubicBezTo>
                <a:cubicBezTo>
                  <a:pt x="5385" y="20621"/>
                  <a:pt x="979" y="16215"/>
                  <a:pt x="979" y="10831"/>
                </a:cubicBezTo>
                <a:cubicBezTo>
                  <a:pt x="979" y="5385"/>
                  <a:pt x="5385" y="979"/>
                  <a:pt x="10769" y="979"/>
                </a:cubicBezTo>
                <a:cubicBezTo>
                  <a:pt x="13584" y="979"/>
                  <a:pt x="16032" y="2142"/>
                  <a:pt x="17867" y="3977"/>
                </a:cubicBezTo>
                <a:cubicBezTo>
                  <a:pt x="17867" y="3977"/>
                  <a:pt x="17867" y="3977"/>
                  <a:pt x="17867" y="3977"/>
                </a:cubicBezTo>
                <a:cubicBezTo>
                  <a:pt x="18051" y="4161"/>
                  <a:pt x="18357" y="4161"/>
                  <a:pt x="18541" y="3977"/>
                </a:cubicBezTo>
                <a:cubicBezTo>
                  <a:pt x="18724" y="3794"/>
                  <a:pt x="18724" y="3488"/>
                  <a:pt x="18541" y="3304"/>
                </a:cubicBezTo>
                <a:cubicBezTo>
                  <a:pt x="18479" y="3243"/>
                  <a:pt x="18479" y="3243"/>
                  <a:pt x="18479" y="3243"/>
                </a:cubicBezTo>
                <a:cubicBezTo>
                  <a:pt x="16521" y="1224"/>
                  <a:pt x="13768" y="0"/>
                  <a:pt x="10769" y="0"/>
                </a:cubicBezTo>
                <a:cubicBezTo>
                  <a:pt x="4834" y="0"/>
                  <a:pt x="0" y="4834"/>
                  <a:pt x="0" y="10831"/>
                </a:cubicBezTo>
                <a:cubicBezTo>
                  <a:pt x="0" y="16766"/>
                  <a:pt x="4834" y="21600"/>
                  <a:pt x="10769" y="21600"/>
                </a:cubicBezTo>
                <a:cubicBezTo>
                  <a:pt x="16766" y="21600"/>
                  <a:pt x="21600" y="16766"/>
                  <a:pt x="21600" y="10831"/>
                </a:cubicBezTo>
                <a:cubicBezTo>
                  <a:pt x="21600" y="9423"/>
                  <a:pt x="21294" y="8077"/>
                  <a:pt x="20866" y="6853"/>
                </a:cubicBezTo>
                <a:cubicBezTo>
                  <a:pt x="20805" y="6792"/>
                  <a:pt x="20805" y="6731"/>
                  <a:pt x="20743" y="6670"/>
                </a:cubicBezTo>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
        <p:nvSpPr>
          <p:cNvPr id="269" name="TextBox 18"/>
          <p:cNvSpPr txBox="1"/>
          <p:nvPr/>
        </p:nvSpPr>
        <p:spPr>
          <a:xfrm>
            <a:off x="3191726" y="9496965"/>
            <a:ext cx="8494306" cy="29052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l" defTabSz="1828800">
              <a:lnSpc>
                <a:spcPct val="130000"/>
              </a:lnSpc>
              <a:defRPr sz="2100">
                <a:solidFill>
                  <a:schemeClr val="accent4">
                    <a:hueOff val="11021613"/>
                    <a:satOff val="-81801"/>
                    <a:lumOff val="12078"/>
                  </a:schemeClr>
                </a:solidFill>
                <a:latin typeface="Open Sans"/>
                <a:ea typeface="Open Sans"/>
                <a:cs typeface="Open Sans"/>
                <a:sym typeface="Open Sans"/>
              </a:defRPr>
            </a:lvl1pPr>
          </a:lstStyle>
          <a:p>
            <a:pPr marL="342900" indent="-342900">
              <a:buFont typeface="Arial" panose="020B0604020202020204" pitchFamily="34" charset="0"/>
              <a:buChar char="•"/>
            </a:pPr>
            <a:r>
              <a:rPr lang="en-US" dirty="0"/>
              <a:t>COMPLIANCE WITH THE NEW </a:t>
            </a:r>
            <a:r>
              <a:rPr lang="en-US" b="1" dirty="0"/>
              <a:t>“MARKETING RULE”</a:t>
            </a:r>
          </a:p>
          <a:p>
            <a:pPr marL="342900" indent="-342900">
              <a:buFont typeface="Arial" panose="020B0604020202020204" pitchFamily="34" charset="0"/>
              <a:buChar char="•"/>
            </a:pPr>
            <a:r>
              <a:rPr lang="en-US" dirty="0"/>
              <a:t>PROPER FORM ADV DISCLOSURES INCLUDING IN FORM CRS</a:t>
            </a:r>
          </a:p>
          <a:p>
            <a:pPr marL="342900" indent="-342900">
              <a:buFont typeface="Arial" panose="020B0604020202020204" pitchFamily="34" charset="0"/>
              <a:buChar char="•"/>
            </a:pPr>
            <a:r>
              <a:rPr lang="en-US" dirty="0"/>
              <a:t>BOOKS AND RECORDS SUBSTANTIATIONS</a:t>
            </a:r>
          </a:p>
          <a:p>
            <a:pPr marL="342900" indent="-342900">
              <a:buFont typeface="Arial" panose="020B0604020202020204" pitchFamily="34" charset="0"/>
              <a:buChar char="•"/>
            </a:pPr>
            <a:r>
              <a:rPr lang="en-US" dirty="0"/>
              <a:t>ADVERTISEMENTS DO NOT INCLUDE UNTRUE STATEMENTS OR ARE MATERIALLY MISLEADING OR DECEPTIVE</a:t>
            </a:r>
          </a:p>
          <a:p>
            <a:pPr marL="342900" indent="-342900">
              <a:buFont typeface="Arial" panose="020B0604020202020204" pitchFamily="34" charset="0"/>
              <a:buChar char="•"/>
            </a:pPr>
            <a:r>
              <a:rPr lang="en-US" dirty="0"/>
              <a:t>COMPLIANCE WITH RULES GOVERNING REPORTING, THIRD-PARTY RANKINGS, TESTIMONIALS AND ENDORSEMENTS</a:t>
            </a:r>
          </a:p>
        </p:txBody>
      </p:sp>
      <p:sp>
        <p:nvSpPr>
          <p:cNvPr id="270" name="Title 2"/>
          <p:cNvSpPr txBox="1"/>
          <p:nvPr/>
        </p:nvSpPr>
        <p:spPr>
          <a:xfrm>
            <a:off x="3191727" y="8366923"/>
            <a:ext cx="7642305" cy="984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876800">
              <a:defRPr sz="3200" cap="all" spc="64">
                <a:solidFill>
                  <a:schemeClr val="accent2">
                    <a:hueOff val="357321"/>
                    <a:lumOff val="-20104"/>
                  </a:schemeClr>
                </a:solidFill>
                <a:latin typeface="+mj-lt"/>
                <a:ea typeface="+mj-ea"/>
                <a:cs typeface="+mj-cs"/>
                <a:sym typeface="Baskerville"/>
              </a:defRPr>
            </a:lvl1pPr>
          </a:lstStyle>
          <a:p>
            <a:r>
              <a:rPr lang="en-US" dirty="0"/>
              <a:t>MARKETING PRACTICES FOR INVESTMENT ADVISERS </a:t>
            </a:r>
            <a:endParaRPr dirty="0"/>
          </a:p>
        </p:txBody>
      </p:sp>
      <p:sp>
        <p:nvSpPr>
          <p:cNvPr id="4" name="Freeform 3">
            <a:extLst>
              <a:ext uri="{FF2B5EF4-FFF2-40B4-BE49-F238E27FC236}">
                <a16:creationId xmlns:a16="http://schemas.microsoft.com/office/drawing/2014/main" id="{0E4CC319-D14A-DC9C-F62D-3A8878EE28D2}"/>
              </a:ext>
            </a:extLst>
          </p:cNvPr>
          <p:cNvSpPr/>
          <p:nvPr/>
        </p:nvSpPr>
        <p:spPr>
          <a:xfrm>
            <a:off x="1283995" y="3160938"/>
            <a:ext cx="1074646" cy="1069129"/>
          </a:xfrm>
          <a:custGeom>
            <a:avLst/>
            <a:gdLst/>
            <a:ahLst/>
            <a:cxnLst>
              <a:cxn ang="0">
                <a:pos x="wd2" y="hd2"/>
              </a:cxn>
              <a:cxn ang="5400000">
                <a:pos x="wd2" y="hd2"/>
              </a:cxn>
              <a:cxn ang="10800000">
                <a:pos x="wd2" y="hd2"/>
              </a:cxn>
              <a:cxn ang="16200000">
                <a:pos x="wd2" y="hd2"/>
              </a:cxn>
            </a:cxnLst>
            <a:rect l="0" t="0" r="r" b="b"/>
            <a:pathLst>
              <a:path w="21600" h="21600" extrusionOk="0">
                <a:moveTo>
                  <a:pt x="10769" y="13523"/>
                </a:moveTo>
                <a:cubicBezTo>
                  <a:pt x="6241" y="8995"/>
                  <a:pt x="6241" y="8995"/>
                  <a:pt x="6241" y="8995"/>
                </a:cubicBezTo>
                <a:cubicBezTo>
                  <a:pt x="6119" y="8934"/>
                  <a:pt x="5997" y="8873"/>
                  <a:pt x="5874" y="8873"/>
                </a:cubicBezTo>
                <a:cubicBezTo>
                  <a:pt x="5568" y="8873"/>
                  <a:pt x="5385" y="9056"/>
                  <a:pt x="5385" y="9362"/>
                </a:cubicBezTo>
                <a:cubicBezTo>
                  <a:pt x="5385" y="9484"/>
                  <a:pt x="5446" y="9607"/>
                  <a:pt x="5507" y="9668"/>
                </a:cubicBezTo>
                <a:cubicBezTo>
                  <a:pt x="10402" y="14624"/>
                  <a:pt x="10402" y="14624"/>
                  <a:pt x="10402" y="14624"/>
                </a:cubicBezTo>
                <a:cubicBezTo>
                  <a:pt x="10525" y="14686"/>
                  <a:pt x="10647" y="14747"/>
                  <a:pt x="10769" y="14747"/>
                </a:cubicBezTo>
                <a:cubicBezTo>
                  <a:pt x="10892" y="14747"/>
                  <a:pt x="11014" y="14686"/>
                  <a:pt x="11137" y="14563"/>
                </a:cubicBezTo>
                <a:cubicBezTo>
                  <a:pt x="11137" y="14563"/>
                  <a:pt x="11137" y="14563"/>
                  <a:pt x="11137" y="14563"/>
                </a:cubicBezTo>
                <a:cubicBezTo>
                  <a:pt x="19336" y="5997"/>
                  <a:pt x="19336" y="5997"/>
                  <a:pt x="19336" y="5997"/>
                </a:cubicBezTo>
                <a:cubicBezTo>
                  <a:pt x="19336" y="5997"/>
                  <a:pt x="19336" y="5997"/>
                  <a:pt x="19336" y="5997"/>
                </a:cubicBezTo>
                <a:cubicBezTo>
                  <a:pt x="20070" y="5262"/>
                  <a:pt x="20070" y="5262"/>
                  <a:pt x="20070" y="5262"/>
                </a:cubicBezTo>
                <a:cubicBezTo>
                  <a:pt x="20070" y="5262"/>
                  <a:pt x="20070" y="5262"/>
                  <a:pt x="20009" y="5262"/>
                </a:cubicBezTo>
                <a:cubicBezTo>
                  <a:pt x="21478" y="3794"/>
                  <a:pt x="21478" y="3794"/>
                  <a:pt x="21478" y="3794"/>
                </a:cubicBezTo>
                <a:cubicBezTo>
                  <a:pt x="21478" y="3794"/>
                  <a:pt x="21478" y="3794"/>
                  <a:pt x="21478" y="3794"/>
                </a:cubicBezTo>
                <a:cubicBezTo>
                  <a:pt x="21539" y="3671"/>
                  <a:pt x="21600" y="3549"/>
                  <a:pt x="21600" y="3427"/>
                </a:cubicBezTo>
                <a:cubicBezTo>
                  <a:pt x="21600" y="3182"/>
                  <a:pt x="21355" y="2937"/>
                  <a:pt x="21110" y="2937"/>
                </a:cubicBezTo>
                <a:cubicBezTo>
                  <a:pt x="20927" y="2937"/>
                  <a:pt x="20805" y="2998"/>
                  <a:pt x="20743" y="3121"/>
                </a:cubicBezTo>
                <a:cubicBezTo>
                  <a:pt x="20743" y="3121"/>
                  <a:pt x="20743" y="3121"/>
                  <a:pt x="20743" y="3121"/>
                </a:cubicBezTo>
                <a:cubicBezTo>
                  <a:pt x="19458" y="4406"/>
                  <a:pt x="19458" y="4406"/>
                  <a:pt x="19458" y="4406"/>
                </a:cubicBezTo>
                <a:cubicBezTo>
                  <a:pt x="19458" y="4406"/>
                  <a:pt x="19458" y="4406"/>
                  <a:pt x="19458" y="4406"/>
                </a:cubicBezTo>
                <a:cubicBezTo>
                  <a:pt x="18785" y="5140"/>
                  <a:pt x="18785" y="5140"/>
                  <a:pt x="18785" y="5140"/>
                </a:cubicBezTo>
                <a:cubicBezTo>
                  <a:pt x="18785" y="5140"/>
                  <a:pt x="18785" y="5140"/>
                  <a:pt x="18785" y="5140"/>
                </a:cubicBezTo>
                <a:lnTo>
                  <a:pt x="10769" y="13523"/>
                </a:lnTo>
                <a:close/>
                <a:moveTo>
                  <a:pt x="20743" y="6670"/>
                </a:moveTo>
                <a:cubicBezTo>
                  <a:pt x="20499" y="6486"/>
                  <a:pt x="20193" y="6486"/>
                  <a:pt x="20009" y="6670"/>
                </a:cubicBezTo>
                <a:cubicBezTo>
                  <a:pt x="19887" y="6792"/>
                  <a:pt x="19825" y="7037"/>
                  <a:pt x="19887" y="7159"/>
                </a:cubicBezTo>
                <a:cubicBezTo>
                  <a:pt x="19887" y="7159"/>
                  <a:pt x="19887" y="7159"/>
                  <a:pt x="19887" y="7159"/>
                </a:cubicBezTo>
                <a:cubicBezTo>
                  <a:pt x="20376" y="8322"/>
                  <a:pt x="20621" y="9546"/>
                  <a:pt x="20621" y="10831"/>
                </a:cubicBezTo>
                <a:cubicBezTo>
                  <a:pt x="20621" y="16215"/>
                  <a:pt x="16215" y="20621"/>
                  <a:pt x="10769" y="20621"/>
                </a:cubicBezTo>
                <a:cubicBezTo>
                  <a:pt x="5385" y="20621"/>
                  <a:pt x="979" y="16215"/>
                  <a:pt x="979" y="10831"/>
                </a:cubicBezTo>
                <a:cubicBezTo>
                  <a:pt x="979" y="5385"/>
                  <a:pt x="5385" y="979"/>
                  <a:pt x="10769" y="979"/>
                </a:cubicBezTo>
                <a:cubicBezTo>
                  <a:pt x="13584" y="979"/>
                  <a:pt x="16032" y="2142"/>
                  <a:pt x="17867" y="3977"/>
                </a:cubicBezTo>
                <a:cubicBezTo>
                  <a:pt x="17867" y="3977"/>
                  <a:pt x="17867" y="3977"/>
                  <a:pt x="17867" y="3977"/>
                </a:cubicBezTo>
                <a:cubicBezTo>
                  <a:pt x="18051" y="4161"/>
                  <a:pt x="18357" y="4161"/>
                  <a:pt x="18541" y="3977"/>
                </a:cubicBezTo>
                <a:cubicBezTo>
                  <a:pt x="18724" y="3794"/>
                  <a:pt x="18724" y="3488"/>
                  <a:pt x="18541" y="3304"/>
                </a:cubicBezTo>
                <a:cubicBezTo>
                  <a:pt x="18479" y="3243"/>
                  <a:pt x="18479" y="3243"/>
                  <a:pt x="18479" y="3243"/>
                </a:cubicBezTo>
                <a:cubicBezTo>
                  <a:pt x="16521" y="1224"/>
                  <a:pt x="13768" y="0"/>
                  <a:pt x="10769" y="0"/>
                </a:cubicBezTo>
                <a:cubicBezTo>
                  <a:pt x="4834" y="0"/>
                  <a:pt x="0" y="4834"/>
                  <a:pt x="0" y="10831"/>
                </a:cubicBezTo>
                <a:cubicBezTo>
                  <a:pt x="0" y="16766"/>
                  <a:pt x="4834" y="21600"/>
                  <a:pt x="10769" y="21600"/>
                </a:cubicBezTo>
                <a:cubicBezTo>
                  <a:pt x="16766" y="21600"/>
                  <a:pt x="21600" y="16766"/>
                  <a:pt x="21600" y="10831"/>
                </a:cubicBezTo>
                <a:cubicBezTo>
                  <a:pt x="21600" y="9423"/>
                  <a:pt x="21294" y="8077"/>
                  <a:pt x="20866" y="6853"/>
                </a:cubicBezTo>
                <a:cubicBezTo>
                  <a:pt x="20805" y="6792"/>
                  <a:pt x="20805" y="6731"/>
                  <a:pt x="20743" y="6670"/>
                </a:cubicBezTo>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
        <p:nvSpPr>
          <p:cNvPr id="5" name="Title 2">
            <a:extLst>
              <a:ext uri="{FF2B5EF4-FFF2-40B4-BE49-F238E27FC236}">
                <a16:creationId xmlns:a16="http://schemas.microsoft.com/office/drawing/2014/main" id="{9FE04F73-0923-844A-0A0E-45B96C781A63}"/>
              </a:ext>
            </a:extLst>
          </p:cNvPr>
          <p:cNvSpPr txBox="1"/>
          <p:nvPr/>
        </p:nvSpPr>
        <p:spPr>
          <a:xfrm>
            <a:off x="15103395" y="3271133"/>
            <a:ext cx="7642305" cy="492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876800">
              <a:defRPr sz="3200" cap="all" spc="64">
                <a:solidFill>
                  <a:schemeClr val="accent2">
                    <a:hueOff val="357321"/>
                    <a:lumOff val="-20104"/>
                  </a:schemeClr>
                </a:solidFill>
                <a:latin typeface="+mj-lt"/>
                <a:ea typeface="+mj-ea"/>
                <a:cs typeface="+mj-cs"/>
                <a:sym typeface="Baskerville"/>
              </a:defRPr>
            </a:lvl1pPr>
          </a:lstStyle>
          <a:p>
            <a:r>
              <a:rPr lang="en-US" dirty="0"/>
              <a:t>COMPENSATION ARRANGEMENTS</a:t>
            </a:r>
            <a:endParaRPr dirty="0"/>
          </a:p>
        </p:txBody>
      </p:sp>
      <p:sp>
        <p:nvSpPr>
          <p:cNvPr id="6" name="Freeform 21"/>
          <p:cNvSpPr/>
          <p:nvPr/>
        </p:nvSpPr>
        <p:spPr>
          <a:xfrm>
            <a:off x="13437221" y="5095789"/>
            <a:ext cx="1074646" cy="1140289"/>
          </a:xfrm>
          <a:custGeom>
            <a:avLst/>
            <a:gdLst/>
            <a:ahLst/>
            <a:cxnLst>
              <a:cxn ang="0">
                <a:pos x="wd2" y="hd2"/>
              </a:cxn>
              <a:cxn ang="5400000">
                <a:pos x="wd2" y="hd2"/>
              </a:cxn>
              <a:cxn ang="10800000">
                <a:pos x="wd2" y="hd2"/>
              </a:cxn>
              <a:cxn ang="16200000">
                <a:pos x="wd2" y="hd2"/>
              </a:cxn>
            </a:cxnLst>
            <a:rect l="0" t="0" r="r" b="b"/>
            <a:pathLst>
              <a:path w="21600" h="21600" extrusionOk="0">
                <a:moveTo>
                  <a:pt x="10769" y="13523"/>
                </a:moveTo>
                <a:cubicBezTo>
                  <a:pt x="6241" y="8995"/>
                  <a:pt x="6241" y="8995"/>
                  <a:pt x="6241" y="8995"/>
                </a:cubicBezTo>
                <a:cubicBezTo>
                  <a:pt x="6119" y="8934"/>
                  <a:pt x="5997" y="8873"/>
                  <a:pt x="5874" y="8873"/>
                </a:cubicBezTo>
                <a:cubicBezTo>
                  <a:pt x="5568" y="8873"/>
                  <a:pt x="5385" y="9056"/>
                  <a:pt x="5385" y="9362"/>
                </a:cubicBezTo>
                <a:cubicBezTo>
                  <a:pt x="5385" y="9484"/>
                  <a:pt x="5446" y="9607"/>
                  <a:pt x="5507" y="9668"/>
                </a:cubicBezTo>
                <a:cubicBezTo>
                  <a:pt x="10402" y="14624"/>
                  <a:pt x="10402" y="14624"/>
                  <a:pt x="10402" y="14624"/>
                </a:cubicBezTo>
                <a:cubicBezTo>
                  <a:pt x="10525" y="14686"/>
                  <a:pt x="10647" y="14747"/>
                  <a:pt x="10769" y="14747"/>
                </a:cubicBezTo>
                <a:cubicBezTo>
                  <a:pt x="10892" y="14747"/>
                  <a:pt x="11014" y="14686"/>
                  <a:pt x="11137" y="14563"/>
                </a:cubicBezTo>
                <a:cubicBezTo>
                  <a:pt x="11137" y="14563"/>
                  <a:pt x="11137" y="14563"/>
                  <a:pt x="11137" y="14563"/>
                </a:cubicBezTo>
                <a:cubicBezTo>
                  <a:pt x="19336" y="5997"/>
                  <a:pt x="19336" y="5997"/>
                  <a:pt x="19336" y="5997"/>
                </a:cubicBezTo>
                <a:cubicBezTo>
                  <a:pt x="19336" y="5997"/>
                  <a:pt x="19336" y="5997"/>
                  <a:pt x="19336" y="5997"/>
                </a:cubicBezTo>
                <a:cubicBezTo>
                  <a:pt x="20070" y="5262"/>
                  <a:pt x="20070" y="5262"/>
                  <a:pt x="20070" y="5262"/>
                </a:cubicBezTo>
                <a:cubicBezTo>
                  <a:pt x="20070" y="5262"/>
                  <a:pt x="20070" y="5262"/>
                  <a:pt x="20009" y="5262"/>
                </a:cubicBezTo>
                <a:cubicBezTo>
                  <a:pt x="21478" y="3794"/>
                  <a:pt x="21478" y="3794"/>
                  <a:pt x="21478" y="3794"/>
                </a:cubicBezTo>
                <a:cubicBezTo>
                  <a:pt x="21478" y="3794"/>
                  <a:pt x="21478" y="3794"/>
                  <a:pt x="21478" y="3794"/>
                </a:cubicBezTo>
                <a:cubicBezTo>
                  <a:pt x="21539" y="3671"/>
                  <a:pt x="21600" y="3549"/>
                  <a:pt x="21600" y="3427"/>
                </a:cubicBezTo>
                <a:cubicBezTo>
                  <a:pt x="21600" y="3182"/>
                  <a:pt x="21355" y="2937"/>
                  <a:pt x="21110" y="2937"/>
                </a:cubicBezTo>
                <a:cubicBezTo>
                  <a:pt x="20927" y="2937"/>
                  <a:pt x="20805" y="2998"/>
                  <a:pt x="20743" y="3121"/>
                </a:cubicBezTo>
                <a:cubicBezTo>
                  <a:pt x="20743" y="3121"/>
                  <a:pt x="20743" y="3121"/>
                  <a:pt x="20743" y="3121"/>
                </a:cubicBezTo>
                <a:cubicBezTo>
                  <a:pt x="19458" y="4406"/>
                  <a:pt x="19458" y="4406"/>
                  <a:pt x="19458" y="4406"/>
                </a:cubicBezTo>
                <a:cubicBezTo>
                  <a:pt x="19458" y="4406"/>
                  <a:pt x="19458" y="4406"/>
                  <a:pt x="19458" y="4406"/>
                </a:cubicBezTo>
                <a:cubicBezTo>
                  <a:pt x="18785" y="5140"/>
                  <a:pt x="18785" y="5140"/>
                  <a:pt x="18785" y="5140"/>
                </a:cubicBezTo>
                <a:cubicBezTo>
                  <a:pt x="18785" y="5140"/>
                  <a:pt x="18785" y="5140"/>
                  <a:pt x="18785" y="5140"/>
                </a:cubicBezTo>
                <a:lnTo>
                  <a:pt x="10769" y="13523"/>
                </a:lnTo>
                <a:close/>
                <a:moveTo>
                  <a:pt x="20743" y="6670"/>
                </a:moveTo>
                <a:cubicBezTo>
                  <a:pt x="20499" y="6486"/>
                  <a:pt x="20193" y="6486"/>
                  <a:pt x="20009" y="6670"/>
                </a:cubicBezTo>
                <a:cubicBezTo>
                  <a:pt x="19887" y="6792"/>
                  <a:pt x="19825" y="7037"/>
                  <a:pt x="19887" y="7159"/>
                </a:cubicBezTo>
                <a:cubicBezTo>
                  <a:pt x="19887" y="7159"/>
                  <a:pt x="19887" y="7159"/>
                  <a:pt x="19887" y="7159"/>
                </a:cubicBezTo>
                <a:cubicBezTo>
                  <a:pt x="20376" y="8322"/>
                  <a:pt x="20621" y="9546"/>
                  <a:pt x="20621" y="10831"/>
                </a:cubicBezTo>
                <a:cubicBezTo>
                  <a:pt x="20621" y="16215"/>
                  <a:pt x="16215" y="20621"/>
                  <a:pt x="10769" y="20621"/>
                </a:cubicBezTo>
                <a:cubicBezTo>
                  <a:pt x="5385" y="20621"/>
                  <a:pt x="979" y="16215"/>
                  <a:pt x="979" y="10831"/>
                </a:cubicBezTo>
                <a:cubicBezTo>
                  <a:pt x="979" y="5385"/>
                  <a:pt x="5385" y="979"/>
                  <a:pt x="10769" y="979"/>
                </a:cubicBezTo>
                <a:cubicBezTo>
                  <a:pt x="13584" y="979"/>
                  <a:pt x="16032" y="2142"/>
                  <a:pt x="17867" y="3977"/>
                </a:cubicBezTo>
                <a:cubicBezTo>
                  <a:pt x="17867" y="3977"/>
                  <a:pt x="17867" y="3977"/>
                  <a:pt x="17867" y="3977"/>
                </a:cubicBezTo>
                <a:cubicBezTo>
                  <a:pt x="18051" y="4161"/>
                  <a:pt x="18357" y="4161"/>
                  <a:pt x="18541" y="3977"/>
                </a:cubicBezTo>
                <a:cubicBezTo>
                  <a:pt x="18724" y="3794"/>
                  <a:pt x="18724" y="3488"/>
                  <a:pt x="18541" y="3304"/>
                </a:cubicBezTo>
                <a:cubicBezTo>
                  <a:pt x="18479" y="3243"/>
                  <a:pt x="18479" y="3243"/>
                  <a:pt x="18479" y="3243"/>
                </a:cubicBezTo>
                <a:cubicBezTo>
                  <a:pt x="16521" y="1224"/>
                  <a:pt x="13768" y="0"/>
                  <a:pt x="10769" y="0"/>
                </a:cubicBezTo>
                <a:cubicBezTo>
                  <a:pt x="4834" y="0"/>
                  <a:pt x="0" y="4834"/>
                  <a:pt x="0" y="10831"/>
                </a:cubicBezTo>
                <a:cubicBezTo>
                  <a:pt x="0" y="16766"/>
                  <a:pt x="4834" y="21600"/>
                  <a:pt x="10769" y="21600"/>
                </a:cubicBezTo>
                <a:cubicBezTo>
                  <a:pt x="16766" y="21600"/>
                  <a:pt x="21600" y="16766"/>
                  <a:pt x="21600" y="10831"/>
                </a:cubicBezTo>
                <a:cubicBezTo>
                  <a:pt x="21600" y="9423"/>
                  <a:pt x="21294" y="8077"/>
                  <a:pt x="20866" y="6853"/>
                </a:cubicBezTo>
                <a:cubicBezTo>
                  <a:pt x="20805" y="6792"/>
                  <a:pt x="20805" y="6731"/>
                  <a:pt x="20743" y="6670"/>
                </a:cubicBezTo>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
        <p:nvSpPr>
          <p:cNvPr id="8" name="Title 2">
            <a:extLst>
              <a:ext uri="{FF2B5EF4-FFF2-40B4-BE49-F238E27FC236}">
                <a16:creationId xmlns:a16="http://schemas.microsoft.com/office/drawing/2014/main" id="{562AC6C6-01FF-4E68-2696-441439B41B8D}"/>
              </a:ext>
            </a:extLst>
          </p:cNvPr>
          <p:cNvSpPr txBox="1"/>
          <p:nvPr/>
        </p:nvSpPr>
        <p:spPr>
          <a:xfrm>
            <a:off x="15103394" y="4986061"/>
            <a:ext cx="7642305" cy="1969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876800">
              <a:defRPr sz="3200" cap="all" spc="64">
                <a:solidFill>
                  <a:schemeClr val="accent2">
                    <a:hueOff val="357321"/>
                    <a:lumOff val="-20104"/>
                  </a:schemeClr>
                </a:solidFill>
                <a:latin typeface="+mj-lt"/>
                <a:ea typeface="+mj-ea"/>
                <a:cs typeface="+mj-cs"/>
                <a:sym typeface="Baskerville"/>
              </a:defRPr>
            </a:lvl1pPr>
          </a:lstStyle>
          <a:p>
            <a:r>
              <a:rPr lang="en-US" dirty="0"/>
              <a:t>VALUATIONS RELATING TO RECOMMENDATIONS FOR INVESTMENTS INTO ILLIQUID OR DIFFICULT-TO-VALUE ASSETS</a:t>
            </a:r>
            <a:endParaRPr dirty="0"/>
          </a:p>
        </p:txBody>
      </p:sp>
      <p:graphicFrame>
        <p:nvGraphicFramePr>
          <p:cNvPr id="2" name="Table 1">
            <a:extLst>
              <a:ext uri="{FF2B5EF4-FFF2-40B4-BE49-F238E27FC236}">
                <a16:creationId xmlns:a16="http://schemas.microsoft.com/office/drawing/2014/main" id="{8BF114CA-0208-63CD-18E5-D1F1F8BA0242}"/>
              </a:ext>
            </a:extLst>
          </p:cNvPr>
          <p:cNvGraphicFramePr>
            <a:graphicFrameLocks noGrp="1"/>
          </p:cNvGraphicFramePr>
          <p:nvPr>
            <p:extLst>
              <p:ext uri="{D42A27DB-BD31-4B8C-83A1-F6EECF244321}">
                <p14:modId xmlns:p14="http://schemas.microsoft.com/office/powerpoint/2010/main" val="3120964228"/>
              </p:ext>
            </p:extLst>
          </p:nvPr>
        </p:nvGraphicFramePr>
        <p:xfrm>
          <a:off x="3191727" y="5204246"/>
          <a:ext cx="8677185" cy="3017520"/>
        </p:xfrm>
        <a:graphic>
          <a:graphicData uri="http://schemas.openxmlformats.org/drawingml/2006/table">
            <a:tbl>
              <a:tblPr firstRow="1" bandRow="1">
                <a:tableStyleId>{5940675A-B579-460E-94D1-54222C63F5DA}</a:tableStyleId>
              </a:tblPr>
              <a:tblGrid>
                <a:gridCol w="4300586">
                  <a:extLst>
                    <a:ext uri="{9D8B030D-6E8A-4147-A177-3AD203B41FA5}">
                      <a16:colId xmlns:a16="http://schemas.microsoft.com/office/drawing/2014/main" val="3264348830"/>
                    </a:ext>
                  </a:extLst>
                </a:gridCol>
                <a:gridCol w="4376599">
                  <a:extLst>
                    <a:ext uri="{9D8B030D-6E8A-4147-A177-3AD203B41FA5}">
                      <a16:colId xmlns:a16="http://schemas.microsoft.com/office/drawing/2014/main" val="3322342199"/>
                    </a:ext>
                  </a:extLst>
                </a:gridCol>
              </a:tblGrid>
              <a:tr h="2485168">
                <a:tc>
                  <a:txBody>
                    <a:bodyPr/>
                    <a:lstStyle/>
                    <a:p>
                      <a:pPr marL="342900" indent="-342900" algn="l">
                        <a:buFont typeface="Arial" panose="020B0604020202020204" pitchFamily="34" charset="0"/>
                        <a:buChar char="•"/>
                      </a:pPr>
                      <a:r>
                        <a:rPr kumimoji="0" lang="en-US" sz="2100" b="0" i="0" u="none" strike="noStrike" cap="none" spc="0" normalizeH="0" baseline="0" dirty="0">
                          <a:ln>
                            <a:noFill/>
                          </a:ln>
                          <a:solidFill>
                            <a:schemeClr val="accent4">
                              <a:hueOff val="11021613"/>
                              <a:satOff val="-81801"/>
                              <a:lumOff val="12078"/>
                            </a:schemeClr>
                          </a:solidFill>
                          <a:effectLst/>
                          <a:uFillTx/>
                          <a:latin typeface="Open Sans"/>
                          <a:ea typeface="Open Sans"/>
                          <a:cs typeface="Open Sans"/>
                          <a:sym typeface="Open Sans"/>
                        </a:rPr>
                        <a:t>PORTFOLIO MANAGEMENT PROCESSES</a:t>
                      </a:r>
                    </a:p>
                    <a:p>
                      <a:pPr marL="342900" indent="-342900" algn="l">
                        <a:buFont typeface="Arial" panose="020B0604020202020204" pitchFamily="34" charset="0"/>
                        <a:buChar char="•"/>
                      </a:pPr>
                      <a:r>
                        <a:rPr kumimoji="0" lang="en-US" sz="2100" b="0" i="0" u="none" strike="noStrike" cap="none" spc="0" normalizeH="0" baseline="0" dirty="0">
                          <a:ln>
                            <a:noFill/>
                          </a:ln>
                          <a:solidFill>
                            <a:schemeClr val="accent4">
                              <a:hueOff val="11021613"/>
                              <a:satOff val="-81801"/>
                              <a:lumOff val="12078"/>
                            </a:schemeClr>
                          </a:solidFill>
                          <a:effectLst/>
                          <a:uFillTx/>
                          <a:latin typeface="Open Sans"/>
                          <a:ea typeface="Open Sans"/>
                          <a:cs typeface="Open Sans"/>
                          <a:sym typeface="Open Sans"/>
                        </a:rPr>
                        <a:t>DISCLOSURES MADE TO INVESTORS AND THE SEC</a:t>
                      </a:r>
                    </a:p>
                    <a:p>
                      <a:pPr marL="342900" indent="-342900" algn="l">
                        <a:buFont typeface="Arial" panose="020B0604020202020204" pitchFamily="34" charset="0"/>
                        <a:buChar char="•"/>
                      </a:pPr>
                      <a:r>
                        <a:rPr kumimoji="0" lang="en-US" sz="2100" b="0" i="0" u="none" strike="noStrike" cap="none" spc="0" normalizeH="0" baseline="0" dirty="0">
                          <a:ln>
                            <a:noFill/>
                          </a:ln>
                          <a:solidFill>
                            <a:schemeClr val="accent4">
                              <a:hueOff val="11021613"/>
                              <a:satOff val="-81801"/>
                              <a:lumOff val="12078"/>
                            </a:schemeClr>
                          </a:solidFill>
                          <a:effectLst/>
                          <a:uFillTx/>
                          <a:latin typeface="Open Sans"/>
                          <a:ea typeface="Open Sans"/>
                          <a:cs typeface="Open Sans"/>
                          <a:sym typeface="Open Sans"/>
                        </a:rPr>
                        <a:t>PROPRIETARY TRADING AND PERSONAL TRADING</a:t>
                      </a:r>
                    </a:p>
                    <a:p>
                      <a:pPr marL="342900" indent="-342900" algn="l">
                        <a:buFont typeface="Arial" panose="020B0604020202020204" pitchFamily="34" charset="0"/>
                        <a:buChar char="•"/>
                      </a:pPr>
                      <a:r>
                        <a:rPr kumimoji="0" lang="en-US" sz="2100" b="0" i="0" u="none" strike="noStrike" cap="none" spc="0" normalizeH="0" baseline="0" dirty="0">
                          <a:ln>
                            <a:noFill/>
                          </a:ln>
                          <a:solidFill>
                            <a:schemeClr val="accent4">
                              <a:hueOff val="11021613"/>
                              <a:satOff val="-81801"/>
                              <a:lumOff val="12078"/>
                            </a:schemeClr>
                          </a:solidFill>
                          <a:effectLst/>
                          <a:uFillTx/>
                          <a:latin typeface="Open Sans"/>
                          <a:ea typeface="Open Sans"/>
                          <a:cs typeface="Open Sans"/>
                          <a:sym typeface="Open Sans"/>
                        </a:rPr>
                        <a:t>SAFEGUARDING CLIENT ASSETS (CUSTODY)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marR="0" indent="-342900" algn="l" defTabSz="825500" rtl="0" latinLnBrk="0">
                        <a:lnSpc>
                          <a:spcPct val="100000"/>
                        </a:lnSpc>
                        <a:spcBef>
                          <a:spcPts val="0"/>
                        </a:spcBef>
                        <a:spcAft>
                          <a:spcPts val="0"/>
                        </a:spcAft>
                        <a:buClrTx/>
                        <a:buSzTx/>
                        <a:buFont typeface="Arial" panose="020B0604020202020204" pitchFamily="34" charset="0"/>
                        <a:buChar char="•"/>
                        <a:tabLst/>
                      </a:pPr>
                      <a:r>
                        <a:rPr kumimoji="0" lang="en-US" sz="2100" b="0" i="0" u="none" strike="noStrike" cap="none" spc="0" normalizeH="0" baseline="0" dirty="0">
                          <a:ln>
                            <a:noFill/>
                          </a:ln>
                          <a:solidFill>
                            <a:schemeClr val="accent4">
                              <a:hueOff val="11021613"/>
                              <a:satOff val="-81801"/>
                              <a:lumOff val="12078"/>
                            </a:schemeClr>
                          </a:solidFill>
                          <a:effectLst/>
                          <a:uFillTx/>
                          <a:latin typeface="Open Sans"/>
                          <a:ea typeface="Open Sans"/>
                          <a:cs typeface="Open Sans"/>
                          <a:sym typeface="Helvetica Light"/>
                        </a:rPr>
                        <a:t>ACCURATE BOOKS &amp; RECORDS</a:t>
                      </a:r>
                    </a:p>
                    <a:p>
                      <a:pPr marL="342900" marR="0" indent="-342900" algn="l" defTabSz="825500" rtl="0" latinLnBrk="0">
                        <a:lnSpc>
                          <a:spcPct val="100000"/>
                        </a:lnSpc>
                        <a:spcBef>
                          <a:spcPts val="0"/>
                        </a:spcBef>
                        <a:spcAft>
                          <a:spcPts val="0"/>
                        </a:spcAft>
                        <a:buClrTx/>
                        <a:buSzTx/>
                        <a:buFont typeface="Arial" panose="020B0604020202020204" pitchFamily="34" charset="0"/>
                        <a:buChar char="•"/>
                        <a:tabLst/>
                      </a:pPr>
                      <a:r>
                        <a:rPr kumimoji="0" lang="en-US" sz="2100" b="0" i="0" u="none" strike="noStrike" cap="none" spc="0" normalizeH="0" baseline="0" dirty="0">
                          <a:ln>
                            <a:noFill/>
                          </a:ln>
                          <a:solidFill>
                            <a:schemeClr val="accent4">
                              <a:hueOff val="11021613"/>
                              <a:satOff val="-81801"/>
                              <a:lumOff val="12078"/>
                            </a:schemeClr>
                          </a:solidFill>
                          <a:effectLst/>
                          <a:uFillTx/>
                          <a:latin typeface="Open Sans"/>
                          <a:ea typeface="Open Sans"/>
                          <a:cs typeface="Open Sans"/>
                          <a:sym typeface="Helvetica Light"/>
                        </a:rPr>
                        <a:t>PRIVACY AND PROTECTION OF NPII</a:t>
                      </a:r>
                    </a:p>
                    <a:p>
                      <a:pPr marL="342900" marR="0" indent="-342900" algn="l" defTabSz="825500" rtl="0" latinLnBrk="0">
                        <a:lnSpc>
                          <a:spcPct val="100000"/>
                        </a:lnSpc>
                        <a:spcBef>
                          <a:spcPts val="0"/>
                        </a:spcBef>
                        <a:spcAft>
                          <a:spcPts val="0"/>
                        </a:spcAft>
                        <a:buClrTx/>
                        <a:buSzTx/>
                        <a:buFont typeface="Arial" panose="020B0604020202020204" pitchFamily="34" charset="0"/>
                        <a:buChar char="•"/>
                        <a:tabLst/>
                      </a:pPr>
                      <a:r>
                        <a:rPr kumimoji="0" lang="en-US" sz="2100" b="0" i="0" u="none" strike="noStrike" cap="none" spc="0" normalizeH="0" baseline="0" dirty="0">
                          <a:ln>
                            <a:noFill/>
                          </a:ln>
                          <a:solidFill>
                            <a:schemeClr val="accent4">
                              <a:hueOff val="11021613"/>
                              <a:satOff val="-81801"/>
                              <a:lumOff val="12078"/>
                            </a:schemeClr>
                          </a:solidFill>
                          <a:effectLst/>
                          <a:uFillTx/>
                          <a:latin typeface="Open Sans"/>
                          <a:ea typeface="Open Sans"/>
                          <a:cs typeface="Open Sans"/>
                          <a:sym typeface="Helvetica Light"/>
                        </a:rPr>
                        <a:t>TRADING PRACTICES</a:t>
                      </a:r>
                    </a:p>
                    <a:p>
                      <a:pPr marL="342900" marR="0" indent="-342900" algn="l" defTabSz="825500" rtl="0" latinLnBrk="0">
                        <a:lnSpc>
                          <a:spcPct val="100000"/>
                        </a:lnSpc>
                        <a:spcBef>
                          <a:spcPts val="0"/>
                        </a:spcBef>
                        <a:spcAft>
                          <a:spcPts val="0"/>
                        </a:spcAft>
                        <a:buClrTx/>
                        <a:buSzTx/>
                        <a:buFont typeface="Arial" panose="020B0604020202020204" pitchFamily="34" charset="0"/>
                        <a:buChar char="•"/>
                        <a:tabLst/>
                      </a:pPr>
                      <a:r>
                        <a:rPr kumimoji="0" lang="en-US" sz="2100" b="0" i="0" u="none" strike="noStrike" cap="none" spc="0" normalizeH="0" baseline="0" dirty="0">
                          <a:ln>
                            <a:noFill/>
                          </a:ln>
                          <a:solidFill>
                            <a:schemeClr val="accent4">
                              <a:hueOff val="11021613"/>
                              <a:satOff val="-81801"/>
                              <a:lumOff val="12078"/>
                            </a:schemeClr>
                          </a:solidFill>
                          <a:effectLst/>
                          <a:uFillTx/>
                          <a:latin typeface="Open Sans"/>
                          <a:ea typeface="Open Sans"/>
                          <a:cs typeface="Open Sans"/>
                          <a:sym typeface="Helvetica Light"/>
                        </a:rPr>
                        <a:t>MARKETING AND ADVISORY SERVICES</a:t>
                      </a:r>
                    </a:p>
                    <a:p>
                      <a:pPr marL="342900" marR="0" indent="-342900" algn="l" defTabSz="825500" rtl="0" latinLnBrk="0">
                        <a:lnSpc>
                          <a:spcPct val="100000"/>
                        </a:lnSpc>
                        <a:spcBef>
                          <a:spcPts val="0"/>
                        </a:spcBef>
                        <a:spcAft>
                          <a:spcPts val="0"/>
                        </a:spcAft>
                        <a:buClrTx/>
                        <a:buSzTx/>
                        <a:buFont typeface="Arial" panose="020B0604020202020204" pitchFamily="34" charset="0"/>
                        <a:buChar char="•"/>
                        <a:tabLst/>
                      </a:pPr>
                      <a:r>
                        <a:rPr kumimoji="0" lang="en-US" sz="2100" b="0" i="0" u="none" strike="noStrike" cap="none" spc="0" normalizeH="0" baseline="0" dirty="0">
                          <a:ln>
                            <a:noFill/>
                          </a:ln>
                          <a:solidFill>
                            <a:schemeClr val="accent4">
                              <a:hueOff val="11021613"/>
                              <a:satOff val="-81801"/>
                              <a:lumOff val="12078"/>
                            </a:schemeClr>
                          </a:solidFill>
                          <a:effectLst/>
                          <a:uFillTx/>
                          <a:latin typeface="Open Sans"/>
                          <a:ea typeface="Open Sans"/>
                          <a:cs typeface="Open Sans"/>
                          <a:sym typeface="Helvetica Light"/>
                        </a:rPr>
                        <a:t>VALUATION</a:t>
                      </a:r>
                    </a:p>
                    <a:p>
                      <a:pPr marL="342900" marR="0" indent="-342900" algn="l" defTabSz="825500" rtl="0" latinLnBrk="0">
                        <a:lnSpc>
                          <a:spcPct val="100000"/>
                        </a:lnSpc>
                        <a:spcBef>
                          <a:spcPts val="0"/>
                        </a:spcBef>
                        <a:spcAft>
                          <a:spcPts val="0"/>
                        </a:spcAft>
                        <a:buClrTx/>
                        <a:buSzTx/>
                        <a:buFont typeface="Arial" panose="020B0604020202020204" pitchFamily="34" charset="0"/>
                        <a:buChar char="•"/>
                        <a:tabLst/>
                      </a:pPr>
                      <a:r>
                        <a:rPr kumimoji="0" lang="en-US" sz="2100" b="0" i="0" u="none" strike="noStrike" cap="none" spc="0" normalizeH="0" baseline="0" dirty="0">
                          <a:ln>
                            <a:noFill/>
                          </a:ln>
                          <a:solidFill>
                            <a:schemeClr val="accent4">
                              <a:hueOff val="11021613"/>
                              <a:satOff val="-81801"/>
                              <a:lumOff val="12078"/>
                            </a:schemeClr>
                          </a:solidFill>
                          <a:effectLst/>
                          <a:uFillTx/>
                          <a:latin typeface="Open Sans"/>
                          <a:ea typeface="Open Sans"/>
                          <a:cs typeface="Open Sans"/>
                          <a:sym typeface="Helvetica Light"/>
                        </a:rPr>
                        <a:t>BCP AND DR</a:t>
                      </a:r>
                    </a:p>
                    <a:p>
                      <a:pPr algn="l"/>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97451826"/>
                  </a:ext>
                </a:extLst>
              </a:tr>
            </a:tbl>
          </a:graphicData>
        </a:graphic>
      </p:graphicFrame>
      <p:sp>
        <p:nvSpPr>
          <p:cNvPr id="3" name="Title 2">
            <a:extLst>
              <a:ext uri="{FF2B5EF4-FFF2-40B4-BE49-F238E27FC236}">
                <a16:creationId xmlns:a16="http://schemas.microsoft.com/office/drawing/2014/main" id="{7134E617-F7BF-089E-A172-4B0DFBBC2136}"/>
              </a:ext>
            </a:extLst>
          </p:cNvPr>
          <p:cNvSpPr txBox="1"/>
          <p:nvPr/>
        </p:nvSpPr>
        <p:spPr>
          <a:xfrm>
            <a:off x="15103394" y="7502344"/>
            <a:ext cx="7642305" cy="984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876800">
              <a:defRPr sz="3200" cap="all" spc="64">
                <a:solidFill>
                  <a:schemeClr val="accent2">
                    <a:hueOff val="357321"/>
                    <a:lumOff val="-20104"/>
                  </a:schemeClr>
                </a:solidFill>
                <a:latin typeface="+mj-lt"/>
                <a:ea typeface="+mj-ea"/>
                <a:cs typeface="+mj-cs"/>
                <a:sym typeface="Baskerville"/>
              </a:defRPr>
            </a:lvl1pPr>
          </a:lstStyle>
          <a:p>
            <a:r>
              <a:rPr lang="en-US" dirty="0"/>
              <a:t>SAFEGUARDING CLIENT’S NON-PUBLIC INFORMATION</a:t>
            </a:r>
            <a:endParaRPr dirty="0"/>
          </a:p>
        </p:txBody>
      </p:sp>
      <p:sp>
        <p:nvSpPr>
          <p:cNvPr id="7" name="Freeform 21">
            <a:extLst>
              <a:ext uri="{FF2B5EF4-FFF2-40B4-BE49-F238E27FC236}">
                <a16:creationId xmlns:a16="http://schemas.microsoft.com/office/drawing/2014/main" id="{377C9737-FD3D-4672-AC45-D2242A1C0B50}"/>
              </a:ext>
            </a:extLst>
          </p:cNvPr>
          <p:cNvSpPr/>
          <p:nvPr/>
        </p:nvSpPr>
        <p:spPr>
          <a:xfrm>
            <a:off x="13442263" y="9358634"/>
            <a:ext cx="1074646" cy="1140289"/>
          </a:xfrm>
          <a:custGeom>
            <a:avLst/>
            <a:gdLst/>
            <a:ahLst/>
            <a:cxnLst>
              <a:cxn ang="0">
                <a:pos x="wd2" y="hd2"/>
              </a:cxn>
              <a:cxn ang="5400000">
                <a:pos x="wd2" y="hd2"/>
              </a:cxn>
              <a:cxn ang="10800000">
                <a:pos x="wd2" y="hd2"/>
              </a:cxn>
              <a:cxn ang="16200000">
                <a:pos x="wd2" y="hd2"/>
              </a:cxn>
            </a:cxnLst>
            <a:rect l="0" t="0" r="r" b="b"/>
            <a:pathLst>
              <a:path w="21600" h="21600" extrusionOk="0">
                <a:moveTo>
                  <a:pt x="10769" y="13523"/>
                </a:moveTo>
                <a:cubicBezTo>
                  <a:pt x="6241" y="8995"/>
                  <a:pt x="6241" y="8995"/>
                  <a:pt x="6241" y="8995"/>
                </a:cubicBezTo>
                <a:cubicBezTo>
                  <a:pt x="6119" y="8934"/>
                  <a:pt x="5997" y="8873"/>
                  <a:pt x="5874" y="8873"/>
                </a:cubicBezTo>
                <a:cubicBezTo>
                  <a:pt x="5568" y="8873"/>
                  <a:pt x="5385" y="9056"/>
                  <a:pt x="5385" y="9362"/>
                </a:cubicBezTo>
                <a:cubicBezTo>
                  <a:pt x="5385" y="9484"/>
                  <a:pt x="5446" y="9607"/>
                  <a:pt x="5507" y="9668"/>
                </a:cubicBezTo>
                <a:cubicBezTo>
                  <a:pt x="10402" y="14624"/>
                  <a:pt x="10402" y="14624"/>
                  <a:pt x="10402" y="14624"/>
                </a:cubicBezTo>
                <a:cubicBezTo>
                  <a:pt x="10525" y="14686"/>
                  <a:pt x="10647" y="14747"/>
                  <a:pt x="10769" y="14747"/>
                </a:cubicBezTo>
                <a:cubicBezTo>
                  <a:pt x="10892" y="14747"/>
                  <a:pt x="11014" y="14686"/>
                  <a:pt x="11137" y="14563"/>
                </a:cubicBezTo>
                <a:cubicBezTo>
                  <a:pt x="11137" y="14563"/>
                  <a:pt x="11137" y="14563"/>
                  <a:pt x="11137" y="14563"/>
                </a:cubicBezTo>
                <a:cubicBezTo>
                  <a:pt x="19336" y="5997"/>
                  <a:pt x="19336" y="5997"/>
                  <a:pt x="19336" y="5997"/>
                </a:cubicBezTo>
                <a:cubicBezTo>
                  <a:pt x="19336" y="5997"/>
                  <a:pt x="19336" y="5997"/>
                  <a:pt x="19336" y="5997"/>
                </a:cubicBezTo>
                <a:cubicBezTo>
                  <a:pt x="20070" y="5262"/>
                  <a:pt x="20070" y="5262"/>
                  <a:pt x="20070" y="5262"/>
                </a:cubicBezTo>
                <a:cubicBezTo>
                  <a:pt x="20070" y="5262"/>
                  <a:pt x="20070" y="5262"/>
                  <a:pt x="20009" y="5262"/>
                </a:cubicBezTo>
                <a:cubicBezTo>
                  <a:pt x="21478" y="3794"/>
                  <a:pt x="21478" y="3794"/>
                  <a:pt x="21478" y="3794"/>
                </a:cubicBezTo>
                <a:cubicBezTo>
                  <a:pt x="21478" y="3794"/>
                  <a:pt x="21478" y="3794"/>
                  <a:pt x="21478" y="3794"/>
                </a:cubicBezTo>
                <a:cubicBezTo>
                  <a:pt x="21539" y="3671"/>
                  <a:pt x="21600" y="3549"/>
                  <a:pt x="21600" y="3427"/>
                </a:cubicBezTo>
                <a:cubicBezTo>
                  <a:pt x="21600" y="3182"/>
                  <a:pt x="21355" y="2937"/>
                  <a:pt x="21110" y="2937"/>
                </a:cubicBezTo>
                <a:cubicBezTo>
                  <a:pt x="20927" y="2937"/>
                  <a:pt x="20805" y="2998"/>
                  <a:pt x="20743" y="3121"/>
                </a:cubicBezTo>
                <a:cubicBezTo>
                  <a:pt x="20743" y="3121"/>
                  <a:pt x="20743" y="3121"/>
                  <a:pt x="20743" y="3121"/>
                </a:cubicBezTo>
                <a:cubicBezTo>
                  <a:pt x="19458" y="4406"/>
                  <a:pt x="19458" y="4406"/>
                  <a:pt x="19458" y="4406"/>
                </a:cubicBezTo>
                <a:cubicBezTo>
                  <a:pt x="19458" y="4406"/>
                  <a:pt x="19458" y="4406"/>
                  <a:pt x="19458" y="4406"/>
                </a:cubicBezTo>
                <a:cubicBezTo>
                  <a:pt x="18785" y="5140"/>
                  <a:pt x="18785" y="5140"/>
                  <a:pt x="18785" y="5140"/>
                </a:cubicBezTo>
                <a:cubicBezTo>
                  <a:pt x="18785" y="5140"/>
                  <a:pt x="18785" y="5140"/>
                  <a:pt x="18785" y="5140"/>
                </a:cubicBezTo>
                <a:lnTo>
                  <a:pt x="10769" y="13523"/>
                </a:lnTo>
                <a:close/>
                <a:moveTo>
                  <a:pt x="20743" y="6670"/>
                </a:moveTo>
                <a:cubicBezTo>
                  <a:pt x="20499" y="6486"/>
                  <a:pt x="20193" y="6486"/>
                  <a:pt x="20009" y="6670"/>
                </a:cubicBezTo>
                <a:cubicBezTo>
                  <a:pt x="19887" y="6792"/>
                  <a:pt x="19825" y="7037"/>
                  <a:pt x="19887" y="7159"/>
                </a:cubicBezTo>
                <a:cubicBezTo>
                  <a:pt x="19887" y="7159"/>
                  <a:pt x="19887" y="7159"/>
                  <a:pt x="19887" y="7159"/>
                </a:cubicBezTo>
                <a:cubicBezTo>
                  <a:pt x="20376" y="8322"/>
                  <a:pt x="20621" y="9546"/>
                  <a:pt x="20621" y="10831"/>
                </a:cubicBezTo>
                <a:cubicBezTo>
                  <a:pt x="20621" y="16215"/>
                  <a:pt x="16215" y="20621"/>
                  <a:pt x="10769" y="20621"/>
                </a:cubicBezTo>
                <a:cubicBezTo>
                  <a:pt x="5385" y="20621"/>
                  <a:pt x="979" y="16215"/>
                  <a:pt x="979" y="10831"/>
                </a:cubicBezTo>
                <a:cubicBezTo>
                  <a:pt x="979" y="5385"/>
                  <a:pt x="5385" y="979"/>
                  <a:pt x="10769" y="979"/>
                </a:cubicBezTo>
                <a:cubicBezTo>
                  <a:pt x="13584" y="979"/>
                  <a:pt x="16032" y="2142"/>
                  <a:pt x="17867" y="3977"/>
                </a:cubicBezTo>
                <a:cubicBezTo>
                  <a:pt x="17867" y="3977"/>
                  <a:pt x="17867" y="3977"/>
                  <a:pt x="17867" y="3977"/>
                </a:cubicBezTo>
                <a:cubicBezTo>
                  <a:pt x="18051" y="4161"/>
                  <a:pt x="18357" y="4161"/>
                  <a:pt x="18541" y="3977"/>
                </a:cubicBezTo>
                <a:cubicBezTo>
                  <a:pt x="18724" y="3794"/>
                  <a:pt x="18724" y="3488"/>
                  <a:pt x="18541" y="3304"/>
                </a:cubicBezTo>
                <a:cubicBezTo>
                  <a:pt x="18479" y="3243"/>
                  <a:pt x="18479" y="3243"/>
                  <a:pt x="18479" y="3243"/>
                </a:cubicBezTo>
                <a:cubicBezTo>
                  <a:pt x="16521" y="1224"/>
                  <a:pt x="13768" y="0"/>
                  <a:pt x="10769" y="0"/>
                </a:cubicBezTo>
                <a:cubicBezTo>
                  <a:pt x="4834" y="0"/>
                  <a:pt x="0" y="4834"/>
                  <a:pt x="0" y="10831"/>
                </a:cubicBezTo>
                <a:cubicBezTo>
                  <a:pt x="0" y="16766"/>
                  <a:pt x="4834" y="21600"/>
                  <a:pt x="10769" y="21600"/>
                </a:cubicBezTo>
                <a:cubicBezTo>
                  <a:pt x="16766" y="21600"/>
                  <a:pt x="21600" y="16766"/>
                  <a:pt x="21600" y="10831"/>
                </a:cubicBezTo>
                <a:cubicBezTo>
                  <a:pt x="21600" y="9423"/>
                  <a:pt x="21294" y="8077"/>
                  <a:pt x="20866" y="6853"/>
                </a:cubicBezTo>
                <a:cubicBezTo>
                  <a:pt x="20805" y="6792"/>
                  <a:pt x="20805" y="6731"/>
                  <a:pt x="20743" y="6670"/>
                </a:cubicBezTo>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
        <p:nvSpPr>
          <p:cNvPr id="9" name="Title 2">
            <a:extLst>
              <a:ext uri="{FF2B5EF4-FFF2-40B4-BE49-F238E27FC236}">
                <a16:creationId xmlns:a16="http://schemas.microsoft.com/office/drawing/2014/main" id="{F1BBC5A4-C109-C989-11BB-9F9A455FFF7F}"/>
              </a:ext>
            </a:extLst>
          </p:cNvPr>
          <p:cNvSpPr txBox="1"/>
          <p:nvPr/>
        </p:nvSpPr>
        <p:spPr>
          <a:xfrm>
            <a:off x="15103393" y="9351808"/>
            <a:ext cx="7642305" cy="492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876800">
              <a:defRPr sz="3200" cap="all" spc="64">
                <a:solidFill>
                  <a:schemeClr val="accent2">
                    <a:hueOff val="357321"/>
                    <a:lumOff val="-20104"/>
                  </a:schemeClr>
                </a:solidFill>
                <a:latin typeface="+mj-lt"/>
                <a:ea typeface="+mj-ea"/>
                <a:cs typeface="+mj-cs"/>
                <a:sym typeface="Baskerville"/>
              </a:defRPr>
            </a:lvl1pPr>
          </a:lstStyle>
          <a:p>
            <a:r>
              <a:rPr lang="en-US" dirty="0"/>
              <a:t>BRANCH OFFICE OVERSIGHT </a:t>
            </a:r>
            <a:endParaRPr dirty="0"/>
          </a:p>
        </p:txBody>
      </p:sp>
      <p:sp>
        <p:nvSpPr>
          <p:cNvPr id="10" name="Freeform 21">
            <a:extLst>
              <a:ext uri="{FF2B5EF4-FFF2-40B4-BE49-F238E27FC236}">
                <a16:creationId xmlns:a16="http://schemas.microsoft.com/office/drawing/2014/main" id="{F94C1416-F993-E14C-C225-4839C7DE5713}"/>
              </a:ext>
            </a:extLst>
          </p:cNvPr>
          <p:cNvSpPr/>
          <p:nvPr/>
        </p:nvSpPr>
        <p:spPr>
          <a:xfrm>
            <a:off x="13437221" y="7502344"/>
            <a:ext cx="1074646" cy="1140289"/>
          </a:xfrm>
          <a:custGeom>
            <a:avLst/>
            <a:gdLst/>
            <a:ahLst/>
            <a:cxnLst>
              <a:cxn ang="0">
                <a:pos x="wd2" y="hd2"/>
              </a:cxn>
              <a:cxn ang="5400000">
                <a:pos x="wd2" y="hd2"/>
              </a:cxn>
              <a:cxn ang="10800000">
                <a:pos x="wd2" y="hd2"/>
              </a:cxn>
              <a:cxn ang="16200000">
                <a:pos x="wd2" y="hd2"/>
              </a:cxn>
            </a:cxnLst>
            <a:rect l="0" t="0" r="r" b="b"/>
            <a:pathLst>
              <a:path w="21600" h="21600" extrusionOk="0">
                <a:moveTo>
                  <a:pt x="10769" y="13523"/>
                </a:moveTo>
                <a:cubicBezTo>
                  <a:pt x="6241" y="8995"/>
                  <a:pt x="6241" y="8995"/>
                  <a:pt x="6241" y="8995"/>
                </a:cubicBezTo>
                <a:cubicBezTo>
                  <a:pt x="6119" y="8934"/>
                  <a:pt x="5997" y="8873"/>
                  <a:pt x="5874" y="8873"/>
                </a:cubicBezTo>
                <a:cubicBezTo>
                  <a:pt x="5568" y="8873"/>
                  <a:pt x="5385" y="9056"/>
                  <a:pt x="5385" y="9362"/>
                </a:cubicBezTo>
                <a:cubicBezTo>
                  <a:pt x="5385" y="9484"/>
                  <a:pt x="5446" y="9607"/>
                  <a:pt x="5507" y="9668"/>
                </a:cubicBezTo>
                <a:cubicBezTo>
                  <a:pt x="10402" y="14624"/>
                  <a:pt x="10402" y="14624"/>
                  <a:pt x="10402" y="14624"/>
                </a:cubicBezTo>
                <a:cubicBezTo>
                  <a:pt x="10525" y="14686"/>
                  <a:pt x="10647" y="14747"/>
                  <a:pt x="10769" y="14747"/>
                </a:cubicBezTo>
                <a:cubicBezTo>
                  <a:pt x="10892" y="14747"/>
                  <a:pt x="11014" y="14686"/>
                  <a:pt x="11137" y="14563"/>
                </a:cubicBezTo>
                <a:cubicBezTo>
                  <a:pt x="11137" y="14563"/>
                  <a:pt x="11137" y="14563"/>
                  <a:pt x="11137" y="14563"/>
                </a:cubicBezTo>
                <a:cubicBezTo>
                  <a:pt x="19336" y="5997"/>
                  <a:pt x="19336" y="5997"/>
                  <a:pt x="19336" y="5997"/>
                </a:cubicBezTo>
                <a:cubicBezTo>
                  <a:pt x="19336" y="5997"/>
                  <a:pt x="19336" y="5997"/>
                  <a:pt x="19336" y="5997"/>
                </a:cubicBezTo>
                <a:cubicBezTo>
                  <a:pt x="20070" y="5262"/>
                  <a:pt x="20070" y="5262"/>
                  <a:pt x="20070" y="5262"/>
                </a:cubicBezTo>
                <a:cubicBezTo>
                  <a:pt x="20070" y="5262"/>
                  <a:pt x="20070" y="5262"/>
                  <a:pt x="20009" y="5262"/>
                </a:cubicBezTo>
                <a:cubicBezTo>
                  <a:pt x="21478" y="3794"/>
                  <a:pt x="21478" y="3794"/>
                  <a:pt x="21478" y="3794"/>
                </a:cubicBezTo>
                <a:cubicBezTo>
                  <a:pt x="21478" y="3794"/>
                  <a:pt x="21478" y="3794"/>
                  <a:pt x="21478" y="3794"/>
                </a:cubicBezTo>
                <a:cubicBezTo>
                  <a:pt x="21539" y="3671"/>
                  <a:pt x="21600" y="3549"/>
                  <a:pt x="21600" y="3427"/>
                </a:cubicBezTo>
                <a:cubicBezTo>
                  <a:pt x="21600" y="3182"/>
                  <a:pt x="21355" y="2937"/>
                  <a:pt x="21110" y="2937"/>
                </a:cubicBezTo>
                <a:cubicBezTo>
                  <a:pt x="20927" y="2937"/>
                  <a:pt x="20805" y="2998"/>
                  <a:pt x="20743" y="3121"/>
                </a:cubicBezTo>
                <a:cubicBezTo>
                  <a:pt x="20743" y="3121"/>
                  <a:pt x="20743" y="3121"/>
                  <a:pt x="20743" y="3121"/>
                </a:cubicBezTo>
                <a:cubicBezTo>
                  <a:pt x="19458" y="4406"/>
                  <a:pt x="19458" y="4406"/>
                  <a:pt x="19458" y="4406"/>
                </a:cubicBezTo>
                <a:cubicBezTo>
                  <a:pt x="19458" y="4406"/>
                  <a:pt x="19458" y="4406"/>
                  <a:pt x="19458" y="4406"/>
                </a:cubicBezTo>
                <a:cubicBezTo>
                  <a:pt x="18785" y="5140"/>
                  <a:pt x="18785" y="5140"/>
                  <a:pt x="18785" y="5140"/>
                </a:cubicBezTo>
                <a:cubicBezTo>
                  <a:pt x="18785" y="5140"/>
                  <a:pt x="18785" y="5140"/>
                  <a:pt x="18785" y="5140"/>
                </a:cubicBezTo>
                <a:lnTo>
                  <a:pt x="10769" y="13523"/>
                </a:lnTo>
                <a:close/>
                <a:moveTo>
                  <a:pt x="20743" y="6670"/>
                </a:moveTo>
                <a:cubicBezTo>
                  <a:pt x="20499" y="6486"/>
                  <a:pt x="20193" y="6486"/>
                  <a:pt x="20009" y="6670"/>
                </a:cubicBezTo>
                <a:cubicBezTo>
                  <a:pt x="19887" y="6792"/>
                  <a:pt x="19825" y="7037"/>
                  <a:pt x="19887" y="7159"/>
                </a:cubicBezTo>
                <a:cubicBezTo>
                  <a:pt x="19887" y="7159"/>
                  <a:pt x="19887" y="7159"/>
                  <a:pt x="19887" y="7159"/>
                </a:cubicBezTo>
                <a:cubicBezTo>
                  <a:pt x="20376" y="8322"/>
                  <a:pt x="20621" y="9546"/>
                  <a:pt x="20621" y="10831"/>
                </a:cubicBezTo>
                <a:cubicBezTo>
                  <a:pt x="20621" y="16215"/>
                  <a:pt x="16215" y="20621"/>
                  <a:pt x="10769" y="20621"/>
                </a:cubicBezTo>
                <a:cubicBezTo>
                  <a:pt x="5385" y="20621"/>
                  <a:pt x="979" y="16215"/>
                  <a:pt x="979" y="10831"/>
                </a:cubicBezTo>
                <a:cubicBezTo>
                  <a:pt x="979" y="5385"/>
                  <a:pt x="5385" y="979"/>
                  <a:pt x="10769" y="979"/>
                </a:cubicBezTo>
                <a:cubicBezTo>
                  <a:pt x="13584" y="979"/>
                  <a:pt x="16032" y="2142"/>
                  <a:pt x="17867" y="3977"/>
                </a:cubicBezTo>
                <a:cubicBezTo>
                  <a:pt x="17867" y="3977"/>
                  <a:pt x="17867" y="3977"/>
                  <a:pt x="17867" y="3977"/>
                </a:cubicBezTo>
                <a:cubicBezTo>
                  <a:pt x="18051" y="4161"/>
                  <a:pt x="18357" y="4161"/>
                  <a:pt x="18541" y="3977"/>
                </a:cubicBezTo>
                <a:cubicBezTo>
                  <a:pt x="18724" y="3794"/>
                  <a:pt x="18724" y="3488"/>
                  <a:pt x="18541" y="3304"/>
                </a:cubicBezTo>
                <a:cubicBezTo>
                  <a:pt x="18479" y="3243"/>
                  <a:pt x="18479" y="3243"/>
                  <a:pt x="18479" y="3243"/>
                </a:cubicBezTo>
                <a:cubicBezTo>
                  <a:pt x="16521" y="1224"/>
                  <a:pt x="13768" y="0"/>
                  <a:pt x="10769" y="0"/>
                </a:cubicBezTo>
                <a:cubicBezTo>
                  <a:pt x="4834" y="0"/>
                  <a:pt x="0" y="4834"/>
                  <a:pt x="0" y="10831"/>
                </a:cubicBezTo>
                <a:cubicBezTo>
                  <a:pt x="0" y="16766"/>
                  <a:pt x="4834" y="21600"/>
                  <a:pt x="10769" y="21600"/>
                </a:cubicBezTo>
                <a:cubicBezTo>
                  <a:pt x="16766" y="21600"/>
                  <a:pt x="21600" y="16766"/>
                  <a:pt x="21600" y="10831"/>
                </a:cubicBezTo>
                <a:cubicBezTo>
                  <a:pt x="21600" y="9423"/>
                  <a:pt x="21294" y="8077"/>
                  <a:pt x="20866" y="6853"/>
                </a:cubicBezTo>
                <a:cubicBezTo>
                  <a:pt x="20805" y="6792"/>
                  <a:pt x="20805" y="6731"/>
                  <a:pt x="20743" y="6670"/>
                </a:cubicBezTo>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Tree>
    <p:extLst>
      <p:ext uri="{BB962C8B-B14F-4D97-AF65-F5344CB8AC3E}">
        <p14:creationId xmlns:p14="http://schemas.microsoft.com/office/powerpoint/2010/main" val="2195616457"/>
      </p:ext>
    </p:extLst>
  </p:cSld>
  <p:clrMapOvr>
    <a:masterClrMapping/>
  </p:clrMapOvr>
  <p:transition advClick="0" advTm="0">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200"/>
                                  </p:stCondLst>
                                  <p:iterate>
                                    <p:tmAbs val="0"/>
                                  </p:iterate>
                                  <p:childTnLst>
                                    <p:set>
                                      <p:cBhvr>
                                        <p:cTn id="6" fill="hold"/>
                                        <p:tgtEl>
                                          <p:spTgt spid="265"/>
                                        </p:tgtEl>
                                        <p:attrNameLst>
                                          <p:attrName>style.visibility</p:attrName>
                                        </p:attrNameLst>
                                      </p:cBhvr>
                                      <p:to>
                                        <p:strVal val="visible"/>
                                      </p:to>
                                    </p:set>
                                    <p:anim calcmode="lin" valueType="num">
                                      <p:cBhvr>
                                        <p:cTn id="7" dur="199" fill="hold"/>
                                        <p:tgtEl>
                                          <p:spTgt spid="265"/>
                                        </p:tgtEl>
                                        <p:attrNameLst>
                                          <p:attrName>ppt_w</p:attrName>
                                        </p:attrNameLst>
                                      </p:cBhvr>
                                      <p:tavLst>
                                        <p:tav tm="0">
                                          <p:val>
                                            <p:fltVal val="0"/>
                                          </p:val>
                                        </p:tav>
                                        <p:tav tm="100000">
                                          <p:val>
                                            <p:strVal val="#ppt_w"/>
                                          </p:val>
                                        </p:tav>
                                      </p:tavLst>
                                    </p:anim>
                                    <p:anim calcmode="lin" valueType="num">
                                      <p:cBhvr>
                                        <p:cTn id="8" dur="199" fill="hold"/>
                                        <p:tgtEl>
                                          <p:spTgt spid="265"/>
                                        </p:tgtEl>
                                        <p:attrNameLst>
                                          <p:attrName>ppt_h</p:attrName>
                                        </p:attrNameLst>
                                      </p:cBhvr>
                                      <p:tavLst>
                                        <p:tav tm="0">
                                          <p:val>
                                            <p:fltVal val="0"/>
                                          </p:val>
                                        </p:tav>
                                        <p:tav tm="100000">
                                          <p:val>
                                            <p:strVal val="#ppt_h"/>
                                          </p:val>
                                        </p:tav>
                                      </p:tavLst>
                                    </p:anim>
                                  </p:childTnLst>
                                </p:cTn>
                              </p:par>
                            </p:childTnLst>
                          </p:cTn>
                        </p:par>
                        <p:par>
                          <p:cTn id="9" fill="hold">
                            <p:stCondLst>
                              <p:cond delay="399"/>
                            </p:stCondLst>
                            <p:childTnLst>
                              <p:par>
                                <p:cTn id="10" presetID="22" presetClass="entr" presetSubtype="8" fill="hold" grpId="0" nodeType="afterEffect">
                                  <p:stCondLst>
                                    <p:cond delay="0"/>
                                  </p:stCondLst>
                                  <p:iterate>
                                    <p:tmAbs val="0"/>
                                  </p:iterate>
                                  <p:childTnLst>
                                    <p:set>
                                      <p:cBhvr>
                                        <p:cTn id="11" fill="hold"/>
                                        <p:tgtEl>
                                          <p:spTgt spid="267"/>
                                        </p:tgtEl>
                                        <p:attrNameLst>
                                          <p:attrName>style.visibility</p:attrName>
                                        </p:attrNameLst>
                                      </p:cBhvr>
                                      <p:to>
                                        <p:strVal val="visible"/>
                                      </p:to>
                                    </p:set>
                                    <p:animEffect transition="in" filter="wipe(left)">
                                      <p:cBhvr>
                                        <p:cTn id="12" dur="199"/>
                                        <p:tgtEl>
                                          <p:spTgt spid="267"/>
                                        </p:tgtEl>
                                      </p:cBhvr>
                                    </p:animEffect>
                                  </p:childTnLst>
                                </p:cTn>
                              </p:par>
                            </p:childTnLst>
                          </p:cTn>
                        </p:par>
                        <p:par>
                          <p:cTn id="13" fill="hold">
                            <p:stCondLst>
                              <p:cond delay="598"/>
                            </p:stCondLst>
                            <p:childTnLst>
                              <p:par>
                                <p:cTn id="14" presetID="22" presetClass="entr" presetSubtype="8" fill="hold" grpId="0" nodeType="afterEffect">
                                  <p:stCondLst>
                                    <p:cond delay="0"/>
                                  </p:stCondLst>
                                  <p:iterate>
                                    <p:tmAbs val="0"/>
                                  </p:iterate>
                                  <p:childTnLst>
                                    <p:set>
                                      <p:cBhvr>
                                        <p:cTn id="15" fill="hold"/>
                                        <p:tgtEl>
                                          <p:spTgt spid="266"/>
                                        </p:tgtEl>
                                        <p:attrNameLst>
                                          <p:attrName>style.visibility</p:attrName>
                                        </p:attrNameLst>
                                      </p:cBhvr>
                                      <p:to>
                                        <p:strVal val="visible"/>
                                      </p:to>
                                    </p:set>
                                    <p:animEffect transition="in" filter="wipe(left)">
                                      <p:cBhvr>
                                        <p:cTn id="16" dur="199"/>
                                        <p:tgtEl>
                                          <p:spTgt spid="266"/>
                                        </p:tgtEl>
                                      </p:cBhvr>
                                    </p:animEffect>
                                  </p:childTnLst>
                                </p:cTn>
                              </p:par>
                            </p:childTnLst>
                          </p:cTn>
                        </p:par>
                        <p:par>
                          <p:cTn id="17" fill="hold">
                            <p:stCondLst>
                              <p:cond delay="797"/>
                            </p:stCondLst>
                            <p:childTnLst>
                              <p:par>
                                <p:cTn id="18" presetID="23" presetClass="entr" presetSubtype="16" fill="hold" grpId="0" nodeType="afterEffect">
                                  <p:stCondLst>
                                    <p:cond delay="200"/>
                                  </p:stCondLst>
                                  <p:iterate>
                                    <p:tmAbs val="0"/>
                                  </p:iterate>
                                  <p:childTnLst>
                                    <p:set>
                                      <p:cBhvr>
                                        <p:cTn id="19" fill="hold"/>
                                        <p:tgtEl>
                                          <p:spTgt spid="268"/>
                                        </p:tgtEl>
                                        <p:attrNameLst>
                                          <p:attrName>style.visibility</p:attrName>
                                        </p:attrNameLst>
                                      </p:cBhvr>
                                      <p:to>
                                        <p:strVal val="visible"/>
                                      </p:to>
                                    </p:set>
                                    <p:anim calcmode="lin" valueType="num">
                                      <p:cBhvr>
                                        <p:cTn id="20" dur="199" fill="hold"/>
                                        <p:tgtEl>
                                          <p:spTgt spid="268"/>
                                        </p:tgtEl>
                                        <p:attrNameLst>
                                          <p:attrName>ppt_w</p:attrName>
                                        </p:attrNameLst>
                                      </p:cBhvr>
                                      <p:tavLst>
                                        <p:tav tm="0">
                                          <p:val>
                                            <p:fltVal val="0"/>
                                          </p:val>
                                        </p:tav>
                                        <p:tav tm="100000">
                                          <p:val>
                                            <p:strVal val="#ppt_w"/>
                                          </p:val>
                                        </p:tav>
                                      </p:tavLst>
                                    </p:anim>
                                    <p:anim calcmode="lin" valueType="num">
                                      <p:cBhvr>
                                        <p:cTn id="21" dur="199" fill="hold"/>
                                        <p:tgtEl>
                                          <p:spTgt spid="268"/>
                                        </p:tgtEl>
                                        <p:attrNameLst>
                                          <p:attrName>ppt_h</p:attrName>
                                        </p:attrNameLst>
                                      </p:cBhvr>
                                      <p:tavLst>
                                        <p:tav tm="0">
                                          <p:val>
                                            <p:fltVal val="0"/>
                                          </p:val>
                                        </p:tav>
                                        <p:tav tm="100000">
                                          <p:val>
                                            <p:strVal val="#ppt_h"/>
                                          </p:val>
                                        </p:tav>
                                      </p:tavLst>
                                    </p:anim>
                                  </p:childTnLst>
                                </p:cTn>
                              </p:par>
                            </p:childTnLst>
                          </p:cTn>
                        </p:par>
                        <p:par>
                          <p:cTn id="22" fill="hold">
                            <p:stCondLst>
                              <p:cond delay="1196"/>
                            </p:stCondLst>
                            <p:childTnLst>
                              <p:par>
                                <p:cTn id="23" presetID="22" presetClass="entr" presetSubtype="8" fill="hold" grpId="0" nodeType="afterEffect">
                                  <p:stCondLst>
                                    <p:cond delay="0"/>
                                  </p:stCondLst>
                                  <p:iterate>
                                    <p:tmAbs val="0"/>
                                  </p:iterate>
                                  <p:childTnLst>
                                    <p:set>
                                      <p:cBhvr>
                                        <p:cTn id="24" fill="hold"/>
                                        <p:tgtEl>
                                          <p:spTgt spid="270"/>
                                        </p:tgtEl>
                                        <p:attrNameLst>
                                          <p:attrName>style.visibility</p:attrName>
                                        </p:attrNameLst>
                                      </p:cBhvr>
                                      <p:to>
                                        <p:strVal val="visible"/>
                                      </p:to>
                                    </p:set>
                                    <p:animEffect transition="in" filter="wipe(left)">
                                      <p:cBhvr>
                                        <p:cTn id="25" dur="199"/>
                                        <p:tgtEl>
                                          <p:spTgt spid="270"/>
                                        </p:tgtEl>
                                      </p:cBhvr>
                                    </p:animEffect>
                                  </p:childTnLst>
                                </p:cTn>
                              </p:par>
                            </p:childTnLst>
                          </p:cTn>
                        </p:par>
                        <p:par>
                          <p:cTn id="26" fill="hold">
                            <p:stCondLst>
                              <p:cond delay="1395"/>
                            </p:stCondLst>
                            <p:childTnLst>
                              <p:par>
                                <p:cTn id="27" presetID="22" presetClass="entr" presetSubtype="8" fill="hold" grpId="0" nodeType="afterEffect">
                                  <p:stCondLst>
                                    <p:cond delay="0"/>
                                  </p:stCondLst>
                                  <p:iterate>
                                    <p:tmAbs val="0"/>
                                  </p:iterate>
                                  <p:childTnLst>
                                    <p:set>
                                      <p:cBhvr>
                                        <p:cTn id="28" fill="hold"/>
                                        <p:tgtEl>
                                          <p:spTgt spid="269"/>
                                        </p:tgtEl>
                                        <p:attrNameLst>
                                          <p:attrName>style.visibility</p:attrName>
                                        </p:attrNameLst>
                                      </p:cBhvr>
                                      <p:to>
                                        <p:strVal val="visible"/>
                                      </p:to>
                                    </p:set>
                                    <p:animEffect transition="in" filter="wipe(left)">
                                      <p:cBhvr>
                                        <p:cTn id="29" dur="199"/>
                                        <p:tgtEl>
                                          <p:spTgt spid="269"/>
                                        </p:tgtEl>
                                      </p:cBhvr>
                                    </p:animEffect>
                                  </p:childTnLst>
                                </p:cTn>
                              </p:par>
                            </p:childTnLst>
                          </p:cTn>
                        </p:par>
                        <p:par>
                          <p:cTn id="30" fill="hold">
                            <p:stCondLst>
                              <p:cond delay="1594"/>
                            </p:stCondLst>
                            <p:childTnLst>
                              <p:par>
                                <p:cTn id="31" presetID="23" presetClass="entr" presetSubtype="16" fill="hold" grpId="0" nodeType="afterEffect">
                                  <p:stCondLst>
                                    <p:cond delay="200"/>
                                  </p:stCondLst>
                                  <p:iterate>
                                    <p:tmAbs val="0"/>
                                  </p:iterate>
                                  <p:childTnLst>
                                    <p:set>
                                      <p:cBhvr>
                                        <p:cTn id="32" fill="hold"/>
                                        <p:tgtEl>
                                          <p:spTgt spid="4"/>
                                        </p:tgtEl>
                                        <p:attrNameLst>
                                          <p:attrName>style.visibility</p:attrName>
                                        </p:attrNameLst>
                                      </p:cBhvr>
                                      <p:to>
                                        <p:strVal val="visible"/>
                                      </p:to>
                                    </p:set>
                                    <p:anim calcmode="lin" valueType="num">
                                      <p:cBhvr>
                                        <p:cTn id="33" dur="199" fill="hold"/>
                                        <p:tgtEl>
                                          <p:spTgt spid="4"/>
                                        </p:tgtEl>
                                        <p:attrNameLst>
                                          <p:attrName>ppt_w</p:attrName>
                                        </p:attrNameLst>
                                      </p:cBhvr>
                                      <p:tavLst>
                                        <p:tav tm="0">
                                          <p:val>
                                            <p:fltVal val="0"/>
                                          </p:val>
                                        </p:tav>
                                        <p:tav tm="100000">
                                          <p:val>
                                            <p:strVal val="#ppt_w"/>
                                          </p:val>
                                        </p:tav>
                                      </p:tavLst>
                                    </p:anim>
                                    <p:anim calcmode="lin" valueType="num">
                                      <p:cBhvr>
                                        <p:cTn id="34" dur="199" fill="hold"/>
                                        <p:tgtEl>
                                          <p:spTgt spid="4"/>
                                        </p:tgtEl>
                                        <p:attrNameLst>
                                          <p:attrName>ppt_h</p:attrName>
                                        </p:attrNameLst>
                                      </p:cBhvr>
                                      <p:tavLst>
                                        <p:tav tm="0">
                                          <p:val>
                                            <p:fltVal val="0"/>
                                          </p:val>
                                        </p:tav>
                                        <p:tav tm="100000">
                                          <p:val>
                                            <p:strVal val="#ppt_h"/>
                                          </p:val>
                                        </p:tav>
                                      </p:tavLst>
                                    </p:anim>
                                  </p:childTnLst>
                                </p:cTn>
                              </p:par>
                            </p:childTnLst>
                          </p:cTn>
                        </p:par>
                        <p:par>
                          <p:cTn id="35" fill="hold">
                            <p:stCondLst>
                              <p:cond delay="1993"/>
                            </p:stCondLst>
                            <p:childTnLst>
                              <p:par>
                                <p:cTn id="36" presetID="22" presetClass="entr" presetSubtype="8" fill="hold" grpId="0" nodeType="afterEffect">
                                  <p:stCondLst>
                                    <p:cond delay="0"/>
                                  </p:stCondLst>
                                  <p:iterate>
                                    <p:tmAbs val="0"/>
                                  </p:iterate>
                                  <p:childTnLst>
                                    <p:set>
                                      <p:cBhvr>
                                        <p:cTn id="37" fill="hold"/>
                                        <p:tgtEl>
                                          <p:spTgt spid="5"/>
                                        </p:tgtEl>
                                        <p:attrNameLst>
                                          <p:attrName>style.visibility</p:attrName>
                                        </p:attrNameLst>
                                      </p:cBhvr>
                                      <p:to>
                                        <p:strVal val="visible"/>
                                      </p:to>
                                    </p:set>
                                    <p:animEffect transition="in" filter="wipe(left)">
                                      <p:cBhvr>
                                        <p:cTn id="38" dur="199"/>
                                        <p:tgtEl>
                                          <p:spTgt spid="5"/>
                                        </p:tgtEl>
                                      </p:cBhvr>
                                    </p:animEffect>
                                  </p:childTnLst>
                                </p:cTn>
                              </p:par>
                            </p:childTnLst>
                          </p:cTn>
                        </p:par>
                        <p:par>
                          <p:cTn id="39" fill="hold">
                            <p:stCondLst>
                              <p:cond delay="2192"/>
                            </p:stCondLst>
                            <p:childTnLst>
                              <p:par>
                                <p:cTn id="40" presetID="23" presetClass="entr" presetSubtype="16" fill="hold" grpId="0" nodeType="afterEffect">
                                  <p:stCondLst>
                                    <p:cond delay="200"/>
                                  </p:stCondLst>
                                  <p:iterate>
                                    <p:tmAbs val="0"/>
                                  </p:iterate>
                                  <p:childTnLst>
                                    <p:set>
                                      <p:cBhvr>
                                        <p:cTn id="41" fill="hold"/>
                                        <p:tgtEl>
                                          <p:spTgt spid="6"/>
                                        </p:tgtEl>
                                        <p:attrNameLst>
                                          <p:attrName>style.visibility</p:attrName>
                                        </p:attrNameLst>
                                      </p:cBhvr>
                                      <p:to>
                                        <p:strVal val="visible"/>
                                      </p:to>
                                    </p:set>
                                    <p:anim calcmode="lin" valueType="num">
                                      <p:cBhvr>
                                        <p:cTn id="42" dur="199" fill="hold"/>
                                        <p:tgtEl>
                                          <p:spTgt spid="6"/>
                                        </p:tgtEl>
                                        <p:attrNameLst>
                                          <p:attrName>ppt_w</p:attrName>
                                        </p:attrNameLst>
                                      </p:cBhvr>
                                      <p:tavLst>
                                        <p:tav tm="0">
                                          <p:val>
                                            <p:fltVal val="0"/>
                                          </p:val>
                                        </p:tav>
                                        <p:tav tm="100000">
                                          <p:val>
                                            <p:strVal val="#ppt_w"/>
                                          </p:val>
                                        </p:tav>
                                      </p:tavLst>
                                    </p:anim>
                                    <p:anim calcmode="lin" valueType="num">
                                      <p:cBhvr>
                                        <p:cTn id="43" dur="199" fill="hold"/>
                                        <p:tgtEl>
                                          <p:spTgt spid="6"/>
                                        </p:tgtEl>
                                        <p:attrNameLst>
                                          <p:attrName>ppt_h</p:attrName>
                                        </p:attrNameLst>
                                      </p:cBhvr>
                                      <p:tavLst>
                                        <p:tav tm="0">
                                          <p:val>
                                            <p:fltVal val="0"/>
                                          </p:val>
                                        </p:tav>
                                        <p:tav tm="100000">
                                          <p:val>
                                            <p:strVal val="#ppt_h"/>
                                          </p:val>
                                        </p:tav>
                                      </p:tavLst>
                                    </p:anim>
                                  </p:childTnLst>
                                </p:cTn>
                              </p:par>
                            </p:childTnLst>
                          </p:cTn>
                        </p:par>
                        <p:par>
                          <p:cTn id="44" fill="hold">
                            <p:stCondLst>
                              <p:cond delay="2591"/>
                            </p:stCondLst>
                            <p:childTnLst>
                              <p:par>
                                <p:cTn id="45" presetID="22" presetClass="entr" presetSubtype="8" fill="hold" grpId="0" nodeType="afterEffect">
                                  <p:stCondLst>
                                    <p:cond delay="0"/>
                                  </p:stCondLst>
                                  <p:iterate>
                                    <p:tmAbs val="0"/>
                                  </p:iterate>
                                  <p:childTnLst>
                                    <p:set>
                                      <p:cBhvr>
                                        <p:cTn id="46" fill="hold"/>
                                        <p:tgtEl>
                                          <p:spTgt spid="8"/>
                                        </p:tgtEl>
                                        <p:attrNameLst>
                                          <p:attrName>style.visibility</p:attrName>
                                        </p:attrNameLst>
                                      </p:cBhvr>
                                      <p:to>
                                        <p:strVal val="visible"/>
                                      </p:to>
                                    </p:set>
                                    <p:animEffect transition="in" filter="wipe(left)">
                                      <p:cBhvr>
                                        <p:cTn id="47" dur="199"/>
                                        <p:tgtEl>
                                          <p:spTgt spid="8"/>
                                        </p:tgtEl>
                                      </p:cBhvr>
                                    </p:animEffect>
                                  </p:childTnLst>
                                </p:cTn>
                              </p:par>
                            </p:childTnLst>
                          </p:cTn>
                        </p:par>
                        <p:par>
                          <p:cTn id="48" fill="hold">
                            <p:stCondLst>
                              <p:cond delay="2790"/>
                            </p:stCondLst>
                            <p:childTnLst>
                              <p:par>
                                <p:cTn id="49" presetID="22" presetClass="entr" presetSubtype="8" fill="hold" grpId="0" nodeType="afterEffect">
                                  <p:stCondLst>
                                    <p:cond delay="0"/>
                                  </p:stCondLst>
                                  <p:iterate>
                                    <p:tmAbs val="0"/>
                                  </p:iterate>
                                  <p:childTnLst>
                                    <p:set>
                                      <p:cBhvr>
                                        <p:cTn id="50" fill="hold"/>
                                        <p:tgtEl>
                                          <p:spTgt spid="3"/>
                                        </p:tgtEl>
                                        <p:attrNameLst>
                                          <p:attrName>style.visibility</p:attrName>
                                        </p:attrNameLst>
                                      </p:cBhvr>
                                      <p:to>
                                        <p:strVal val="visible"/>
                                      </p:to>
                                    </p:set>
                                    <p:animEffect transition="in" filter="wipe(left)">
                                      <p:cBhvr>
                                        <p:cTn id="51" dur="199"/>
                                        <p:tgtEl>
                                          <p:spTgt spid="3"/>
                                        </p:tgtEl>
                                      </p:cBhvr>
                                    </p:animEffect>
                                  </p:childTnLst>
                                </p:cTn>
                              </p:par>
                            </p:childTnLst>
                          </p:cTn>
                        </p:par>
                        <p:par>
                          <p:cTn id="52" fill="hold">
                            <p:stCondLst>
                              <p:cond delay="2989"/>
                            </p:stCondLst>
                            <p:childTnLst>
                              <p:par>
                                <p:cTn id="53" presetID="23" presetClass="entr" presetSubtype="16" fill="hold" grpId="0" nodeType="afterEffect">
                                  <p:stCondLst>
                                    <p:cond delay="200"/>
                                  </p:stCondLst>
                                  <p:iterate>
                                    <p:tmAbs val="0"/>
                                  </p:iterate>
                                  <p:childTnLst>
                                    <p:set>
                                      <p:cBhvr>
                                        <p:cTn id="54" fill="hold"/>
                                        <p:tgtEl>
                                          <p:spTgt spid="7"/>
                                        </p:tgtEl>
                                        <p:attrNameLst>
                                          <p:attrName>style.visibility</p:attrName>
                                        </p:attrNameLst>
                                      </p:cBhvr>
                                      <p:to>
                                        <p:strVal val="visible"/>
                                      </p:to>
                                    </p:set>
                                    <p:anim calcmode="lin" valueType="num">
                                      <p:cBhvr>
                                        <p:cTn id="55" dur="199" fill="hold"/>
                                        <p:tgtEl>
                                          <p:spTgt spid="7"/>
                                        </p:tgtEl>
                                        <p:attrNameLst>
                                          <p:attrName>ppt_w</p:attrName>
                                        </p:attrNameLst>
                                      </p:cBhvr>
                                      <p:tavLst>
                                        <p:tav tm="0">
                                          <p:val>
                                            <p:fltVal val="0"/>
                                          </p:val>
                                        </p:tav>
                                        <p:tav tm="100000">
                                          <p:val>
                                            <p:strVal val="#ppt_w"/>
                                          </p:val>
                                        </p:tav>
                                      </p:tavLst>
                                    </p:anim>
                                    <p:anim calcmode="lin" valueType="num">
                                      <p:cBhvr>
                                        <p:cTn id="56" dur="199" fill="hold"/>
                                        <p:tgtEl>
                                          <p:spTgt spid="7"/>
                                        </p:tgtEl>
                                        <p:attrNameLst>
                                          <p:attrName>ppt_h</p:attrName>
                                        </p:attrNameLst>
                                      </p:cBhvr>
                                      <p:tavLst>
                                        <p:tav tm="0">
                                          <p:val>
                                            <p:fltVal val="0"/>
                                          </p:val>
                                        </p:tav>
                                        <p:tav tm="100000">
                                          <p:val>
                                            <p:strVal val="#ppt_h"/>
                                          </p:val>
                                        </p:tav>
                                      </p:tavLst>
                                    </p:anim>
                                  </p:childTnLst>
                                </p:cTn>
                              </p:par>
                            </p:childTnLst>
                          </p:cTn>
                        </p:par>
                        <p:par>
                          <p:cTn id="57" fill="hold">
                            <p:stCondLst>
                              <p:cond delay="3388"/>
                            </p:stCondLst>
                            <p:childTnLst>
                              <p:par>
                                <p:cTn id="58" presetID="22" presetClass="entr" presetSubtype="8" fill="hold" grpId="0" nodeType="afterEffect">
                                  <p:stCondLst>
                                    <p:cond delay="0"/>
                                  </p:stCondLst>
                                  <p:iterate>
                                    <p:tmAbs val="0"/>
                                  </p:iterate>
                                  <p:childTnLst>
                                    <p:set>
                                      <p:cBhvr>
                                        <p:cTn id="59" fill="hold"/>
                                        <p:tgtEl>
                                          <p:spTgt spid="9"/>
                                        </p:tgtEl>
                                        <p:attrNameLst>
                                          <p:attrName>style.visibility</p:attrName>
                                        </p:attrNameLst>
                                      </p:cBhvr>
                                      <p:to>
                                        <p:strVal val="visible"/>
                                      </p:to>
                                    </p:set>
                                    <p:animEffect transition="in" filter="wipe(left)">
                                      <p:cBhvr>
                                        <p:cTn id="60" dur="199"/>
                                        <p:tgtEl>
                                          <p:spTgt spid="9"/>
                                        </p:tgtEl>
                                      </p:cBhvr>
                                    </p:animEffect>
                                  </p:childTnLst>
                                </p:cTn>
                              </p:par>
                            </p:childTnLst>
                          </p:cTn>
                        </p:par>
                        <p:par>
                          <p:cTn id="61" fill="hold">
                            <p:stCondLst>
                              <p:cond delay="3587"/>
                            </p:stCondLst>
                            <p:childTnLst>
                              <p:par>
                                <p:cTn id="62" presetID="23" presetClass="entr" presetSubtype="16" fill="hold" grpId="0" nodeType="afterEffect">
                                  <p:stCondLst>
                                    <p:cond delay="200"/>
                                  </p:stCondLst>
                                  <p:iterate>
                                    <p:tmAbs val="0"/>
                                  </p:iterate>
                                  <p:childTnLst>
                                    <p:set>
                                      <p:cBhvr>
                                        <p:cTn id="63" fill="hold"/>
                                        <p:tgtEl>
                                          <p:spTgt spid="10"/>
                                        </p:tgtEl>
                                        <p:attrNameLst>
                                          <p:attrName>style.visibility</p:attrName>
                                        </p:attrNameLst>
                                      </p:cBhvr>
                                      <p:to>
                                        <p:strVal val="visible"/>
                                      </p:to>
                                    </p:set>
                                    <p:anim calcmode="lin" valueType="num">
                                      <p:cBhvr>
                                        <p:cTn id="64" dur="199" fill="hold"/>
                                        <p:tgtEl>
                                          <p:spTgt spid="10"/>
                                        </p:tgtEl>
                                        <p:attrNameLst>
                                          <p:attrName>ppt_w</p:attrName>
                                        </p:attrNameLst>
                                      </p:cBhvr>
                                      <p:tavLst>
                                        <p:tav tm="0">
                                          <p:val>
                                            <p:fltVal val="0"/>
                                          </p:val>
                                        </p:tav>
                                        <p:tav tm="100000">
                                          <p:val>
                                            <p:strVal val="#ppt_w"/>
                                          </p:val>
                                        </p:tav>
                                      </p:tavLst>
                                    </p:anim>
                                    <p:anim calcmode="lin" valueType="num">
                                      <p:cBhvr>
                                        <p:cTn id="65" dur="199"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0" animBg="1" advAuto="0"/>
      <p:bldP spid="266" grpId="0" animBg="1" advAuto="0"/>
      <p:bldP spid="267" grpId="0" animBg="1" advAuto="0"/>
      <p:bldP spid="268" grpId="0" animBg="1" advAuto="0"/>
      <p:bldP spid="269" grpId="0" animBg="1" advAuto="0"/>
      <p:bldP spid="270" grpId="0" animBg="1" advAuto="0"/>
      <p:bldP spid="4" grpId="0" animBg="1" advAuto="0"/>
      <p:bldP spid="5" grpId="0" animBg="1" advAuto="0"/>
      <p:bldP spid="6" grpId="0" animBg="1" advAuto="0"/>
      <p:bldP spid="8" grpId="0" animBg="1" advAuto="0"/>
      <p:bldP spid="3" grpId="0" animBg="1" advAuto="0"/>
      <p:bldP spid="7" grpId="0" animBg="1" advAuto="0"/>
      <p:bldP spid="9" grpId="0" animBg="1" advAuto="0"/>
      <p:bldP spid="10"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Do &amp; Don’t Targets"/>
          <p:cNvSpPr txBox="1">
            <a:spLocks noGrp="1"/>
          </p:cNvSpPr>
          <p:nvPr>
            <p:ph type="ctrTitle"/>
          </p:nvPr>
        </p:nvSpPr>
        <p:spPr>
          <a:prstGeom prst="rect">
            <a:avLst/>
          </a:prstGeom>
        </p:spPr>
        <p:txBody>
          <a:bodyPr>
            <a:noAutofit/>
          </a:bodyPr>
          <a:lstStyle/>
          <a:p>
            <a:pPr defTabSz="473201">
              <a:defRPr sz="6210" spc="91"/>
            </a:pPr>
            <a:br>
              <a:rPr lang="en-US" sz="4400" dirty="0"/>
            </a:br>
            <a:r>
              <a:rPr lang="en-US" sz="4400" dirty="0"/>
              <a:t>SEC WILL CONTINUE TO FOCUS ON:</a:t>
            </a:r>
            <a:endParaRPr sz="4400" dirty="0">
              <a:solidFill>
                <a:schemeClr val="accent2">
                  <a:hueOff val="357321"/>
                  <a:lumOff val="-20104"/>
                </a:schemeClr>
              </a:solidFill>
            </a:endParaRPr>
          </a:p>
        </p:txBody>
      </p:sp>
      <p:sp>
        <p:nvSpPr>
          <p:cNvPr id="26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7</a:t>
            </a:fld>
            <a:endParaRPr/>
          </a:p>
        </p:txBody>
      </p:sp>
      <p:sp>
        <p:nvSpPr>
          <p:cNvPr id="265" name="Freeform 3"/>
          <p:cNvSpPr/>
          <p:nvPr/>
        </p:nvSpPr>
        <p:spPr>
          <a:xfrm>
            <a:off x="13479863" y="3954286"/>
            <a:ext cx="1074646" cy="1069129"/>
          </a:xfrm>
          <a:custGeom>
            <a:avLst/>
            <a:gdLst/>
            <a:ahLst/>
            <a:cxnLst>
              <a:cxn ang="0">
                <a:pos x="wd2" y="hd2"/>
              </a:cxn>
              <a:cxn ang="5400000">
                <a:pos x="wd2" y="hd2"/>
              </a:cxn>
              <a:cxn ang="10800000">
                <a:pos x="wd2" y="hd2"/>
              </a:cxn>
              <a:cxn ang="16200000">
                <a:pos x="wd2" y="hd2"/>
              </a:cxn>
            </a:cxnLst>
            <a:rect l="0" t="0" r="r" b="b"/>
            <a:pathLst>
              <a:path w="21600" h="21600" extrusionOk="0">
                <a:moveTo>
                  <a:pt x="10769" y="13523"/>
                </a:moveTo>
                <a:cubicBezTo>
                  <a:pt x="6241" y="8995"/>
                  <a:pt x="6241" y="8995"/>
                  <a:pt x="6241" y="8995"/>
                </a:cubicBezTo>
                <a:cubicBezTo>
                  <a:pt x="6119" y="8934"/>
                  <a:pt x="5997" y="8873"/>
                  <a:pt x="5874" y="8873"/>
                </a:cubicBezTo>
                <a:cubicBezTo>
                  <a:pt x="5568" y="8873"/>
                  <a:pt x="5385" y="9056"/>
                  <a:pt x="5385" y="9362"/>
                </a:cubicBezTo>
                <a:cubicBezTo>
                  <a:pt x="5385" y="9484"/>
                  <a:pt x="5446" y="9607"/>
                  <a:pt x="5507" y="9668"/>
                </a:cubicBezTo>
                <a:cubicBezTo>
                  <a:pt x="10402" y="14624"/>
                  <a:pt x="10402" y="14624"/>
                  <a:pt x="10402" y="14624"/>
                </a:cubicBezTo>
                <a:cubicBezTo>
                  <a:pt x="10525" y="14686"/>
                  <a:pt x="10647" y="14747"/>
                  <a:pt x="10769" y="14747"/>
                </a:cubicBezTo>
                <a:cubicBezTo>
                  <a:pt x="10892" y="14747"/>
                  <a:pt x="11014" y="14686"/>
                  <a:pt x="11137" y="14563"/>
                </a:cubicBezTo>
                <a:cubicBezTo>
                  <a:pt x="11137" y="14563"/>
                  <a:pt x="11137" y="14563"/>
                  <a:pt x="11137" y="14563"/>
                </a:cubicBezTo>
                <a:cubicBezTo>
                  <a:pt x="19336" y="5997"/>
                  <a:pt x="19336" y="5997"/>
                  <a:pt x="19336" y="5997"/>
                </a:cubicBezTo>
                <a:cubicBezTo>
                  <a:pt x="19336" y="5997"/>
                  <a:pt x="19336" y="5997"/>
                  <a:pt x="19336" y="5997"/>
                </a:cubicBezTo>
                <a:cubicBezTo>
                  <a:pt x="20070" y="5262"/>
                  <a:pt x="20070" y="5262"/>
                  <a:pt x="20070" y="5262"/>
                </a:cubicBezTo>
                <a:cubicBezTo>
                  <a:pt x="20070" y="5262"/>
                  <a:pt x="20070" y="5262"/>
                  <a:pt x="20009" y="5262"/>
                </a:cubicBezTo>
                <a:cubicBezTo>
                  <a:pt x="21478" y="3794"/>
                  <a:pt x="21478" y="3794"/>
                  <a:pt x="21478" y="3794"/>
                </a:cubicBezTo>
                <a:cubicBezTo>
                  <a:pt x="21478" y="3794"/>
                  <a:pt x="21478" y="3794"/>
                  <a:pt x="21478" y="3794"/>
                </a:cubicBezTo>
                <a:cubicBezTo>
                  <a:pt x="21539" y="3671"/>
                  <a:pt x="21600" y="3549"/>
                  <a:pt x="21600" y="3427"/>
                </a:cubicBezTo>
                <a:cubicBezTo>
                  <a:pt x="21600" y="3182"/>
                  <a:pt x="21355" y="2937"/>
                  <a:pt x="21110" y="2937"/>
                </a:cubicBezTo>
                <a:cubicBezTo>
                  <a:pt x="20927" y="2937"/>
                  <a:pt x="20805" y="2998"/>
                  <a:pt x="20743" y="3121"/>
                </a:cubicBezTo>
                <a:cubicBezTo>
                  <a:pt x="20743" y="3121"/>
                  <a:pt x="20743" y="3121"/>
                  <a:pt x="20743" y="3121"/>
                </a:cubicBezTo>
                <a:cubicBezTo>
                  <a:pt x="19458" y="4406"/>
                  <a:pt x="19458" y="4406"/>
                  <a:pt x="19458" y="4406"/>
                </a:cubicBezTo>
                <a:cubicBezTo>
                  <a:pt x="19458" y="4406"/>
                  <a:pt x="19458" y="4406"/>
                  <a:pt x="19458" y="4406"/>
                </a:cubicBezTo>
                <a:cubicBezTo>
                  <a:pt x="18785" y="5140"/>
                  <a:pt x="18785" y="5140"/>
                  <a:pt x="18785" y="5140"/>
                </a:cubicBezTo>
                <a:cubicBezTo>
                  <a:pt x="18785" y="5140"/>
                  <a:pt x="18785" y="5140"/>
                  <a:pt x="18785" y="5140"/>
                </a:cubicBezTo>
                <a:lnTo>
                  <a:pt x="10769" y="13523"/>
                </a:lnTo>
                <a:close/>
                <a:moveTo>
                  <a:pt x="20743" y="6670"/>
                </a:moveTo>
                <a:cubicBezTo>
                  <a:pt x="20499" y="6486"/>
                  <a:pt x="20193" y="6486"/>
                  <a:pt x="20009" y="6670"/>
                </a:cubicBezTo>
                <a:cubicBezTo>
                  <a:pt x="19887" y="6792"/>
                  <a:pt x="19825" y="7037"/>
                  <a:pt x="19887" y="7159"/>
                </a:cubicBezTo>
                <a:cubicBezTo>
                  <a:pt x="19887" y="7159"/>
                  <a:pt x="19887" y="7159"/>
                  <a:pt x="19887" y="7159"/>
                </a:cubicBezTo>
                <a:cubicBezTo>
                  <a:pt x="20376" y="8322"/>
                  <a:pt x="20621" y="9546"/>
                  <a:pt x="20621" y="10831"/>
                </a:cubicBezTo>
                <a:cubicBezTo>
                  <a:pt x="20621" y="16215"/>
                  <a:pt x="16215" y="20621"/>
                  <a:pt x="10769" y="20621"/>
                </a:cubicBezTo>
                <a:cubicBezTo>
                  <a:pt x="5385" y="20621"/>
                  <a:pt x="979" y="16215"/>
                  <a:pt x="979" y="10831"/>
                </a:cubicBezTo>
                <a:cubicBezTo>
                  <a:pt x="979" y="5385"/>
                  <a:pt x="5385" y="979"/>
                  <a:pt x="10769" y="979"/>
                </a:cubicBezTo>
                <a:cubicBezTo>
                  <a:pt x="13584" y="979"/>
                  <a:pt x="16032" y="2142"/>
                  <a:pt x="17867" y="3977"/>
                </a:cubicBezTo>
                <a:cubicBezTo>
                  <a:pt x="17867" y="3977"/>
                  <a:pt x="17867" y="3977"/>
                  <a:pt x="17867" y="3977"/>
                </a:cubicBezTo>
                <a:cubicBezTo>
                  <a:pt x="18051" y="4161"/>
                  <a:pt x="18357" y="4161"/>
                  <a:pt x="18541" y="3977"/>
                </a:cubicBezTo>
                <a:cubicBezTo>
                  <a:pt x="18724" y="3794"/>
                  <a:pt x="18724" y="3488"/>
                  <a:pt x="18541" y="3304"/>
                </a:cubicBezTo>
                <a:cubicBezTo>
                  <a:pt x="18479" y="3243"/>
                  <a:pt x="18479" y="3243"/>
                  <a:pt x="18479" y="3243"/>
                </a:cubicBezTo>
                <a:cubicBezTo>
                  <a:pt x="16521" y="1224"/>
                  <a:pt x="13768" y="0"/>
                  <a:pt x="10769" y="0"/>
                </a:cubicBezTo>
                <a:cubicBezTo>
                  <a:pt x="4834" y="0"/>
                  <a:pt x="0" y="4834"/>
                  <a:pt x="0" y="10831"/>
                </a:cubicBezTo>
                <a:cubicBezTo>
                  <a:pt x="0" y="16766"/>
                  <a:pt x="4834" y="21600"/>
                  <a:pt x="10769" y="21600"/>
                </a:cubicBezTo>
                <a:cubicBezTo>
                  <a:pt x="16766" y="21600"/>
                  <a:pt x="21600" y="16766"/>
                  <a:pt x="21600" y="10831"/>
                </a:cubicBezTo>
                <a:cubicBezTo>
                  <a:pt x="21600" y="9423"/>
                  <a:pt x="21294" y="8077"/>
                  <a:pt x="20866" y="6853"/>
                </a:cubicBezTo>
                <a:cubicBezTo>
                  <a:pt x="20805" y="6792"/>
                  <a:pt x="20805" y="6731"/>
                  <a:pt x="20743" y="6670"/>
                </a:cubicBezTo>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
        <p:nvSpPr>
          <p:cNvPr id="267" name="Title 2"/>
          <p:cNvSpPr txBox="1"/>
          <p:nvPr/>
        </p:nvSpPr>
        <p:spPr>
          <a:xfrm>
            <a:off x="3161151" y="4115472"/>
            <a:ext cx="7642305" cy="24622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4876800">
              <a:defRPr sz="3200" cap="all" spc="64">
                <a:solidFill>
                  <a:schemeClr val="accent2">
                    <a:hueOff val="357321"/>
                    <a:lumOff val="-20104"/>
                  </a:schemeClr>
                </a:solidFill>
                <a:latin typeface="+mj-lt"/>
                <a:ea typeface="+mj-ea"/>
                <a:cs typeface="+mj-cs"/>
                <a:sym typeface="Baskerville"/>
              </a:defRPr>
            </a:lvl1pPr>
          </a:lstStyle>
          <a:p>
            <a:r>
              <a:rPr lang="en-US" dirty="0">
                <a:solidFill>
                  <a:srgbClr val="55C8EE"/>
                </a:solidFill>
              </a:rPr>
              <a:t>PRIORITIZATION OF NEVER BEFORE EXAMINED ADVISERS (INCLUDING NEW REGISTRANTS) AND THOSE WHO HAVE NOT BEEN EXAMINED IN A FEW YEARS</a:t>
            </a:r>
            <a:endParaRPr dirty="0"/>
          </a:p>
        </p:txBody>
      </p:sp>
      <p:sp>
        <p:nvSpPr>
          <p:cNvPr id="268" name="Freeform 17"/>
          <p:cNvSpPr/>
          <p:nvPr/>
        </p:nvSpPr>
        <p:spPr>
          <a:xfrm>
            <a:off x="1552926" y="7226440"/>
            <a:ext cx="1074646" cy="1069129"/>
          </a:xfrm>
          <a:custGeom>
            <a:avLst/>
            <a:gdLst/>
            <a:ahLst/>
            <a:cxnLst>
              <a:cxn ang="0">
                <a:pos x="wd2" y="hd2"/>
              </a:cxn>
              <a:cxn ang="5400000">
                <a:pos x="wd2" y="hd2"/>
              </a:cxn>
              <a:cxn ang="10800000">
                <a:pos x="wd2" y="hd2"/>
              </a:cxn>
              <a:cxn ang="16200000">
                <a:pos x="wd2" y="hd2"/>
              </a:cxn>
            </a:cxnLst>
            <a:rect l="0" t="0" r="r" b="b"/>
            <a:pathLst>
              <a:path w="21600" h="21600" extrusionOk="0">
                <a:moveTo>
                  <a:pt x="10769" y="13523"/>
                </a:moveTo>
                <a:cubicBezTo>
                  <a:pt x="6241" y="8995"/>
                  <a:pt x="6241" y="8995"/>
                  <a:pt x="6241" y="8995"/>
                </a:cubicBezTo>
                <a:cubicBezTo>
                  <a:pt x="6119" y="8934"/>
                  <a:pt x="5997" y="8873"/>
                  <a:pt x="5874" y="8873"/>
                </a:cubicBezTo>
                <a:cubicBezTo>
                  <a:pt x="5568" y="8873"/>
                  <a:pt x="5385" y="9056"/>
                  <a:pt x="5385" y="9362"/>
                </a:cubicBezTo>
                <a:cubicBezTo>
                  <a:pt x="5385" y="9484"/>
                  <a:pt x="5446" y="9607"/>
                  <a:pt x="5507" y="9668"/>
                </a:cubicBezTo>
                <a:cubicBezTo>
                  <a:pt x="10402" y="14624"/>
                  <a:pt x="10402" y="14624"/>
                  <a:pt x="10402" y="14624"/>
                </a:cubicBezTo>
                <a:cubicBezTo>
                  <a:pt x="10525" y="14686"/>
                  <a:pt x="10647" y="14747"/>
                  <a:pt x="10769" y="14747"/>
                </a:cubicBezTo>
                <a:cubicBezTo>
                  <a:pt x="10892" y="14747"/>
                  <a:pt x="11014" y="14686"/>
                  <a:pt x="11137" y="14563"/>
                </a:cubicBezTo>
                <a:cubicBezTo>
                  <a:pt x="11137" y="14563"/>
                  <a:pt x="11137" y="14563"/>
                  <a:pt x="11137" y="14563"/>
                </a:cubicBezTo>
                <a:cubicBezTo>
                  <a:pt x="19336" y="5997"/>
                  <a:pt x="19336" y="5997"/>
                  <a:pt x="19336" y="5997"/>
                </a:cubicBezTo>
                <a:cubicBezTo>
                  <a:pt x="19336" y="5997"/>
                  <a:pt x="19336" y="5997"/>
                  <a:pt x="19336" y="5997"/>
                </a:cubicBezTo>
                <a:cubicBezTo>
                  <a:pt x="20070" y="5262"/>
                  <a:pt x="20070" y="5262"/>
                  <a:pt x="20070" y="5262"/>
                </a:cubicBezTo>
                <a:cubicBezTo>
                  <a:pt x="20070" y="5262"/>
                  <a:pt x="20070" y="5262"/>
                  <a:pt x="20009" y="5262"/>
                </a:cubicBezTo>
                <a:cubicBezTo>
                  <a:pt x="21478" y="3794"/>
                  <a:pt x="21478" y="3794"/>
                  <a:pt x="21478" y="3794"/>
                </a:cubicBezTo>
                <a:cubicBezTo>
                  <a:pt x="21478" y="3794"/>
                  <a:pt x="21478" y="3794"/>
                  <a:pt x="21478" y="3794"/>
                </a:cubicBezTo>
                <a:cubicBezTo>
                  <a:pt x="21539" y="3671"/>
                  <a:pt x="21600" y="3549"/>
                  <a:pt x="21600" y="3427"/>
                </a:cubicBezTo>
                <a:cubicBezTo>
                  <a:pt x="21600" y="3182"/>
                  <a:pt x="21355" y="2937"/>
                  <a:pt x="21110" y="2937"/>
                </a:cubicBezTo>
                <a:cubicBezTo>
                  <a:pt x="20927" y="2937"/>
                  <a:pt x="20805" y="2998"/>
                  <a:pt x="20743" y="3121"/>
                </a:cubicBezTo>
                <a:cubicBezTo>
                  <a:pt x="20743" y="3121"/>
                  <a:pt x="20743" y="3121"/>
                  <a:pt x="20743" y="3121"/>
                </a:cubicBezTo>
                <a:cubicBezTo>
                  <a:pt x="19458" y="4406"/>
                  <a:pt x="19458" y="4406"/>
                  <a:pt x="19458" y="4406"/>
                </a:cubicBezTo>
                <a:cubicBezTo>
                  <a:pt x="19458" y="4406"/>
                  <a:pt x="19458" y="4406"/>
                  <a:pt x="19458" y="4406"/>
                </a:cubicBezTo>
                <a:cubicBezTo>
                  <a:pt x="18785" y="5140"/>
                  <a:pt x="18785" y="5140"/>
                  <a:pt x="18785" y="5140"/>
                </a:cubicBezTo>
                <a:cubicBezTo>
                  <a:pt x="18785" y="5140"/>
                  <a:pt x="18785" y="5140"/>
                  <a:pt x="18785" y="5140"/>
                </a:cubicBezTo>
                <a:lnTo>
                  <a:pt x="10769" y="13523"/>
                </a:lnTo>
                <a:close/>
                <a:moveTo>
                  <a:pt x="20743" y="6670"/>
                </a:moveTo>
                <a:cubicBezTo>
                  <a:pt x="20499" y="6486"/>
                  <a:pt x="20193" y="6486"/>
                  <a:pt x="20009" y="6670"/>
                </a:cubicBezTo>
                <a:cubicBezTo>
                  <a:pt x="19887" y="6792"/>
                  <a:pt x="19825" y="7037"/>
                  <a:pt x="19887" y="7159"/>
                </a:cubicBezTo>
                <a:cubicBezTo>
                  <a:pt x="19887" y="7159"/>
                  <a:pt x="19887" y="7159"/>
                  <a:pt x="19887" y="7159"/>
                </a:cubicBezTo>
                <a:cubicBezTo>
                  <a:pt x="20376" y="8322"/>
                  <a:pt x="20621" y="9546"/>
                  <a:pt x="20621" y="10831"/>
                </a:cubicBezTo>
                <a:cubicBezTo>
                  <a:pt x="20621" y="16215"/>
                  <a:pt x="16215" y="20621"/>
                  <a:pt x="10769" y="20621"/>
                </a:cubicBezTo>
                <a:cubicBezTo>
                  <a:pt x="5385" y="20621"/>
                  <a:pt x="979" y="16215"/>
                  <a:pt x="979" y="10831"/>
                </a:cubicBezTo>
                <a:cubicBezTo>
                  <a:pt x="979" y="5385"/>
                  <a:pt x="5385" y="979"/>
                  <a:pt x="10769" y="979"/>
                </a:cubicBezTo>
                <a:cubicBezTo>
                  <a:pt x="13584" y="979"/>
                  <a:pt x="16032" y="2142"/>
                  <a:pt x="17867" y="3977"/>
                </a:cubicBezTo>
                <a:cubicBezTo>
                  <a:pt x="17867" y="3977"/>
                  <a:pt x="17867" y="3977"/>
                  <a:pt x="17867" y="3977"/>
                </a:cubicBezTo>
                <a:cubicBezTo>
                  <a:pt x="18051" y="4161"/>
                  <a:pt x="18357" y="4161"/>
                  <a:pt x="18541" y="3977"/>
                </a:cubicBezTo>
                <a:cubicBezTo>
                  <a:pt x="18724" y="3794"/>
                  <a:pt x="18724" y="3488"/>
                  <a:pt x="18541" y="3304"/>
                </a:cubicBezTo>
                <a:cubicBezTo>
                  <a:pt x="18479" y="3243"/>
                  <a:pt x="18479" y="3243"/>
                  <a:pt x="18479" y="3243"/>
                </a:cubicBezTo>
                <a:cubicBezTo>
                  <a:pt x="16521" y="1224"/>
                  <a:pt x="13768" y="0"/>
                  <a:pt x="10769" y="0"/>
                </a:cubicBezTo>
                <a:cubicBezTo>
                  <a:pt x="4834" y="0"/>
                  <a:pt x="0" y="4834"/>
                  <a:pt x="0" y="10831"/>
                </a:cubicBezTo>
                <a:cubicBezTo>
                  <a:pt x="0" y="16766"/>
                  <a:pt x="4834" y="21600"/>
                  <a:pt x="10769" y="21600"/>
                </a:cubicBezTo>
                <a:cubicBezTo>
                  <a:pt x="16766" y="21600"/>
                  <a:pt x="21600" y="16766"/>
                  <a:pt x="21600" y="10831"/>
                </a:cubicBezTo>
                <a:cubicBezTo>
                  <a:pt x="21600" y="9423"/>
                  <a:pt x="21294" y="8077"/>
                  <a:pt x="20866" y="6853"/>
                </a:cubicBezTo>
                <a:cubicBezTo>
                  <a:pt x="20805" y="6792"/>
                  <a:pt x="20805" y="6731"/>
                  <a:pt x="20743" y="6670"/>
                </a:cubicBezTo>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
        <p:nvSpPr>
          <p:cNvPr id="270" name="Title 2"/>
          <p:cNvSpPr txBox="1"/>
          <p:nvPr/>
        </p:nvSpPr>
        <p:spPr>
          <a:xfrm>
            <a:off x="3161151" y="7198328"/>
            <a:ext cx="7642305" cy="1969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4876800">
              <a:defRPr sz="3200" cap="all" spc="64">
                <a:solidFill>
                  <a:schemeClr val="accent2">
                    <a:hueOff val="357321"/>
                    <a:lumOff val="-20104"/>
                  </a:schemeClr>
                </a:solidFill>
                <a:latin typeface="+mj-lt"/>
                <a:ea typeface="+mj-ea"/>
                <a:cs typeface="+mj-cs"/>
                <a:sym typeface="Baskerville"/>
              </a:defRPr>
            </a:lvl1pPr>
          </a:lstStyle>
          <a:p>
            <a:r>
              <a:rPr lang="en-US" dirty="0"/>
              <a:t>ADVICE THAT IS PROVIDED BY ADVISERS TO “OLDER INVESTORS AND THOSE SAVING FOR RETIREMENT”</a:t>
            </a:r>
            <a:endParaRPr dirty="0"/>
          </a:p>
        </p:txBody>
      </p:sp>
      <p:sp>
        <p:nvSpPr>
          <p:cNvPr id="271" name="Freeform 21"/>
          <p:cNvSpPr/>
          <p:nvPr/>
        </p:nvSpPr>
        <p:spPr>
          <a:xfrm>
            <a:off x="1536700" y="9424499"/>
            <a:ext cx="1074646" cy="1069129"/>
          </a:xfrm>
          <a:custGeom>
            <a:avLst/>
            <a:gdLst/>
            <a:ahLst/>
            <a:cxnLst>
              <a:cxn ang="0">
                <a:pos x="wd2" y="hd2"/>
              </a:cxn>
              <a:cxn ang="5400000">
                <a:pos x="wd2" y="hd2"/>
              </a:cxn>
              <a:cxn ang="10800000">
                <a:pos x="wd2" y="hd2"/>
              </a:cxn>
              <a:cxn ang="16200000">
                <a:pos x="wd2" y="hd2"/>
              </a:cxn>
            </a:cxnLst>
            <a:rect l="0" t="0" r="r" b="b"/>
            <a:pathLst>
              <a:path w="21600" h="21600" extrusionOk="0">
                <a:moveTo>
                  <a:pt x="10769" y="13523"/>
                </a:moveTo>
                <a:cubicBezTo>
                  <a:pt x="6241" y="8995"/>
                  <a:pt x="6241" y="8995"/>
                  <a:pt x="6241" y="8995"/>
                </a:cubicBezTo>
                <a:cubicBezTo>
                  <a:pt x="6119" y="8934"/>
                  <a:pt x="5997" y="8873"/>
                  <a:pt x="5874" y="8873"/>
                </a:cubicBezTo>
                <a:cubicBezTo>
                  <a:pt x="5568" y="8873"/>
                  <a:pt x="5385" y="9056"/>
                  <a:pt x="5385" y="9362"/>
                </a:cubicBezTo>
                <a:cubicBezTo>
                  <a:pt x="5385" y="9484"/>
                  <a:pt x="5446" y="9607"/>
                  <a:pt x="5507" y="9668"/>
                </a:cubicBezTo>
                <a:cubicBezTo>
                  <a:pt x="10402" y="14624"/>
                  <a:pt x="10402" y="14624"/>
                  <a:pt x="10402" y="14624"/>
                </a:cubicBezTo>
                <a:cubicBezTo>
                  <a:pt x="10525" y="14686"/>
                  <a:pt x="10647" y="14747"/>
                  <a:pt x="10769" y="14747"/>
                </a:cubicBezTo>
                <a:cubicBezTo>
                  <a:pt x="10892" y="14747"/>
                  <a:pt x="11014" y="14686"/>
                  <a:pt x="11137" y="14563"/>
                </a:cubicBezTo>
                <a:cubicBezTo>
                  <a:pt x="11137" y="14563"/>
                  <a:pt x="11137" y="14563"/>
                  <a:pt x="11137" y="14563"/>
                </a:cubicBezTo>
                <a:cubicBezTo>
                  <a:pt x="19336" y="5997"/>
                  <a:pt x="19336" y="5997"/>
                  <a:pt x="19336" y="5997"/>
                </a:cubicBezTo>
                <a:cubicBezTo>
                  <a:pt x="19336" y="5997"/>
                  <a:pt x="19336" y="5997"/>
                  <a:pt x="19336" y="5997"/>
                </a:cubicBezTo>
                <a:cubicBezTo>
                  <a:pt x="20070" y="5262"/>
                  <a:pt x="20070" y="5262"/>
                  <a:pt x="20070" y="5262"/>
                </a:cubicBezTo>
                <a:cubicBezTo>
                  <a:pt x="20070" y="5262"/>
                  <a:pt x="20070" y="5262"/>
                  <a:pt x="20009" y="5262"/>
                </a:cubicBezTo>
                <a:cubicBezTo>
                  <a:pt x="21478" y="3794"/>
                  <a:pt x="21478" y="3794"/>
                  <a:pt x="21478" y="3794"/>
                </a:cubicBezTo>
                <a:cubicBezTo>
                  <a:pt x="21478" y="3794"/>
                  <a:pt x="21478" y="3794"/>
                  <a:pt x="21478" y="3794"/>
                </a:cubicBezTo>
                <a:cubicBezTo>
                  <a:pt x="21539" y="3671"/>
                  <a:pt x="21600" y="3549"/>
                  <a:pt x="21600" y="3427"/>
                </a:cubicBezTo>
                <a:cubicBezTo>
                  <a:pt x="21600" y="3182"/>
                  <a:pt x="21355" y="2937"/>
                  <a:pt x="21110" y="2937"/>
                </a:cubicBezTo>
                <a:cubicBezTo>
                  <a:pt x="20927" y="2937"/>
                  <a:pt x="20805" y="2998"/>
                  <a:pt x="20743" y="3121"/>
                </a:cubicBezTo>
                <a:cubicBezTo>
                  <a:pt x="20743" y="3121"/>
                  <a:pt x="20743" y="3121"/>
                  <a:pt x="20743" y="3121"/>
                </a:cubicBezTo>
                <a:cubicBezTo>
                  <a:pt x="19458" y="4406"/>
                  <a:pt x="19458" y="4406"/>
                  <a:pt x="19458" y="4406"/>
                </a:cubicBezTo>
                <a:cubicBezTo>
                  <a:pt x="19458" y="4406"/>
                  <a:pt x="19458" y="4406"/>
                  <a:pt x="19458" y="4406"/>
                </a:cubicBezTo>
                <a:cubicBezTo>
                  <a:pt x="18785" y="5140"/>
                  <a:pt x="18785" y="5140"/>
                  <a:pt x="18785" y="5140"/>
                </a:cubicBezTo>
                <a:cubicBezTo>
                  <a:pt x="18785" y="5140"/>
                  <a:pt x="18785" y="5140"/>
                  <a:pt x="18785" y="5140"/>
                </a:cubicBezTo>
                <a:lnTo>
                  <a:pt x="10769" y="13523"/>
                </a:lnTo>
                <a:close/>
                <a:moveTo>
                  <a:pt x="20743" y="6670"/>
                </a:moveTo>
                <a:cubicBezTo>
                  <a:pt x="20499" y="6486"/>
                  <a:pt x="20193" y="6486"/>
                  <a:pt x="20009" y="6670"/>
                </a:cubicBezTo>
                <a:cubicBezTo>
                  <a:pt x="19887" y="6792"/>
                  <a:pt x="19825" y="7037"/>
                  <a:pt x="19887" y="7159"/>
                </a:cubicBezTo>
                <a:cubicBezTo>
                  <a:pt x="19887" y="7159"/>
                  <a:pt x="19887" y="7159"/>
                  <a:pt x="19887" y="7159"/>
                </a:cubicBezTo>
                <a:cubicBezTo>
                  <a:pt x="20376" y="8322"/>
                  <a:pt x="20621" y="9546"/>
                  <a:pt x="20621" y="10831"/>
                </a:cubicBezTo>
                <a:cubicBezTo>
                  <a:pt x="20621" y="16215"/>
                  <a:pt x="16215" y="20621"/>
                  <a:pt x="10769" y="20621"/>
                </a:cubicBezTo>
                <a:cubicBezTo>
                  <a:pt x="5385" y="20621"/>
                  <a:pt x="979" y="16215"/>
                  <a:pt x="979" y="10831"/>
                </a:cubicBezTo>
                <a:cubicBezTo>
                  <a:pt x="979" y="5385"/>
                  <a:pt x="5385" y="979"/>
                  <a:pt x="10769" y="979"/>
                </a:cubicBezTo>
                <a:cubicBezTo>
                  <a:pt x="13584" y="979"/>
                  <a:pt x="16032" y="2142"/>
                  <a:pt x="17867" y="3977"/>
                </a:cubicBezTo>
                <a:cubicBezTo>
                  <a:pt x="17867" y="3977"/>
                  <a:pt x="17867" y="3977"/>
                  <a:pt x="17867" y="3977"/>
                </a:cubicBezTo>
                <a:cubicBezTo>
                  <a:pt x="18051" y="4161"/>
                  <a:pt x="18357" y="4161"/>
                  <a:pt x="18541" y="3977"/>
                </a:cubicBezTo>
                <a:cubicBezTo>
                  <a:pt x="18724" y="3794"/>
                  <a:pt x="18724" y="3488"/>
                  <a:pt x="18541" y="3304"/>
                </a:cubicBezTo>
                <a:cubicBezTo>
                  <a:pt x="18479" y="3243"/>
                  <a:pt x="18479" y="3243"/>
                  <a:pt x="18479" y="3243"/>
                </a:cubicBezTo>
                <a:cubicBezTo>
                  <a:pt x="16521" y="1224"/>
                  <a:pt x="13768" y="0"/>
                  <a:pt x="10769" y="0"/>
                </a:cubicBezTo>
                <a:cubicBezTo>
                  <a:pt x="4834" y="0"/>
                  <a:pt x="0" y="4834"/>
                  <a:pt x="0" y="10831"/>
                </a:cubicBezTo>
                <a:cubicBezTo>
                  <a:pt x="0" y="16766"/>
                  <a:pt x="4834" y="21600"/>
                  <a:pt x="10769" y="21600"/>
                </a:cubicBezTo>
                <a:cubicBezTo>
                  <a:pt x="16766" y="21600"/>
                  <a:pt x="21600" y="16766"/>
                  <a:pt x="21600" y="10831"/>
                </a:cubicBezTo>
                <a:cubicBezTo>
                  <a:pt x="21600" y="9423"/>
                  <a:pt x="21294" y="8077"/>
                  <a:pt x="20866" y="6853"/>
                </a:cubicBezTo>
                <a:cubicBezTo>
                  <a:pt x="20805" y="6792"/>
                  <a:pt x="20805" y="6731"/>
                  <a:pt x="20743" y="6670"/>
                </a:cubicBezTo>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
        <p:nvSpPr>
          <p:cNvPr id="273" name="Title 2"/>
          <p:cNvSpPr txBox="1"/>
          <p:nvPr/>
        </p:nvSpPr>
        <p:spPr>
          <a:xfrm>
            <a:off x="3161152" y="9424499"/>
            <a:ext cx="7642305" cy="1969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4876800">
              <a:defRPr sz="3200" cap="all" spc="64">
                <a:solidFill>
                  <a:schemeClr val="accent2">
                    <a:hueOff val="357321"/>
                    <a:lumOff val="-20104"/>
                  </a:schemeClr>
                </a:solidFill>
                <a:latin typeface="+mj-lt"/>
                <a:ea typeface="+mj-ea"/>
                <a:cs typeface="+mj-cs"/>
                <a:sym typeface="Baskerville"/>
              </a:defRPr>
            </a:lvl1pPr>
          </a:lstStyle>
          <a:p>
            <a:r>
              <a:rPr lang="en-US" dirty="0"/>
              <a:t>ADVICE RELATED TO </a:t>
            </a:r>
            <a:r>
              <a:rPr lang="en-US" b="1" dirty="0"/>
              <a:t>ERISA</a:t>
            </a:r>
            <a:r>
              <a:rPr lang="en-US" dirty="0"/>
              <a:t> WITH RESPECT TO RETIREMENT FUNDS OR INVESTMENTS (MAY OVERLAP WITH DOL RULES)</a:t>
            </a:r>
            <a:endParaRPr dirty="0"/>
          </a:p>
        </p:txBody>
      </p:sp>
      <p:sp>
        <p:nvSpPr>
          <p:cNvPr id="275" name="Title 2"/>
          <p:cNvSpPr txBox="1"/>
          <p:nvPr/>
        </p:nvSpPr>
        <p:spPr>
          <a:xfrm>
            <a:off x="15124565" y="4038530"/>
            <a:ext cx="7642305" cy="1477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4876800">
              <a:defRPr sz="3200" cap="all" spc="64">
                <a:solidFill>
                  <a:schemeClr val="accent1">
                    <a:hueOff val="-1735709"/>
                    <a:satOff val="-93836"/>
                    <a:lumOff val="-7861"/>
                  </a:schemeClr>
                </a:solidFill>
                <a:latin typeface="+mj-lt"/>
                <a:ea typeface="+mj-ea"/>
                <a:cs typeface="+mj-cs"/>
                <a:sym typeface="Baskerville"/>
              </a:defRPr>
            </a:lvl1pPr>
          </a:lstStyle>
          <a:p>
            <a:r>
              <a:rPr lang="en-US" b="1" dirty="0">
                <a:solidFill>
                  <a:srgbClr val="FF0000"/>
                </a:solidFill>
              </a:rPr>
              <a:t>IF YOU ARE REGISTERED WITH THE sec AND HAVE NOT BEEN EXAMINED IN A FEW YEARS: </a:t>
            </a:r>
            <a:endParaRPr b="1" dirty="0">
              <a:solidFill>
                <a:srgbClr val="FF0000"/>
              </a:solidFill>
            </a:endParaRPr>
          </a:p>
        </p:txBody>
      </p:sp>
      <p:sp>
        <p:nvSpPr>
          <p:cNvPr id="277" name="Title 2"/>
          <p:cNvSpPr txBox="1"/>
          <p:nvPr/>
        </p:nvSpPr>
        <p:spPr>
          <a:xfrm>
            <a:off x="15124565" y="5709745"/>
            <a:ext cx="7642305" cy="9848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4876800">
              <a:defRPr sz="3200" cap="all" spc="64">
                <a:solidFill>
                  <a:schemeClr val="accent1">
                    <a:hueOff val="-1735709"/>
                    <a:satOff val="-93836"/>
                    <a:lumOff val="-7861"/>
                  </a:schemeClr>
                </a:solidFill>
                <a:latin typeface="+mj-lt"/>
                <a:ea typeface="+mj-ea"/>
                <a:cs typeface="+mj-cs"/>
                <a:sym typeface="Baskerville"/>
              </a:defRPr>
            </a:lvl1pPr>
          </a:lstStyle>
          <a:p>
            <a:r>
              <a:rPr lang="en-US" dirty="0"/>
              <a:t>NOW IS THE TIME TO REVIEW YOUR COMPLIANCE PROGRAMS;</a:t>
            </a:r>
            <a:endParaRPr dirty="0"/>
          </a:p>
        </p:txBody>
      </p:sp>
      <p:sp>
        <p:nvSpPr>
          <p:cNvPr id="279" name="Title 2"/>
          <p:cNvSpPr txBox="1"/>
          <p:nvPr/>
        </p:nvSpPr>
        <p:spPr>
          <a:xfrm>
            <a:off x="15124565" y="7294268"/>
            <a:ext cx="7642305"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4876800">
              <a:defRPr sz="3200" cap="all" spc="64">
                <a:solidFill>
                  <a:schemeClr val="accent1">
                    <a:hueOff val="-1735709"/>
                    <a:satOff val="-93836"/>
                    <a:lumOff val="-7861"/>
                  </a:schemeClr>
                </a:solidFill>
                <a:latin typeface="+mj-lt"/>
                <a:ea typeface="+mj-ea"/>
                <a:cs typeface="+mj-cs"/>
                <a:sym typeface="Baskerville"/>
              </a:defRPr>
            </a:lvl1pPr>
          </a:lstStyle>
          <a:p>
            <a:r>
              <a:rPr lang="en-US" dirty="0"/>
              <a:t>POLICIES AND PROCEDURES; AND</a:t>
            </a:r>
            <a:endParaRPr dirty="0"/>
          </a:p>
        </p:txBody>
      </p:sp>
      <p:sp>
        <p:nvSpPr>
          <p:cNvPr id="281" name="Freeform 28"/>
          <p:cNvSpPr/>
          <p:nvPr/>
        </p:nvSpPr>
        <p:spPr>
          <a:xfrm>
            <a:off x="13743004" y="5684460"/>
            <a:ext cx="811505" cy="811505"/>
          </a:xfrm>
          <a:custGeom>
            <a:avLst/>
            <a:gdLst/>
            <a:ahLst/>
            <a:cxnLst>
              <a:cxn ang="0">
                <a:pos x="wd2" y="hd2"/>
              </a:cxn>
              <a:cxn ang="5400000">
                <a:pos x="wd2" y="hd2"/>
              </a:cxn>
              <a:cxn ang="10800000">
                <a:pos x="wd2" y="hd2"/>
              </a:cxn>
              <a:cxn ang="16200000">
                <a:pos x="wd2" y="hd2"/>
              </a:cxn>
            </a:cxnLst>
            <a:rect l="0" t="0" r="r" b="b"/>
            <a:pathLst>
              <a:path w="21600" h="21600" extrusionOk="0">
                <a:moveTo>
                  <a:pt x="11660" y="10837"/>
                </a:moveTo>
                <a:cubicBezTo>
                  <a:pt x="21451" y="1046"/>
                  <a:pt x="21451" y="1046"/>
                  <a:pt x="21451" y="1046"/>
                </a:cubicBezTo>
                <a:cubicBezTo>
                  <a:pt x="21525" y="897"/>
                  <a:pt x="21600" y="747"/>
                  <a:pt x="21600" y="598"/>
                </a:cubicBezTo>
                <a:cubicBezTo>
                  <a:pt x="21600" y="299"/>
                  <a:pt x="21301" y="0"/>
                  <a:pt x="21002" y="0"/>
                </a:cubicBezTo>
                <a:cubicBezTo>
                  <a:pt x="20853" y="0"/>
                  <a:pt x="20703" y="75"/>
                  <a:pt x="20554" y="224"/>
                </a:cubicBezTo>
                <a:cubicBezTo>
                  <a:pt x="10763" y="9940"/>
                  <a:pt x="10763" y="9940"/>
                  <a:pt x="10763" y="9940"/>
                </a:cubicBezTo>
                <a:cubicBezTo>
                  <a:pt x="1046" y="224"/>
                  <a:pt x="1046" y="224"/>
                  <a:pt x="1046" y="224"/>
                </a:cubicBezTo>
                <a:cubicBezTo>
                  <a:pt x="897" y="75"/>
                  <a:pt x="747" y="0"/>
                  <a:pt x="598" y="0"/>
                </a:cubicBezTo>
                <a:cubicBezTo>
                  <a:pt x="299" y="0"/>
                  <a:pt x="0" y="299"/>
                  <a:pt x="0" y="598"/>
                </a:cubicBezTo>
                <a:cubicBezTo>
                  <a:pt x="0" y="747"/>
                  <a:pt x="75" y="897"/>
                  <a:pt x="149" y="1046"/>
                </a:cubicBezTo>
                <a:cubicBezTo>
                  <a:pt x="9940" y="10837"/>
                  <a:pt x="9940" y="10837"/>
                  <a:pt x="9940" y="10837"/>
                </a:cubicBezTo>
                <a:cubicBezTo>
                  <a:pt x="149" y="20628"/>
                  <a:pt x="149" y="20628"/>
                  <a:pt x="149" y="20628"/>
                </a:cubicBezTo>
                <a:cubicBezTo>
                  <a:pt x="75" y="20703"/>
                  <a:pt x="0" y="20853"/>
                  <a:pt x="0" y="21002"/>
                </a:cubicBezTo>
                <a:cubicBezTo>
                  <a:pt x="0" y="21376"/>
                  <a:pt x="299" y="21600"/>
                  <a:pt x="598" y="21600"/>
                </a:cubicBezTo>
                <a:cubicBezTo>
                  <a:pt x="747" y="21600"/>
                  <a:pt x="897" y="21525"/>
                  <a:pt x="1046" y="21451"/>
                </a:cubicBezTo>
                <a:cubicBezTo>
                  <a:pt x="10763" y="11660"/>
                  <a:pt x="10763" y="11660"/>
                  <a:pt x="10763" y="11660"/>
                </a:cubicBezTo>
                <a:cubicBezTo>
                  <a:pt x="20554" y="21451"/>
                  <a:pt x="20554" y="21451"/>
                  <a:pt x="20554" y="21451"/>
                </a:cubicBezTo>
                <a:cubicBezTo>
                  <a:pt x="20703" y="21525"/>
                  <a:pt x="20853" y="21600"/>
                  <a:pt x="21002" y="21600"/>
                </a:cubicBezTo>
                <a:cubicBezTo>
                  <a:pt x="21301" y="21600"/>
                  <a:pt x="21600" y="21376"/>
                  <a:pt x="21600" y="21002"/>
                </a:cubicBezTo>
                <a:cubicBezTo>
                  <a:pt x="21600" y="20853"/>
                  <a:pt x="21525" y="20703"/>
                  <a:pt x="21451" y="20628"/>
                </a:cubicBezTo>
                <a:lnTo>
                  <a:pt x="11660" y="10837"/>
                </a:lnTo>
                <a:close/>
              </a:path>
            </a:pathLst>
          </a:custGeom>
          <a:solidFill>
            <a:schemeClr val="accent1">
              <a:hueOff val="-1735709"/>
              <a:satOff val="-93836"/>
              <a:lumOff val="-7861"/>
            </a:schemeClr>
          </a:solidFill>
          <a:ln w="12700">
            <a:miter lim="400000"/>
          </a:ln>
        </p:spPr>
        <p:txBody>
          <a:bodyPr lIns="121919" tIns="121919" rIns="121919" bIns="121919"/>
          <a:lstStyle/>
          <a:p>
            <a:pPr>
              <a:defRPr sz="3200">
                <a:solidFill>
                  <a:srgbClr val="FFFFFF"/>
                </a:solidFill>
              </a:defRPr>
            </a:pPr>
            <a:endParaRPr/>
          </a:p>
        </p:txBody>
      </p:sp>
      <p:sp>
        <p:nvSpPr>
          <p:cNvPr id="282" name="Freeform 29"/>
          <p:cNvSpPr/>
          <p:nvPr/>
        </p:nvSpPr>
        <p:spPr>
          <a:xfrm>
            <a:off x="13743004" y="7134738"/>
            <a:ext cx="811505" cy="811505"/>
          </a:xfrm>
          <a:custGeom>
            <a:avLst/>
            <a:gdLst/>
            <a:ahLst/>
            <a:cxnLst>
              <a:cxn ang="0">
                <a:pos x="wd2" y="hd2"/>
              </a:cxn>
              <a:cxn ang="5400000">
                <a:pos x="wd2" y="hd2"/>
              </a:cxn>
              <a:cxn ang="10800000">
                <a:pos x="wd2" y="hd2"/>
              </a:cxn>
              <a:cxn ang="16200000">
                <a:pos x="wd2" y="hd2"/>
              </a:cxn>
            </a:cxnLst>
            <a:rect l="0" t="0" r="r" b="b"/>
            <a:pathLst>
              <a:path w="21600" h="21600" extrusionOk="0">
                <a:moveTo>
                  <a:pt x="11660" y="10837"/>
                </a:moveTo>
                <a:cubicBezTo>
                  <a:pt x="21451" y="1046"/>
                  <a:pt x="21451" y="1046"/>
                  <a:pt x="21451" y="1046"/>
                </a:cubicBezTo>
                <a:cubicBezTo>
                  <a:pt x="21525" y="897"/>
                  <a:pt x="21600" y="747"/>
                  <a:pt x="21600" y="598"/>
                </a:cubicBezTo>
                <a:cubicBezTo>
                  <a:pt x="21600" y="299"/>
                  <a:pt x="21301" y="0"/>
                  <a:pt x="21002" y="0"/>
                </a:cubicBezTo>
                <a:cubicBezTo>
                  <a:pt x="20853" y="0"/>
                  <a:pt x="20703" y="75"/>
                  <a:pt x="20554" y="224"/>
                </a:cubicBezTo>
                <a:cubicBezTo>
                  <a:pt x="10763" y="9940"/>
                  <a:pt x="10763" y="9940"/>
                  <a:pt x="10763" y="9940"/>
                </a:cubicBezTo>
                <a:cubicBezTo>
                  <a:pt x="1046" y="224"/>
                  <a:pt x="1046" y="224"/>
                  <a:pt x="1046" y="224"/>
                </a:cubicBezTo>
                <a:cubicBezTo>
                  <a:pt x="897" y="75"/>
                  <a:pt x="747" y="0"/>
                  <a:pt x="598" y="0"/>
                </a:cubicBezTo>
                <a:cubicBezTo>
                  <a:pt x="299" y="0"/>
                  <a:pt x="0" y="299"/>
                  <a:pt x="0" y="598"/>
                </a:cubicBezTo>
                <a:cubicBezTo>
                  <a:pt x="0" y="747"/>
                  <a:pt x="75" y="897"/>
                  <a:pt x="149" y="1046"/>
                </a:cubicBezTo>
                <a:cubicBezTo>
                  <a:pt x="9940" y="10837"/>
                  <a:pt x="9940" y="10837"/>
                  <a:pt x="9940" y="10837"/>
                </a:cubicBezTo>
                <a:cubicBezTo>
                  <a:pt x="149" y="20628"/>
                  <a:pt x="149" y="20628"/>
                  <a:pt x="149" y="20628"/>
                </a:cubicBezTo>
                <a:cubicBezTo>
                  <a:pt x="75" y="20703"/>
                  <a:pt x="0" y="20853"/>
                  <a:pt x="0" y="21002"/>
                </a:cubicBezTo>
                <a:cubicBezTo>
                  <a:pt x="0" y="21376"/>
                  <a:pt x="299" y="21600"/>
                  <a:pt x="598" y="21600"/>
                </a:cubicBezTo>
                <a:cubicBezTo>
                  <a:pt x="747" y="21600"/>
                  <a:pt x="897" y="21525"/>
                  <a:pt x="1046" y="21451"/>
                </a:cubicBezTo>
                <a:cubicBezTo>
                  <a:pt x="10763" y="11660"/>
                  <a:pt x="10763" y="11660"/>
                  <a:pt x="10763" y="11660"/>
                </a:cubicBezTo>
                <a:cubicBezTo>
                  <a:pt x="20554" y="21451"/>
                  <a:pt x="20554" y="21451"/>
                  <a:pt x="20554" y="21451"/>
                </a:cubicBezTo>
                <a:cubicBezTo>
                  <a:pt x="20703" y="21525"/>
                  <a:pt x="20853" y="21600"/>
                  <a:pt x="21002" y="21600"/>
                </a:cubicBezTo>
                <a:cubicBezTo>
                  <a:pt x="21301" y="21600"/>
                  <a:pt x="21600" y="21376"/>
                  <a:pt x="21600" y="21002"/>
                </a:cubicBezTo>
                <a:cubicBezTo>
                  <a:pt x="21600" y="20853"/>
                  <a:pt x="21525" y="20703"/>
                  <a:pt x="21451" y="20628"/>
                </a:cubicBezTo>
                <a:lnTo>
                  <a:pt x="11660" y="10837"/>
                </a:lnTo>
                <a:close/>
              </a:path>
            </a:pathLst>
          </a:custGeom>
          <a:solidFill>
            <a:schemeClr val="accent1">
              <a:hueOff val="-1735709"/>
              <a:satOff val="-93836"/>
              <a:lumOff val="-7861"/>
            </a:schemeClr>
          </a:solidFill>
          <a:ln w="12700">
            <a:miter lim="400000"/>
          </a:ln>
        </p:spPr>
        <p:txBody>
          <a:bodyPr lIns="121919" tIns="121919" rIns="121919" bIns="121919"/>
          <a:lstStyle/>
          <a:p>
            <a:pPr>
              <a:defRPr sz="3200">
                <a:solidFill>
                  <a:srgbClr val="FFFFFF"/>
                </a:solidFill>
              </a:defRPr>
            </a:pPr>
            <a:endParaRPr/>
          </a:p>
        </p:txBody>
      </p:sp>
      <p:sp>
        <p:nvSpPr>
          <p:cNvPr id="2" name="Freeform 3">
            <a:extLst>
              <a:ext uri="{FF2B5EF4-FFF2-40B4-BE49-F238E27FC236}">
                <a16:creationId xmlns:a16="http://schemas.microsoft.com/office/drawing/2014/main" id="{2E49C3E9-1312-D0D1-B45B-EB4B60F7CCC6}"/>
              </a:ext>
            </a:extLst>
          </p:cNvPr>
          <p:cNvSpPr/>
          <p:nvPr/>
        </p:nvSpPr>
        <p:spPr>
          <a:xfrm>
            <a:off x="1516449" y="4207852"/>
            <a:ext cx="1074646" cy="1069129"/>
          </a:xfrm>
          <a:custGeom>
            <a:avLst/>
            <a:gdLst/>
            <a:ahLst/>
            <a:cxnLst>
              <a:cxn ang="0">
                <a:pos x="wd2" y="hd2"/>
              </a:cxn>
              <a:cxn ang="5400000">
                <a:pos x="wd2" y="hd2"/>
              </a:cxn>
              <a:cxn ang="10800000">
                <a:pos x="wd2" y="hd2"/>
              </a:cxn>
              <a:cxn ang="16200000">
                <a:pos x="wd2" y="hd2"/>
              </a:cxn>
            </a:cxnLst>
            <a:rect l="0" t="0" r="r" b="b"/>
            <a:pathLst>
              <a:path w="21600" h="21600" extrusionOk="0">
                <a:moveTo>
                  <a:pt x="10769" y="13523"/>
                </a:moveTo>
                <a:cubicBezTo>
                  <a:pt x="6241" y="8995"/>
                  <a:pt x="6241" y="8995"/>
                  <a:pt x="6241" y="8995"/>
                </a:cubicBezTo>
                <a:cubicBezTo>
                  <a:pt x="6119" y="8934"/>
                  <a:pt x="5997" y="8873"/>
                  <a:pt x="5874" y="8873"/>
                </a:cubicBezTo>
                <a:cubicBezTo>
                  <a:pt x="5568" y="8873"/>
                  <a:pt x="5385" y="9056"/>
                  <a:pt x="5385" y="9362"/>
                </a:cubicBezTo>
                <a:cubicBezTo>
                  <a:pt x="5385" y="9484"/>
                  <a:pt x="5446" y="9607"/>
                  <a:pt x="5507" y="9668"/>
                </a:cubicBezTo>
                <a:cubicBezTo>
                  <a:pt x="10402" y="14624"/>
                  <a:pt x="10402" y="14624"/>
                  <a:pt x="10402" y="14624"/>
                </a:cubicBezTo>
                <a:cubicBezTo>
                  <a:pt x="10525" y="14686"/>
                  <a:pt x="10647" y="14747"/>
                  <a:pt x="10769" y="14747"/>
                </a:cubicBezTo>
                <a:cubicBezTo>
                  <a:pt x="10892" y="14747"/>
                  <a:pt x="11014" y="14686"/>
                  <a:pt x="11137" y="14563"/>
                </a:cubicBezTo>
                <a:cubicBezTo>
                  <a:pt x="11137" y="14563"/>
                  <a:pt x="11137" y="14563"/>
                  <a:pt x="11137" y="14563"/>
                </a:cubicBezTo>
                <a:cubicBezTo>
                  <a:pt x="19336" y="5997"/>
                  <a:pt x="19336" y="5997"/>
                  <a:pt x="19336" y="5997"/>
                </a:cubicBezTo>
                <a:cubicBezTo>
                  <a:pt x="19336" y="5997"/>
                  <a:pt x="19336" y="5997"/>
                  <a:pt x="19336" y="5997"/>
                </a:cubicBezTo>
                <a:cubicBezTo>
                  <a:pt x="20070" y="5262"/>
                  <a:pt x="20070" y="5262"/>
                  <a:pt x="20070" y="5262"/>
                </a:cubicBezTo>
                <a:cubicBezTo>
                  <a:pt x="20070" y="5262"/>
                  <a:pt x="20070" y="5262"/>
                  <a:pt x="20009" y="5262"/>
                </a:cubicBezTo>
                <a:cubicBezTo>
                  <a:pt x="21478" y="3794"/>
                  <a:pt x="21478" y="3794"/>
                  <a:pt x="21478" y="3794"/>
                </a:cubicBezTo>
                <a:cubicBezTo>
                  <a:pt x="21478" y="3794"/>
                  <a:pt x="21478" y="3794"/>
                  <a:pt x="21478" y="3794"/>
                </a:cubicBezTo>
                <a:cubicBezTo>
                  <a:pt x="21539" y="3671"/>
                  <a:pt x="21600" y="3549"/>
                  <a:pt x="21600" y="3427"/>
                </a:cubicBezTo>
                <a:cubicBezTo>
                  <a:pt x="21600" y="3182"/>
                  <a:pt x="21355" y="2937"/>
                  <a:pt x="21110" y="2937"/>
                </a:cubicBezTo>
                <a:cubicBezTo>
                  <a:pt x="20927" y="2937"/>
                  <a:pt x="20805" y="2998"/>
                  <a:pt x="20743" y="3121"/>
                </a:cubicBezTo>
                <a:cubicBezTo>
                  <a:pt x="20743" y="3121"/>
                  <a:pt x="20743" y="3121"/>
                  <a:pt x="20743" y="3121"/>
                </a:cubicBezTo>
                <a:cubicBezTo>
                  <a:pt x="19458" y="4406"/>
                  <a:pt x="19458" y="4406"/>
                  <a:pt x="19458" y="4406"/>
                </a:cubicBezTo>
                <a:cubicBezTo>
                  <a:pt x="19458" y="4406"/>
                  <a:pt x="19458" y="4406"/>
                  <a:pt x="19458" y="4406"/>
                </a:cubicBezTo>
                <a:cubicBezTo>
                  <a:pt x="18785" y="5140"/>
                  <a:pt x="18785" y="5140"/>
                  <a:pt x="18785" y="5140"/>
                </a:cubicBezTo>
                <a:cubicBezTo>
                  <a:pt x="18785" y="5140"/>
                  <a:pt x="18785" y="5140"/>
                  <a:pt x="18785" y="5140"/>
                </a:cubicBezTo>
                <a:lnTo>
                  <a:pt x="10769" y="13523"/>
                </a:lnTo>
                <a:close/>
                <a:moveTo>
                  <a:pt x="20743" y="6670"/>
                </a:moveTo>
                <a:cubicBezTo>
                  <a:pt x="20499" y="6486"/>
                  <a:pt x="20193" y="6486"/>
                  <a:pt x="20009" y="6670"/>
                </a:cubicBezTo>
                <a:cubicBezTo>
                  <a:pt x="19887" y="6792"/>
                  <a:pt x="19825" y="7037"/>
                  <a:pt x="19887" y="7159"/>
                </a:cubicBezTo>
                <a:cubicBezTo>
                  <a:pt x="19887" y="7159"/>
                  <a:pt x="19887" y="7159"/>
                  <a:pt x="19887" y="7159"/>
                </a:cubicBezTo>
                <a:cubicBezTo>
                  <a:pt x="20376" y="8322"/>
                  <a:pt x="20621" y="9546"/>
                  <a:pt x="20621" y="10831"/>
                </a:cubicBezTo>
                <a:cubicBezTo>
                  <a:pt x="20621" y="16215"/>
                  <a:pt x="16215" y="20621"/>
                  <a:pt x="10769" y="20621"/>
                </a:cubicBezTo>
                <a:cubicBezTo>
                  <a:pt x="5385" y="20621"/>
                  <a:pt x="979" y="16215"/>
                  <a:pt x="979" y="10831"/>
                </a:cubicBezTo>
                <a:cubicBezTo>
                  <a:pt x="979" y="5385"/>
                  <a:pt x="5385" y="979"/>
                  <a:pt x="10769" y="979"/>
                </a:cubicBezTo>
                <a:cubicBezTo>
                  <a:pt x="13584" y="979"/>
                  <a:pt x="16032" y="2142"/>
                  <a:pt x="17867" y="3977"/>
                </a:cubicBezTo>
                <a:cubicBezTo>
                  <a:pt x="17867" y="3977"/>
                  <a:pt x="17867" y="3977"/>
                  <a:pt x="17867" y="3977"/>
                </a:cubicBezTo>
                <a:cubicBezTo>
                  <a:pt x="18051" y="4161"/>
                  <a:pt x="18357" y="4161"/>
                  <a:pt x="18541" y="3977"/>
                </a:cubicBezTo>
                <a:cubicBezTo>
                  <a:pt x="18724" y="3794"/>
                  <a:pt x="18724" y="3488"/>
                  <a:pt x="18541" y="3304"/>
                </a:cubicBezTo>
                <a:cubicBezTo>
                  <a:pt x="18479" y="3243"/>
                  <a:pt x="18479" y="3243"/>
                  <a:pt x="18479" y="3243"/>
                </a:cubicBezTo>
                <a:cubicBezTo>
                  <a:pt x="16521" y="1224"/>
                  <a:pt x="13768" y="0"/>
                  <a:pt x="10769" y="0"/>
                </a:cubicBezTo>
                <a:cubicBezTo>
                  <a:pt x="4834" y="0"/>
                  <a:pt x="0" y="4834"/>
                  <a:pt x="0" y="10831"/>
                </a:cubicBezTo>
                <a:cubicBezTo>
                  <a:pt x="0" y="16766"/>
                  <a:pt x="4834" y="21600"/>
                  <a:pt x="10769" y="21600"/>
                </a:cubicBezTo>
                <a:cubicBezTo>
                  <a:pt x="16766" y="21600"/>
                  <a:pt x="21600" y="16766"/>
                  <a:pt x="21600" y="10831"/>
                </a:cubicBezTo>
                <a:cubicBezTo>
                  <a:pt x="21600" y="9423"/>
                  <a:pt x="21294" y="8077"/>
                  <a:pt x="20866" y="6853"/>
                </a:cubicBezTo>
                <a:cubicBezTo>
                  <a:pt x="20805" y="6792"/>
                  <a:pt x="20805" y="6731"/>
                  <a:pt x="20743" y="6670"/>
                </a:cubicBezTo>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
        <p:nvSpPr>
          <p:cNvPr id="3" name="Title 2">
            <a:extLst>
              <a:ext uri="{FF2B5EF4-FFF2-40B4-BE49-F238E27FC236}">
                <a16:creationId xmlns:a16="http://schemas.microsoft.com/office/drawing/2014/main" id="{85282662-DCD1-AD67-A625-067C85C626BE}"/>
              </a:ext>
            </a:extLst>
          </p:cNvPr>
          <p:cNvSpPr txBox="1"/>
          <p:nvPr/>
        </p:nvSpPr>
        <p:spPr>
          <a:xfrm>
            <a:off x="15124565" y="8501910"/>
            <a:ext cx="7642305"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4876800">
              <a:defRPr sz="3200" cap="all" spc="64">
                <a:solidFill>
                  <a:schemeClr val="accent1">
                    <a:hueOff val="-1735709"/>
                    <a:satOff val="-93836"/>
                    <a:lumOff val="-7861"/>
                  </a:schemeClr>
                </a:solidFill>
                <a:latin typeface="+mj-lt"/>
                <a:ea typeface="+mj-ea"/>
                <a:cs typeface="+mj-cs"/>
                <a:sym typeface="Baskerville"/>
              </a:defRPr>
            </a:lvl1pPr>
          </a:lstStyle>
          <a:p>
            <a:r>
              <a:rPr lang="en-US" dirty="0"/>
              <a:t>INTERNAL OPERATIONS</a:t>
            </a:r>
            <a:endParaRPr dirty="0"/>
          </a:p>
        </p:txBody>
      </p:sp>
      <p:sp>
        <p:nvSpPr>
          <p:cNvPr id="4" name="Freeform 29">
            <a:extLst>
              <a:ext uri="{FF2B5EF4-FFF2-40B4-BE49-F238E27FC236}">
                <a16:creationId xmlns:a16="http://schemas.microsoft.com/office/drawing/2014/main" id="{76928893-F9B4-FC15-160C-328929AD5D48}"/>
              </a:ext>
            </a:extLst>
          </p:cNvPr>
          <p:cNvSpPr/>
          <p:nvPr/>
        </p:nvSpPr>
        <p:spPr>
          <a:xfrm>
            <a:off x="13751582" y="8342378"/>
            <a:ext cx="811505" cy="811505"/>
          </a:xfrm>
          <a:custGeom>
            <a:avLst/>
            <a:gdLst/>
            <a:ahLst/>
            <a:cxnLst>
              <a:cxn ang="0">
                <a:pos x="wd2" y="hd2"/>
              </a:cxn>
              <a:cxn ang="5400000">
                <a:pos x="wd2" y="hd2"/>
              </a:cxn>
              <a:cxn ang="10800000">
                <a:pos x="wd2" y="hd2"/>
              </a:cxn>
              <a:cxn ang="16200000">
                <a:pos x="wd2" y="hd2"/>
              </a:cxn>
            </a:cxnLst>
            <a:rect l="0" t="0" r="r" b="b"/>
            <a:pathLst>
              <a:path w="21600" h="21600" extrusionOk="0">
                <a:moveTo>
                  <a:pt x="11660" y="10837"/>
                </a:moveTo>
                <a:cubicBezTo>
                  <a:pt x="21451" y="1046"/>
                  <a:pt x="21451" y="1046"/>
                  <a:pt x="21451" y="1046"/>
                </a:cubicBezTo>
                <a:cubicBezTo>
                  <a:pt x="21525" y="897"/>
                  <a:pt x="21600" y="747"/>
                  <a:pt x="21600" y="598"/>
                </a:cubicBezTo>
                <a:cubicBezTo>
                  <a:pt x="21600" y="299"/>
                  <a:pt x="21301" y="0"/>
                  <a:pt x="21002" y="0"/>
                </a:cubicBezTo>
                <a:cubicBezTo>
                  <a:pt x="20853" y="0"/>
                  <a:pt x="20703" y="75"/>
                  <a:pt x="20554" y="224"/>
                </a:cubicBezTo>
                <a:cubicBezTo>
                  <a:pt x="10763" y="9940"/>
                  <a:pt x="10763" y="9940"/>
                  <a:pt x="10763" y="9940"/>
                </a:cubicBezTo>
                <a:cubicBezTo>
                  <a:pt x="1046" y="224"/>
                  <a:pt x="1046" y="224"/>
                  <a:pt x="1046" y="224"/>
                </a:cubicBezTo>
                <a:cubicBezTo>
                  <a:pt x="897" y="75"/>
                  <a:pt x="747" y="0"/>
                  <a:pt x="598" y="0"/>
                </a:cubicBezTo>
                <a:cubicBezTo>
                  <a:pt x="299" y="0"/>
                  <a:pt x="0" y="299"/>
                  <a:pt x="0" y="598"/>
                </a:cubicBezTo>
                <a:cubicBezTo>
                  <a:pt x="0" y="747"/>
                  <a:pt x="75" y="897"/>
                  <a:pt x="149" y="1046"/>
                </a:cubicBezTo>
                <a:cubicBezTo>
                  <a:pt x="9940" y="10837"/>
                  <a:pt x="9940" y="10837"/>
                  <a:pt x="9940" y="10837"/>
                </a:cubicBezTo>
                <a:cubicBezTo>
                  <a:pt x="149" y="20628"/>
                  <a:pt x="149" y="20628"/>
                  <a:pt x="149" y="20628"/>
                </a:cubicBezTo>
                <a:cubicBezTo>
                  <a:pt x="75" y="20703"/>
                  <a:pt x="0" y="20853"/>
                  <a:pt x="0" y="21002"/>
                </a:cubicBezTo>
                <a:cubicBezTo>
                  <a:pt x="0" y="21376"/>
                  <a:pt x="299" y="21600"/>
                  <a:pt x="598" y="21600"/>
                </a:cubicBezTo>
                <a:cubicBezTo>
                  <a:pt x="747" y="21600"/>
                  <a:pt x="897" y="21525"/>
                  <a:pt x="1046" y="21451"/>
                </a:cubicBezTo>
                <a:cubicBezTo>
                  <a:pt x="10763" y="11660"/>
                  <a:pt x="10763" y="11660"/>
                  <a:pt x="10763" y="11660"/>
                </a:cubicBezTo>
                <a:cubicBezTo>
                  <a:pt x="20554" y="21451"/>
                  <a:pt x="20554" y="21451"/>
                  <a:pt x="20554" y="21451"/>
                </a:cubicBezTo>
                <a:cubicBezTo>
                  <a:pt x="20703" y="21525"/>
                  <a:pt x="20853" y="21600"/>
                  <a:pt x="21002" y="21600"/>
                </a:cubicBezTo>
                <a:cubicBezTo>
                  <a:pt x="21301" y="21600"/>
                  <a:pt x="21600" y="21376"/>
                  <a:pt x="21600" y="21002"/>
                </a:cubicBezTo>
                <a:cubicBezTo>
                  <a:pt x="21600" y="20853"/>
                  <a:pt x="21525" y="20703"/>
                  <a:pt x="21451" y="20628"/>
                </a:cubicBezTo>
                <a:lnTo>
                  <a:pt x="11660" y="10837"/>
                </a:lnTo>
                <a:close/>
              </a:path>
            </a:pathLst>
          </a:custGeom>
          <a:solidFill>
            <a:schemeClr val="accent1">
              <a:hueOff val="-1735709"/>
              <a:satOff val="-93836"/>
              <a:lumOff val="-7861"/>
            </a:schemeClr>
          </a:solidFill>
          <a:ln w="12700">
            <a:miter lim="400000"/>
          </a:ln>
        </p:spPr>
        <p:txBody>
          <a:bodyPr lIns="121919" tIns="121919" rIns="121919" bIns="121919"/>
          <a:lstStyle/>
          <a:p>
            <a:pPr>
              <a:defRPr sz="3200">
                <a:solidFill>
                  <a:srgbClr val="FFFFFF"/>
                </a:solidFill>
              </a:defRPr>
            </a:pPr>
            <a:endParaRPr/>
          </a:p>
        </p:txBody>
      </p:sp>
    </p:spTree>
    <p:extLst>
      <p:ext uri="{BB962C8B-B14F-4D97-AF65-F5344CB8AC3E}">
        <p14:creationId xmlns:p14="http://schemas.microsoft.com/office/powerpoint/2010/main" val="861110409"/>
      </p:ext>
    </p:extLst>
  </p:cSld>
  <p:clrMapOvr>
    <a:masterClrMapping/>
  </p:clrMapOvr>
  <p:transition advClick="0" advTm="0">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200"/>
                                  </p:stCondLst>
                                  <p:iterate>
                                    <p:tmAbs val="0"/>
                                  </p:iterate>
                                  <p:childTnLst>
                                    <p:set>
                                      <p:cBhvr>
                                        <p:cTn id="6" fill="hold"/>
                                        <p:tgtEl>
                                          <p:spTgt spid="265"/>
                                        </p:tgtEl>
                                        <p:attrNameLst>
                                          <p:attrName>style.visibility</p:attrName>
                                        </p:attrNameLst>
                                      </p:cBhvr>
                                      <p:to>
                                        <p:strVal val="visible"/>
                                      </p:to>
                                    </p:set>
                                    <p:anim calcmode="lin" valueType="num">
                                      <p:cBhvr>
                                        <p:cTn id="7" dur="199" fill="hold"/>
                                        <p:tgtEl>
                                          <p:spTgt spid="265"/>
                                        </p:tgtEl>
                                        <p:attrNameLst>
                                          <p:attrName>ppt_w</p:attrName>
                                        </p:attrNameLst>
                                      </p:cBhvr>
                                      <p:tavLst>
                                        <p:tav tm="0">
                                          <p:val>
                                            <p:fltVal val="0"/>
                                          </p:val>
                                        </p:tav>
                                        <p:tav tm="100000">
                                          <p:val>
                                            <p:strVal val="#ppt_w"/>
                                          </p:val>
                                        </p:tav>
                                      </p:tavLst>
                                    </p:anim>
                                    <p:anim calcmode="lin" valueType="num">
                                      <p:cBhvr>
                                        <p:cTn id="8" dur="199" fill="hold"/>
                                        <p:tgtEl>
                                          <p:spTgt spid="265"/>
                                        </p:tgtEl>
                                        <p:attrNameLst>
                                          <p:attrName>ppt_h</p:attrName>
                                        </p:attrNameLst>
                                      </p:cBhvr>
                                      <p:tavLst>
                                        <p:tav tm="0">
                                          <p:val>
                                            <p:fltVal val="0"/>
                                          </p:val>
                                        </p:tav>
                                        <p:tav tm="100000">
                                          <p:val>
                                            <p:strVal val="#ppt_h"/>
                                          </p:val>
                                        </p:tav>
                                      </p:tavLst>
                                    </p:anim>
                                  </p:childTnLst>
                                </p:cTn>
                              </p:par>
                            </p:childTnLst>
                          </p:cTn>
                        </p:par>
                        <p:par>
                          <p:cTn id="9" fill="hold">
                            <p:stCondLst>
                              <p:cond delay="399"/>
                            </p:stCondLst>
                            <p:childTnLst>
                              <p:par>
                                <p:cTn id="10" presetID="22" presetClass="entr" presetSubtype="8" fill="hold" grpId="0" nodeType="afterEffect">
                                  <p:stCondLst>
                                    <p:cond delay="0"/>
                                  </p:stCondLst>
                                  <p:iterate>
                                    <p:tmAbs val="0"/>
                                  </p:iterate>
                                  <p:childTnLst>
                                    <p:set>
                                      <p:cBhvr>
                                        <p:cTn id="11" fill="hold"/>
                                        <p:tgtEl>
                                          <p:spTgt spid="267"/>
                                        </p:tgtEl>
                                        <p:attrNameLst>
                                          <p:attrName>style.visibility</p:attrName>
                                        </p:attrNameLst>
                                      </p:cBhvr>
                                      <p:to>
                                        <p:strVal val="visible"/>
                                      </p:to>
                                    </p:set>
                                    <p:animEffect transition="in" filter="wipe(left)">
                                      <p:cBhvr>
                                        <p:cTn id="12" dur="199"/>
                                        <p:tgtEl>
                                          <p:spTgt spid="267"/>
                                        </p:tgtEl>
                                      </p:cBhvr>
                                    </p:animEffect>
                                  </p:childTnLst>
                                </p:cTn>
                              </p:par>
                            </p:childTnLst>
                          </p:cTn>
                        </p:par>
                        <p:par>
                          <p:cTn id="13" fill="hold">
                            <p:stCondLst>
                              <p:cond delay="598"/>
                            </p:stCondLst>
                            <p:childTnLst>
                              <p:par>
                                <p:cTn id="14" presetID="23" presetClass="entr" presetSubtype="16" fill="hold" grpId="0" nodeType="afterEffect">
                                  <p:stCondLst>
                                    <p:cond delay="200"/>
                                  </p:stCondLst>
                                  <p:iterate>
                                    <p:tmAbs val="0"/>
                                  </p:iterate>
                                  <p:childTnLst>
                                    <p:set>
                                      <p:cBhvr>
                                        <p:cTn id="15" fill="hold"/>
                                        <p:tgtEl>
                                          <p:spTgt spid="268"/>
                                        </p:tgtEl>
                                        <p:attrNameLst>
                                          <p:attrName>style.visibility</p:attrName>
                                        </p:attrNameLst>
                                      </p:cBhvr>
                                      <p:to>
                                        <p:strVal val="visible"/>
                                      </p:to>
                                    </p:set>
                                    <p:anim calcmode="lin" valueType="num">
                                      <p:cBhvr>
                                        <p:cTn id="16" dur="199" fill="hold"/>
                                        <p:tgtEl>
                                          <p:spTgt spid="268"/>
                                        </p:tgtEl>
                                        <p:attrNameLst>
                                          <p:attrName>ppt_w</p:attrName>
                                        </p:attrNameLst>
                                      </p:cBhvr>
                                      <p:tavLst>
                                        <p:tav tm="0">
                                          <p:val>
                                            <p:fltVal val="0"/>
                                          </p:val>
                                        </p:tav>
                                        <p:tav tm="100000">
                                          <p:val>
                                            <p:strVal val="#ppt_w"/>
                                          </p:val>
                                        </p:tav>
                                      </p:tavLst>
                                    </p:anim>
                                    <p:anim calcmode="lin" valueType="num">
                                      <p:cBhvr>
                                        <p:cTn id="17" dur="199" fill="hold"/>
                                        <p:tgtEl>
                                          <p:spTgt spid="268"/>
                                        </p:tgtEl>
                                        <p:attrNameLst>
                                          <p:attrName>ppt_h</p:attrName>
                                        </p:attrNameLst>
                                      </p:cBhvr>
                                      <p:tavLst>
                                        <p:tav tm="0">
                                          <p:val>
                                            <p:fltVal val="0"/>
                                          </p:val>
                                        </p:tav>
                                        <p:tav tm="100000">
                                          <p:val>
                                            <p:strVal val="#ppt_h"/>
                                          </p:val>
                                        </p:tav>
                                      </p:tavLst>
                                    </p:anim>
                                  </p:childTnLst>
                                </p:cTn>
                              </p:par>
                            </p:childTnLst>
                          </p:cTn>
                        </p:par>
                        <p:par>
                          <p:cTn id="18" fill="hold">
                            <p:stCondLst>
                              <p:cond delay="997"/>
                            </p:stCondLst>
                            <p:childTnLst>
                              <p:par>
                                <p:cTn id="19" presetID="22" presetClass="entr" presetSubtype="8" fill="hold" grpId="0" nodeType="afterEffect">
                                  <p:stCondLst>
                                    <p:cond delay="0"/>
                                  </p:stCondLst>
                                  <p:iterate>
                                    <p:tmAbs val="0"/>
                                  </p:iterate>
                                  <p:childTnLst>
                                    <p:set>
                                      <p:cBhvr>
                                        <p:cTn id="20" fill="hold"/>
                                        <p:tgtEl>
                                          <p:spTgt spid="270"/>
                                        </p:tgtEl>
                                        <p:attrNameLst>
                                          <p:attrName>style.visibility</p:attrName>
                                        </p:attrNameLst>
                                      </p:cBhvr>
                                      <p:to>
                                        <p:strVal val="visible"/>
                                      </p:to>
                                    </p:set>
                                    <p:animEffect transition="in" filter="wipe(left)">
                                      <p:cBhvr>
                                        <p:cTn id="21" dur="199"/>
                                        <p:tgtEl>
                                          <p:spTgt spid="270"/>
                                        </p:tgtEl>
                                      </p:cBhvr>
                                    </p:animEffect>
                                  </p:childTnLst>
                                </p:cTn>
                              </p:par>
                            </p:childTnLst>
                          </p:cTn>
                        </p:par>
                        <p:par>
                          <p:cTn id="22" fill="hold">
                            <p:stCondLst>
                              <p:cond delay="1196"/>
                            </p:stCondLst>
                            <p:childTnLst>
                              <p:par>
                                <p:cTn id="23" presetID="23" presetClass="entr" presetSubtype="16" fill="hold" grpId="0" nodeType="afterEffect">
                                  <p:stCondLst>
                                    <p:cond delay="200"/>
                                  </p:stCondLst>
                                  <p:iterate>
                                    <p:tmAbs val="0"/>
                                  </p:iterate>
                                  <p:childTnLst>
                                    <p:set>
                                      <p:cBhvr>
                                        <p:cTn id="24" fill="hold"/>
                                        <p:tgtEl>
                                          <p:spTgt spid="271"/>
                                        </p:tgtEl>
                                        <p:attrNameLst>
                                          <p:attrName>style.visibility</p:attrName>
                                        </p:attrNameLst>
                                      </p:cBhvr>
                                      <p:to>
                                        <p:strVal val="visible"/>
                                      </p:to>
                                    </p:set>
                                    <p:anim calcmode="lin" valueType="num">
                                      <p:cBhvr>
                                        <p:cTn id="25" dur="199" fill="hold"/>
                                        <p:tgtEl>
                                          <p:spTgt spid="271"/>
                                        </p:tgtEl>
                                        <p:attrNameLst>
                                          <p:attrName>ppt_w</p:attrName>
                                        </p:attrNameLst>
                                      </p:cBhvr>
                                      <p:tavLst>
                                        <p:tav tm="0">
                                          <p:val>
                                            <p:fltVal val="0"/>
                                          </p:val>
                                        </p:tav>
                                        <p:tav tm="100000">
                                          <p:val>
                                            <p:strVal val="#ppt_w"/>
                                          </p:val>
                                        </p:tav>
                                      </p:tavLst>
                                    </p:anim>
                                    <p:anim calcmode="lin" valueType="num">
                                      <p:cBhvr>
                                        <p:cTn id="26" dur="199" fill="hold"/>
                                        <p:tgtEl>
                                          <p:spTgt spid="271"/>
                                        </p:tgtEl>
                                        <p:attrNameLst>
                                          <p:attrName>ppt_h</p:attrName>
                                        </p:attrNameLst>
                                      </p:cBhvr>
                                      <p:tavLst>
                                        <p:tav tm="0">
                                          <p:val>
                                            <p:fltVal val="0"/>
                                          </p:val>
                                        </p:tav>
                                        <p:tav tm="100000">
                                          <p:val>
                                            <p:strVal val="#ppt_h"/>
                                          </p:val>
                                        </p:tav>
                                      </p:tavLst>
                                    </p:anim>
                                  </p:childTnLst>
                                </p:cTn>
                              </p:par>
                            </p:childTnLst>
                          </p:cTn>
                        </p:par>
                        <p:par>
                          <p:cTn id="27" fill="hold">
                            <p:stCondLst>
                              <p:cond delay="1595"/>
                            </p:stCondLst>
                            <p:childTnLst>
                              <p:par>
                                <p:cTn id="28" presetID="22" presetClass="entr" presetSubtype="8" fill="hold" grpId="0" nodeType="afterEffect">
                                  <p:stCondLst>
                                    <p:cond delay="0"/>
                                  </p:stCondLst>
                                  <p:iterate>
                                    <p:tmAbs val="0"/>
                                  </p:iterate>
                                  <p:childTnLst>
                                    <p:set>
                                      <p:cBhvr>
                                        <p:cTn id="29" fill="hold"/>
                                        <p:tgtEl>
                                          <p:spTgt spid="273"/>
                                        </p:tgtEl>
                                        <p:attrNameLst>
                                          <p:attrName>style.visibility</p:attrName>
                                        </p:attrNameLst>
                                      </p:cBhvr>
                                      <p:to>
                                        <p:strVal val="visible"/>
                                      </p:to>
                                    </p:set>
                                    <p:animEffect transition="in" filter="wipe(left)">
                                      <p:cBhvr>
                                        <p:cTn id="30" dur="199"/>
                                        <p:tgtEl>
                                          <p:spTgt spid="273"/>
                                        </p:tgtEl>
                                      </p:cBhvr>
                                    </p:animEffect>
                                  </p:childTnLst>
                                </p:cTn>
                              </p:par>
                            </p:childTnLst>
                          </p:cTn>
                        </p:par>
                        <p:par>
                          <p:cTn id="31" fill="hold">
                            <p:stCondLst>
                              <p:cond delay="1794"/>
                            </p:stCondLst>
                            <p:childTnLst>
                              <p:par>
                                <p:cTn id="32" presetID="22" presetClass="entr" presetSubtype="8" fill="hold" grpId="0" nodeType="afterEffect">
                                  <p:stCondLst>
                                    <p:cond delay="0"/>
                                  </p:stCondLst>
                                  <p:iterate>
                                    <p:tmAbs val="0"/>
                                  </p:iterate>
                                  <p:childTnLst>
                                    <p:set>
                                      <p:cBhvr>
                                        <p:cTn id="33" fill="hold"/>
                                        <p:tgtEl>
                                          <p:spTgt spid="275"/>
                                        </p:tgtEl>
                                        <p:attrNameLst>
                                          <p:attrName>style.visibility</p:attrName>
                                        </p:attrNameLst>
                                      </p:cBhvr>
                                      <p:to>
                                        <p:strVal val="visible"/>
                                      </p:to>
                                    </p:set>
                                    <p:animEffect transition="in" filter="wipe(left)">
                                      <p:cBhvr>
                                        <p:cTn id="34" dur="199"/>
                                        <p:tgtEl>
                                          <p:spTgt spid="275"/>
                                        </p:tgtEl>
                                      </p:cBhvr>
                                    </p:animEffect>
                                  </p:childTnLst>
                                </p:cTn>
                              </p:par>
                            </p:childTnLst>
                          </p:cTn>
                        </p:par>
                        <p:par>
                          <p:cTn id="35" fill="hold">
                            <p:stCondLst>
                              <p:cond delay="1993"/>
                            </p:stCondLst>
                            <p:childTnLst>
                              <p:par>
                                <p:cTn id="36" presetID="23" presetClass="entr" presetSubtype="16" fill="hold" grpId="0" nodeType="afterEffect">
                                  <p:stCondLst>
                                    <p:cond delay="200"/>
                                  </p:stCondLst>
                                  <p:iterate>
                                    <p:tmAbs val="0"/>
                                  </p:iterate>
                                  <p:childTnLst>
                                    <p:set>
                                      <p:cBhvr>
                                        <p:cTn id="37" fill="hold"/>
                                        <p:tgtEl>
                                          <p:spTgt spid="281"/>
                                        </p:tgtEl>
                                        <p:attrNameLst>
                                          <p:attrName>style.visibility</p:attrName>
                                        </p:attrNameLst>
                                      </p:cBhvr>
                                      <p:to>
                                        <p:strVal val="visible"/>
                                      </p:to>
                                    </p:set>
                                    <p:anim calcmode="lin" valueType="num">
                                      <p:cBhvr>
                                        <p:cTn id="38" dur="199" fill="hold"/>
                                        <p:tgtEl>
                                          <p:spTgt spid="281"/>
                                        </p:tgtEl>
                                        <p:attrNameLst>
                                          <p:attrName>ppt_w</p:attrName>
                                        </p:attrNameLst>
                                      </p:cBhvr>
                                      <p:tavLst>
                                        <p:tav tm="0">
                                          <p:val>
                                            <p:fltVal val="0"/>
                                          </p:val>
                                        </p:tav>
                                        <p:tav tm="100000">
                                          <p:val>
                                            <p:strVal val="#ppt_w"/>
                                          </p:val>
                                        </p:tav>
                                      </p:tavLst>
                                    </p:anim>
                                    <p:anim calcmode="lin" valueType="num">
                                      <p:cBhvr>
                                        <p:cTn id="39" dur="199" fill="hold"/>
                                        <p:tgtEl>
                                          <p:spTgt spid="281"/>
                                        </p:tgtEl>
                                        <p:attrNameLst>
                                          <p:attrName>ppt_h</p:attrName>
                                        </p:attrNameLst>
                                      </p:cBhvr>
                                      <p:tavLst>
                                        <p:tav tm="0">
                                          <p:val>
                                            <p:fltVal val="0"/>
                                          </p:val>
                                        </p:tav>
                                        <p:tav tm="100000">
                                          <p:val>
                                            <p:strVal val="#ppt_h"/>
                                          </p:val>
                                        </p:tav>
                                      </p:tavLst>
                                    </p:anim>
                                  </p:childTnLst>
                                </p:cTn>
                              </p:par>
                            </p:childTnLst>
                          </p:cTn>
                        </p:par>
                        <p:par>
                          <p:cTn id="40" fill="hold">
                            <p:stCondLst>
                              <p:cond delay="2392"/>
                            </p:stCondLst>
                            <p:childTnLst>
                              <p:par>
                                <p:cTn id="41" presetID="22" presetClass="entr" presetSubtype="8" fill="hold" grpId="0" nodeType="afterEffect">
                                  <p:stCondLst>
                                    <p:cond delay="0"/>
                                  </p:stCondLst>
                                  <p:iterate>
                                    <p:tmAbs val="0"/>
                                  </p:iterate>
                                  <p:childTnLst>
                                    <p:set>
                                      <p:cBhvr>
                                        <p:cTn id="42" fill="hold"/>
                                        <p:tgtEl>
                                          <p:spTgt spid="277"/>
                                        </p:tgtEl>
                                        <p:attrNameLst>
                                          <p:attrName>style.visibility</p:attrName>
                                        </p:attrNameLst>
                                      </p:cBhvr>
                                      <p:to>
                                        <p:strVal val="visible"/>
                                      </p:to>
                                    </p:set>
                                    <p:animEffect transition="in" filter="wipe(left)">
                                      <p:cBhvr>
                                        <p:cTn id="43" dur="199"/>
                                        <p:tgtEl>
                                          <p:spTgt spid="277"/>
                                        </p:tgtEl>
                                      </p:cBhvr>
                                    </p:animEffect>
                                  </p:childTnLst>
                                </p:cTn>
                              </p:par>
                            </p:childTnLst>
                          </p:cTn>
                        </p:par>
                        <p:par>
                          <p:cTn id="44" fill="hold">
                            <p:stCondLst>
                              <p:cond delay="2591"/>
                            </p:stCondLst>
                            <p:childTnLst>
                              <p:par>
                                <p:cTn id="45" presetID="23" presetClass="entr" presetSubtype="16" fill="hold" grpId="0" nodeType="afterEffect">
                                  <p:stCondLst>
                                    <p:cond delay="200"/>
                                  </p:stCondLst>
                                  <p:iterate>
                                    <p:tmAbs val="0"/>
                                  </p:iterate>
                                  <p:childTnLst>
                                    <p:set>
                                      <p:cBhvr>
                                        <p:cTn id="46" fill="hold"/>
                                        <p:tgtEl>
                                          <p:spTgt spid="282"/>
                                        </p:tgtEl>
                                        <p:attrNameLst>
                                          <p:attrName>style.visibility</p:attrName>
                                        </p:attrNameLst>
                                      </p:cBhvr>
                                      <p:to>
                                        <p:strVal val="visible"/>
                                      </p:to>
                                    </p:set>
                                    <p:anim calcmode="lin" valueType="num">
                                      <p:cBhvr>
                                        <p:cTn id="47" dur="199" fill="hold"/>
                                        <p:tgtEl>
                                          <p:spTgt spid="282"/>
                                        </p:tgtEl>
                                        <p:attrNameLst>
                                          <p:attrName>ppt_w</p:attrName>
                                        </p:attrNameLst>
                                      </p:cBhvr>
                                      <p:tavLst>
                                        <p:tav tm="0">
                                          <p:val>
                                            <p:fltVal val="0"/>
                                          </p:val>
                                        </p:tav>
                                        <p:tav tm="100000">
                                          <p:val>
                                            <p:strVal val="#ppt_w"/>
                                          </p:val>
                                        </p:tav>
                                      </p:tavLst>
                                    </p:anim>
                                    <p:anim calcmode="lin" valueType="num">
                                      <p:cBhvr>
                                        <p:cTn id="48" dur="199" fill="hold"/>
                                        <p:tgtEl>
                                          <p:spTgt spid="282"/>
                                        </p:tgtEl>
                                        <p:attrNameLst>
                                          <p:attrName>ppt_h</p:attrName>
                                        </p:attrNameLst>
                                      </p:cBhvr>
                                      <p:tavLst>
                                        <p:tav tm="0">
                                          <p:val>
                                            <p:fltVal val="0"/>
                                          </p:val>
                                        </p:tav>
                                        <p:tav tm="100000">
                                          <p:val>
                                            <p:strVal val="#ppt_h"/>
                                          </p:val>
                                        </p:tav>
                                      </p:tavLst>
                                    </p:anim>
                                  </p:childTnLst>
                                </p:cTn>
                              </p:par>
                            </p:childTnLst>
                          </p:cTn>
                        </p:par>
                        <p:par>
                          <p:cTn id="49" fill="hold">
                            <p:stCondLst>
                              <p:cond delay="2990"/>
                            </p:stCondLst>
                            <p:childTnLst>
                              <p:par>
                                <p:cTn id="50" presetID="22" presetClass="entr" presetSubtype="8" fill="hold" grpId="0" nodeType="afterEffect">
                                  <p:stCondLst>
                                    <p:cond delay="0"/>
                                  </p:stCondLst>
                                  <p:iterate>
                                    <p:tmAbs val="0"/>
                                  </p:iterate>
                                  <p:childTnLst>
                                    <p:set>
                                      <p:cBhvr>
                                        <p:cTn id="51" fill="hold"/>
                                        <p:tgtEl>
                                          <p:spTgt spid="279"/>
                                        </p:tgtEl>
                                        <p:attrNameLst>
                                          <p:attrName>style.visibility</p:attrName>
                                        </p:attrNameLst>
                                      </p:cBhvr>
                                      <p:to>
                                        <p:strVal val="visible"/>
                                      </p:to>
                                    </p:set>
                                    <p:animEffect transition="in" filter="wipe(left)">
                                      <p:cBhvr>
                                        <p:cTn id="52" dur="199"/>
                                        <p:tgtEl>
                                          <p:spTgt spid="279"/>
                                        </p:tgtEl>
                                      </p:cBhvr>
                                    </p:animEffect>
                                  </p:childTnLst>
                                </p:cTn>
                              </p:par>
                            </p:childTnLst>
                          </p:cTn>
                        </p:par>
                        <p:par>
                          <p:cTn id="53" fill="hold">
                            <p:stCondLst>
                              <p:cond delay="3189"/>
                            </p:stCondLst>
                            <p:childTnLst>
                              <p:par>
                                <p:cTn id="54" presetID="23" presetClass="entr" presetSubtype="16" fill="hold" grpId="0" nodeType="afterEffect">
                                  <p:stCondLst>
                                    <p:cond delay="200"/>
                                  </p:stCondLst>
                                  <p:iterate>
                                    <p:tmAbs val="0"/>
                                  </p:iterate>
                                  <p:childTnLst>
                                    <p:set>
                                      <p:cBhvr>
                                        <p:cTn id="55" fill="hold"/>
                                        <p:tgtEl>
                                          <p:spTgt spid="2"/>
                                        </p:tgtEl>
                                        <p:attrNameLst>
                                          <p:attrName>style.visibility</p:attrName>
                                        </p:attrNameLst>
                                      </p:cBhvr>
                                      <p:to>
                                        <p:strVal val="visible"/>
                                      </p:to>
                                    </p:set>
                                    <p:anim calcmode="lin" valueType="num">
                                      <p:cBhvr>
                                        <p:cTn id="56" dur="199" fill="hold"/>
                                        <p:tgtEl>
                                          <p:spTgt spid="2"/>
                                        </p:tgtEl>
                                        <p:attrNameLst>
                                          <p:attrName>ppt_w</p:attrName>
                                        </p:attrNameLst>
                                      </p:cBhvr>
                                      <p:tavLst>
                                        <p:tav tm="0">
                                          <p:val>
                                            <p:fltVal val="0"/>
                                          </p:val>
                                        </p:tav>
                                        <p:tav tm="100000">
                                          <p:val>
                                            <p:strVal val="#ppt_w"/>
                                          </p:val>
                                        </p:tav>
                                      </p:tavLst>
                                    </p:anim>
                                    <p:anim calcmode="lin" valueType="num">
                                      <p:cBhvr>
                                        <p:cTn id="57" dur="199" fill="hold"/>
                                        <p:tgtEl>
                                          <p:spTgt spid="2"/>
                                        </p:tgtEl>
                                        <p:attrNameLst>
                                          <p:attrName>ppt_h</p:attrName>
                                        </p:attrNameLst>
                                      </p:cBhvr>
                                      <p:tavLst>
                                        <p:tav tm="0">
                                          <p:val>
                                            <p:fltVal val="0"/>
                                          </p:val>
                                        </p:tav>
                                        <p:tav tm="100000">
                                          <p:val>
                                            <p:strVal val="#ppt_h"/>
                                          </p:val>
                                        </p:tav>
                                      </p:tavLst>
                                    </p:anim>
                                  </p:childTnLst>
                                </p:cTn>
                              </p:par>
                            </p:childTnLst>
                          </p:cTn>
                        </p:par>
                        <p:par>
                          <p:cTn id="58" fill="hold">
                            <p:stCondLst>
                              <p:cond delay="3588"/>
                            </p:stCondLst>
                            <p:childTnLst>
                              <p:par>
                                <p:cTn id="59" presetID="22" presetClass="entr" presetSubtype="8" fill="hold" grpId="0" nodeType="afterEffect">
                                  <p:stCondLst>
                                    <p:cond delay="0"/>
                                  </p:stCondLst>
                                  <p:iterate>
                                    <p:tmAbs val="0"/>
                                  </p:iterate>
                                  <p:childTnLst>
                                    <p:set>
                                      <p:cBhvr>
                                        <p:cTn id="60" fill="hold"/>
                                        <p:tgtEl>
                                          <p:spTgt spid="3"/>
                                        </p:tgtEl>
                                        <p:attrNameLst>
                                          <p:attrName>style.visibility</p:attrName>
                                        </p:attrNameLst>
                                      </p:cBhvr>
                                      <p:to>
                                        <p:strVal val="visible"/>
                                      </p:to>
                                    </p:set>
                                    <p:animEffect transition="in" filter="wipe(left)">
                                      <p:cBhvr>
                                        <p:cTn id="61" dur="199"/>
                                        <p:tgtEl>
                                          <p:spTgt spid="3"/>
                                        </p:tgtEl>
                                      </p:cBhvr>
                                    </p:animEffect>
                                  </p:childTnLst>
                                </p:cTn>
                              </p:par>
                            </p:childTnLst>
                          </p:cTn>
                        </p:par>
                        <p:par>
                          <p:cTn id="62" fill="hold">
                            <p:stCondLst>
                              <p:cond delay="3787"/>
                            </p:stCondLst>
                            <p:childTnLst>
                              <p:par>
                                <p:cTn id="63" presetID="23" presetClass="entr" presetSubtype="16" fill="hold" grpId="0" nodeType="afterEffect">
                                  <p:stCondLst>
                                    <p:cond delay="200"/>
                                  </p:stCondLst>
                                  <p:iterate>
                                    <p:tmAbs val="0"/>
                                  </p:iterate>
                                  <p:childTnLst>
                                    <p:set>
                                      <p:cBhvr>
                                        <p:cTn id="64" fill="hold"/>
                                        <p:tgtEl>
                                          <p:spTgt spid="4"/>
                                        </p:tgtEl>
                                        <p:attrNameLst>
                                          <p:attrName>style.visibility</p:attrName>
                                        </p:attrNameLst>
                                      </p:cBhvr>
                                      <p:to>
                                        <p:strVal val="visible"/>
                                      </p:to>
                                    </p:set>
                                    <p:anim calcmode="lin" valueType="num">
                                      <p:cBhvr>
                                        <p:cTn id="65" dur="199" fill="hold"/>
                                        <p:tgtEl>
                                          <p:spTgt spid="4"/>
                                        </p:tgtEl>
                                        <p:attrNameLst>
                                          <p:attrName>ppt_w</p:attrName>
                                        </p:attrNameLst>
                                      </p:cBhvr>
                                      <p:tavLst>
                                        <p:tav tm="0">
                                          <p:val>
                                            <p:fltVal val="0"/>
                                          </p:val>
                                        </p:tav>
                                        <p:tav tm="100000">
                                          <p:val>
                                            <p:strVal val="#ppt_w"/>
                                          </p:val>
                                        </p:tav>
                                      </p:tavLst>
                                    </p:anim>
                                    <p:anim calcmode="lin" valueType="num">
                                      <p:cBhvr>
                                        <p:cTn id="66" dur="199"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0" animBg="1" advAuto="0"/>
      <p:bldP spid="267" grpId="0" animBg="1" advAuto="0"/>
      <p:bldP spid="268" grpId="0" animBg="1" advAuto="0"/>
      <p:bldP spid="270" grpId="0" animBg="1" advAuto="0"/>
      <p:bldP spid="271" grpId="0" animBg="1" advAuto="0"/>
      <p:bldP spid="273" grpId="0" animBg="1" advAuto="0"/>
      <p:bldP spid="275" grpId="0" animBg="1" advAuto="0"/>
      <p:bldP spid="277" grpId="0" animBg="1" advAuto="0"/>
      <p:bldP spid="279" grpId="0" animBg="1" advAuto="0"/>
      <p:bldP spid="281" grpId="0" animBg="1" advAuto="0"/>
      <p:bldP spid="282" grpId="0" animBg="1" advAuto="0"/>
      <p:bldP spid="2" grpId="0" animBg="1" advAuto="0"/>
      <p:bldP spid="3" grpId="0" animBg="1" advAuto="0"/>
      <p:bldP spid="4"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Do &amp; Don’t Targets"/>
          <p:cNvSpPr txBox="1">
            <a:spLocks noGrp="1"/>
          </p:cNvSpPr>
          <p:nvPr>
            <p:ph type="ctrTitle"/>
          </p:nvPr>
        </p:nvSpPr>
        <p:spPr>
          <a:prstGeom prst="rect">
            <a:avLst/>
          </a:prstGeom>
        </p:spPr>
        <p:txBody>
          <a:bodyPr>
            <a:noAutofit/>
          </a:bodyPr>
          <a:lstStyle/>
          <a:p>
            <a:pPr defTabSz="473201">
              <a:defRPr sz="6210" spc="91"/>
            </a:pPr>
            <a:br>
              <a:rPr lang="en-US" sz="4400" dirty="0"/>
            </a:br>
            <a:r>
              <a:rPr lang="en-US" sz="4400" dirty="0"/>
              <a:t>TOPICS APPLYING TO A WIDE RANGE OF COMPANIES AND FINANCIAL MARKET PARTICIPANTS</a:t>
            </a:r>
            <a:endParaRPr sz="4400" dirty="0">
              <a:solidFill>
                <a:schemeClr val="accent2">
                  <a:hueOff val="357321"/>
                  <a:lumOff val="-20104"/>
                </a:schemeClr>
              </a:solidFill>
            </a:endParaRPr>
          </a:p>
        </p:txBody>
      </p:sp>
      <p:sp>
        <p:nvSpPr>
          <p:cNvPr id="26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a:t>
            </a:fld>
            <a:endParaRPr/>
          </a:p>
        </p:txBody>
      </p:sp>
      <p:sp>
        <p:nvSpPr>
          <p:cNvPr id="265" name="Freeform 3"/>
          <p:cNvSpPr/>
          <p:nvPr/>
        </p:nvSpPr>
        <p:spPr>
          <a:xfrm>
            <a:off x="1598758" y="4773469"/>
            <a:ext cx="1074646" cy="1069129"/>
          </a:xfrm>
          <a:custGeom>
            <a:avLst/>
            <a:gdLst/>
            <a:ahLst/>
            <a:cxnLst>
              <a:cxn ang="0">
                <a:pos x="wd2" y="hd2"/>
              </a:cxn>
              <a:cxn ang="5400000">
                <a:pos x="wd2" y="hd2"/>
              </a:cxn>
              <a:cxn ang="10800000">
                <a:pos x="wd2" y="hd2"/>
              </a:cxn>
              <a:cxn ang="16200000">
                <a:pos x="wd2" y="hd2"/>
              </a:cxn>
            </a:cxnLst>
            <a:rect l="0" t="0" r="r" b="b"/>
            <a:pathLst>
              <a:path w="21600" h="21600" extrusionOk="0">
                <a:moveTo>
                  <a:pt x="10769" y="13523"/>
                </a:moveTo>
                <a:cubicBezTo>
                  <a:pt x="6241" y="8995"/>
                  <a:pt x="6241" y="8995"/>
                  <a:pt x="6241" y="8995"/>
                </a:cubicBezTo>
                <a:cubicBezTo>
                  <a:pt x="6119" y="8934"/>
                  <a:pt x="5997" y="8873"/>
                  <a:pt x="5874" y="8873"/>
                </a:cubicBezTo>
                <a:cubicBezTo>
                  <a:pt x="5568" y="8873"/>
                  <a:pt x="5385" y="9056"/>
                  <a:pt x="5385" y="9362"/>
                </a:cubicBezTo>
                <a:cubicBezTo>
                  <a:pt x="5385" y="9484"/>
                  <a:pt x="5446" y="9607"/>
                  <a:pt x="5507" y="9668"/>
                </a:cubicBezTo>
                <a:cubicBezTo>
                  <a:pt x="10402" y="14624"/>
                  <a:pt x="10402" y="14624"/>
                  <a:pt x="10402" y="14624"/>
                </a:cubicBezTo>
                <a:cubicBezTo>
                  <a:pt x="10525" y="14686"/>
                  <a:pt x="10647" y="14747"/>
                  <a:pt x="10769" y="14747"/>
                </a:cubicBezTo>
                <a:cubicBezTo>
                  <a:pt x="10892" y="14747"/>
                  <a:pt x="11014" y="14686"/>
                  <a:pt x="11137" y="14563"/>
                </a:cubicBezTo>
                <a:cubicBezTo>
                  <a:pt x="11137" y="14563"/>
                  <a:pt x="11137" y="14563"/>
                  <a:pt x="11137" y="14563"/>
                </a:cubicBezTo>
                <a:cubicBezTo>
                  <a:pt x="19336" y="5997"/>
                  <a:pt x="19336" y="5997"/>
                  <a:pt x="19336" y="5997"/>
                </a:cubicBezTo>
                <a:cubicBezTo>
                  <a:pt x="19336" y="5997"/>
                  <a:pt x="19336" y="5997"/>
                  <a:pt x="19336" y="5997"/>
                </a:cubicBezTo>
                <a:cubicBezTo>
                  <a:pt x="20070" y="5262"/>
                  <a:pt x="20070" y="5262"/>
                  <a:pt x="20070" y="5262"/>
                </a:cubicBezTo>
                <a:cubicBezTo>
                  <a:pt x="20070" y="5262"/>
                  <a:pt x="20070" y="5262"/>
                  <a:pt x="20009" y="5262"/>
                </a:cubicBezTo>
                <a:cubicBezTo>
                  <a:pt x="21478" y="3794"/>
                  <a:pt x="21478" y="3794"/>
                  <a:pt x="21478" y="3794"/>
                </a:cubicBezTo>
                <a:cubicBezTo>
                  <a:pt x="21478" y="3794"/>
                  <a:pt x="21478" y="3794"/>
                  <a:pt x="21478" y="3794"/>
                </a:cubicBezTo>
                <a:cubicBezTo>
                  <a:pt x="21539" y="3671"/>
                  <a:pt x="21600" y="3549"/>
                  <a:pt x="21600" y="3427"/>
                </a:cubicBezTo>
                <a:cubicBezTo>
                  <a:pt x="21600" y="3182"/>
                  <a:pt x="21355" y="2937"/>
                  <a:pt x="21110" y="2937"/>
                </a:cubicBezTo>
                <a:cubicBezTo>
                  <a:pt x="20927" y="2937"/>
                  <a:pt x="20805" y="2998"/>
                  <a:pt x="20743" y="3121"/>
                </a:cubicBezTo>
                <a:cubicBezTo>
                  <a:pt x="20743" y="3121"/>
                  <a:pt x="20743" y="3121"/>
                  <a:pt x="20743" y="3121"/>
                </a:cubicBezTo>
                <a:cubicBezTo>
                  <a:pt x="19458" y="4406"/>
                  <a:pt x="19458" y="4406"/>
                  <a:pt x="19458" y="4406"/>
                </a:cubicBezTo>
                <a:cubicBezTo>
                  <a:pt x="19458" y="4406"/>
                  <a:pt x="19458" y="4406"/>
                  <a:pt x="19458" y="4406"/>
                </a:cubicBezTo>
                <a:cubicBezTo>
                  <a:pt x="18785" y="5140"/>
                  <a:pt x="18785" y="5140"/>
                  <a:pt x="18785" y="5140"/>
                </a:cubicBezTo>
                <a:cubicBezTo>
                  <a:pt x="18785" y="5140"/>
                  <a:pt x="18785" y="5140"/>
                  <a:pt x="18785" y="5140"/>
                </a:cubicBezTo>
                <a:lnTo>
                  <a:pt x="10769" y="13523"/>
                </a:lnTo>
                <a:close/>
                <a:moveTo>
                  <a:pt x="20743" y="6670"/>
                </a:moveTo>
                <a:cubicBezTo>
                  <a:pt x="20499" y="6486"/>
                  <a:pt x="20193" y="6486"/>
                  <a:pt x="20009" y="6670"/>
                </a:cubicBezTo>
                <a:cubicBezTo>
                  <a:pt x="19887" y="6792"/>
                  <a:pt x="19825" y="7037"/>
                  <a:pt x="19887" y="7159"/>
                </a:cubicBezTo>
                <a:cubicBezTo>
                  <a:pt x="19887" y="7159"/>
                  <a:pt x="19887" y="7159"/>
                  <a:pt x="19887" y="7159"/>
                </a:cubicBezTo>
                <a:cubicBezTo>
                  <a:pt x="20376" y="8322"/>
                  <a:pt x="20621" y="9546"/>
                  <a:pt x="20621" y="10831"/>
                </a:cubicBezTo>
                <a:cubicBezTo>
                  <a:pt x="20621" y="16215"/>
                  <a:pt x="16215" y="20621"/>
                  <a:pt x="10769" y="20621"/>
                </a:cubicBezTo>
                <a:cubicBezTo>
                  <a:pt x="5385" y="20621"/>
                  <a:pt x="979" y="16215"/>
                  <a:pt x="979" y="10831"/>
                </a:cubicBezTo>
                <a:cubicBezTo>
                  <a:pt x="979" y="5385"/>
                  <a:pt x="5385" y="979"/>
                  <a:pt x="10769" y="979"/>
                </a:cubicBezTo>
                <a:cubicBezTo>
                  <a:pt x="13584" y="979"/>
                  <a:pt x="16032" y="2142"/>
                  <a:pt x="17867" y="3977"/>
                </a:cubicBezTo>
                <a:cubicBezTo>
                  <a:pt x="17867" y="3977"/>
                  <a:pt x="17867" y="3977"/>
                  <a:pt x="17867" y="3977"/>
                </a:cubicBezTo>
                <a:cubicBezTo>
                  <a:pt x="18051" y="4161"/>
                  <a:pt x="18357" y="4161"/>
                  <a:pt x="18541" y="3977"/>
                </a:cubicBezTo>
                <a:cubicBezTo>
                  <a:pt x="18724" y="3794"/>
                  <a:pt x="18724" y="3488"/>
                  <a:pt x="18541" y="3304"/>
                </a:cubicBezTo>
                <a:cubicBezTo>
                  <a:pt x="18479" y="3243"/>
                  <a:pt x="18479" y="3243"/>
                  <a:pt x="18479" y="3243"/>
                </a:cubicBezTo>
                <a:cubicBezTo>
                  <a:pt x="16521" y="1224"/>
                  <a:pt x="13768" y="0"/>
                  <a:pt x="10769" y="0"/>
                </a:cubicBezTo>
                <a:cubicBezTo>
                  <a:pt x="4834" y="0"/>
                  <a:pt x="0" y="4834"/>
                  <a:pt x="0" y="10831"/>
                </a:cubicBezTo>
                <a:cubicBezTo>
                  <a:pt x="0" y="16766"/>
                  <a:pt x="4834" y="21600"/>
                  <a:pt x="10769" y="21600"/>
                </a:cubicBezTo>
                <a:cubicBezTo>
                  <a:pt x="16766" y="21600"/>
                  <a:pt x="21600" y="16766"/>
                  <a:pt x="21600" y="10831"/>
                </a:cubicBezTo>
                <a:cubicBezTo>
                  <a:pt x="21600" y="9423"/>
                  <a:pt x="21294" y="8077"/>
                  <a:pt x="20866" y="6853"/>
                </a:cubicBezTo>
                <a:cubicBezTo>
                  <a:pt x="20805" y="6792"/>
                  <a:pt x="20805" y="6731"/>
                  <a:pt x="20743" y="6670"/>
                </a:cubicBezTo>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
        <p:nvSpPr>
          <p:cNvPr id="267" name="Title 2"/>
          <p:cNvSpPr txBox="1"/>
          <p:nvPr/>
        </p:nvSpPr>
        <p:spPr>
          <a:xfrm>
            <a:off x="3161151" y="4770351"/>
            <a:ext cx="7642305" cy="984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876800">
              <a:defRPr sz="3200" cap="all" spc="64">
                <a:solidFill>
                  <a:schemeClr val="accent2">
                    <a:hueOff val="357321"/>
                    <a:lumOff val="-20104"/>
                  </a:schemeClr>
                </a:solidFill>
                <a:latin typeface="+mj-lt"/>
                <a:ea typeface="+mj-ea"/>
                <a:cs typeface="+mj-cs"/>
                <a:sym typeface="Baskerville"/>
              </a:defRPr>
            </a:lvl1pPr>
          </a:lstStyle>
          <a:p>
            <a:r>
              <a:rPr lang="en-US" dirty="0">
                <a:solidFill>
                  <a:srgbClr val="55C8EE"/>
                </a:solidFill>
              </a:rPr>
              <a:t>INFO SECURITY AND </a:t>
            </a:r>
          </a:p>
          <a:p>
            <a:r>
              <a:rPr lang="en-US" dirty="0">
                <a:solidFill>
                  <a:srgbClr val="55C8EE"/>
                </a:solidFill>
              </a:rPr>
              <a:t>OPERATIONAL RESILIENCY</a:t>
            </a:r>
            <a:endParaRPr dirty="0"/>
          </a:p>
        </p:txBody>
      </p:sp>
      <p:sp>
        <p:nvSpPr>
          <p:cNvPr id="268" name="Freeform 17"/>
          <p:cNvSpPr/>
          <p:nvPr/>
        </p:nvSpPr>
        <p:spPr>
          <a:xfrm>
            <a:off x="1552926" y="7226440"/>
            <a:ext cx="1074646" cy="1069129"/>
          </a:xfrm>
          <a:custGeom>
            <a:avLst/>
            <a:gdLst/>
            <a:ahLst/>
            <a:cxnLst>
              <a:cxn ang="0">
                <a:pos x="wd2" y="hd2"/>
              </a:cxn>
              <a:cxn ang="5400000">
                <a:pos x="wd2" y="hd2"/>
              </a:cxn>
              <a:cxn ang="10800000">
                <a:pos x="wd2" y="hd2"/>
              </a:cxn>
              <a:cxn ang="16200000">
                <a:pos x="wd2" y="hd2"/>
              </a:cxn>
            </a:cxnLst>
            <a:rect l="0" t="0" r="r" b="b"/>
            <a:pathLst>
              <a:path w="21600" h="21600" extrusionOk="0">
                <a:moveTo>
                  <a:pt x="10769" y="13523"/>
                </a:moveTo>
                <a:cubicBezTo>
                  <a:pt x="6241" y="8995"/>
                  <a:pt x="6241" y="8995"/>
                  <a:pt x="6241" y="8995"/>
                </a:cubicBezTo>
                <a:cubicBezTo>
                  <a:pt x="6119" y="8934"/>
                  <a:pt x="5997" y="8873"/>
                  <a:pt x="5874" y="8873"/>
                </a:cubicBezTo>
                <a:cubicBezTo>
                  <a:pt x="5568" y="8873"/>
                  <a:pt x="5385" y="9056"/>
                  <a:pt x="5385" y="9362"/>
                </a:cubicBezTo>
                <a:cubicBezTo>
                  <a:pt x="5385" y="9484"/>
                  <a:pt x="5446" y="9607"/>
                  <a:pt x="5507" y="9668"/>
                </a:cubicBezTo>
                <a:cubicBezTo>
                  <a:pt x="10402" y="14624"/>
                  <a:pt x="10402" y="14624"/>
                  <a:pt x="10402" y="14624"/>
                </a:cubicBezTo>
                <a:cubicBezTo>
                  <a:pt x="10525" y="14686"/>
                  <a:pt x="10647" y="14747"/>
                  <a:pt x="10769" y="14747"/>
                </a:cubicBezTo>
                <a:cubicBezTo>
                  <a:pt x="10892" y="14747"/>
                  <a:pt x="11014" y="14686"/>
                  <a:pt x="11137" y="14563"/>
                </a:cubicBezTo>
                <a:cubicBezTo>
                  <a:pt x="11137" y="14563"/>
                  <a:pt x="11137" y="14563"/>
                  <a:pt x="11137" y="14563"/>
                </a:cubicBezTo>
                <a:cubicBezTo>
                  <a:pt x="19336" y="5997"/>
                  <a:pt x="19336" y="5997"/>
                  <a:pt x="19336" y="5997"/>
                </a:cubicBezTo>
                <a:cubicBezTo>
                  <a:pt x="19336" y="5997"/>
                  <a:pt x="19336" y="5997"/>
                  <a:pt x="19336" y="5997"/>
                </a:cubicBezTo>
                <a:cubicBezTo>
                  <a:pt x="20070" y="5262"/>
                  <a:pt x="20070" y="5262"/>
                  <a:pt x="20070" y="5262"/>
                </a:cubicBezTo>
                <a:cubicBezTo>
                  <a:pt x="20070" y="5262"/>
                  <a:pt x="20070" y="5262"/>
                  <a:pt x="20009" y="5262"/>
                </a:cubicBezTo>
                <a:cubicBezTo>
                  <a:pt x="21478" y="3794"/>
                  <a:pt x="21478" y="3794"/>
                  <a:pt x="21478" y="3794"/>
                </a:cubicBezTo>
                <a:cubicBezTo>
                  <a:pt x="21478" y="3794"/>
                  <a:pt x="21478" y="3794"/>
                  <a:pt x="21478" y="3794"/>
                </a:cubicBezTo>
                <a:cubicBezTo>
                  <a:pt x="21539" y="3671"/>
                  <a:pt x="21600" y="3549"/>
                  <a:pt x="21600" y="3427"/>
                </a:cubicBezTo>
                <a:cubicBezTo>
                  <a:pt x="21600" y="3182"/>
                  <a:pt x="21355" y="2937"/>
                  <a:pt x="21110" y="2937"/>
                </a:cubicBezTo>
                <a:cubicBezTo>
                  <a:pt x="20927" y="2937"/>
                  <a:pt x="20805" y="2998"/>
                  <a:pt x="20743" y="3121"/>
                </a:cubicBezTo>
                <a:cubicBezTo>
                  <a:pt x="20743" y="3121"/>
                  <a:pt x="20743" y="3121"/>
                  <a:pt x="20743" y="3121"/>
                </a:cubicBezTo>
                <a:cubicBezTo>
                  <a:pt x="19458" y="4406"/>
                  <a:pt x="19458" y="4406"/>
                  <a:pt x="19458" y="4406"/>
                </a:cubicBezTo>
                <a:cubicBezTo>
                  <a:pt x="19458" y="4406"/>
                  <a:pt x="19458" y="4406"/>
                  <a:pt x="19458" y="4406"/>
                </a:cubicBezTo>
                <a:cubicBezTo>
                  <a:pt x="18785" y="5140"/>
                  <a:pt x="18785" y="5140"/>
                  <a:pt x="18785" y="5140"/>
                </a:cubicBezTo>
                <a:cubicBezTo>
                  <a:pt x="18785" y="5140"/>
                  <a:pt x="18785" y="5140"/>
                  <a:pt x="18785" y="5140"/>
                </a:cubicBezTo>
                <a:lnTo>
                  <a:pt x="10769" y="13523"/>
                </a:lnTo>
                <a:close/>
                <a:moveTo>
                  <a:pt x="20743" y="6670"/>
                </a:moveTo>
                <a:cubicBezTo>
                  <a:pt x="20499" y="6486"/>
                  <a:pt x="20193" y="6486"/>
                  <a:pt x="20009" y="6670"/>
                </a:cubicBezTo>
                <a:cubicBezTo>
                  <a:pt x="19887" y="6792"/>
                  <a:pt x="19825" y="7037"/>
                  <a:pt x="19887" y="7159"/>
                </a:cubicBezTo>
                <a:cubicBezTo>
                  <a:pt x="19887" y="7159"/>
                  <a:pt x="19887" y="7159"/>
                  <a:pt x="19887" y="7159"/>
                </a:cubicBezTo>
                <a:cubicBezTo>
                  <a:pt x="20376" y="8322"/>
                  <a:pt x="20621" y="9546"/>
                  <a:pt x="20621" y="10831"/>
                </a:cubicBezTo>
                <a:cubicBezTo>
                  <a:pt x="20621" y="16215"/>
                  <a:pt x="16215" y="20621"/>
                  <a:pt x="10769" y="20621"/>
                </a:cubicBezTo>
                <a:cubicBezTo>
                  <a:pt x="5385" y="20621"/>
                  <a:pt x="979" y="16215"/>
                  <a:pt x="979" y="10831"/>
                </a:cubicBezTo>
                <a:cubicBezTo>
                  <a:pt x="979" y="5385"/>
                  <a:pt x="5385" y="979"/>
                  <a:pt x="10769" y="979"/>
                </a:cubicBezTo>
                <a:cubicBezTo>
                  <a:pt x="13584" y="979"/>
                  <a:pt x="16032" y="2142"/>
                  <a:pt x="17867" y="3977"/>
                </a:cubicBezTo>
                <a:cubicBezTo>
                  <a:pt x="17867" y="3977"/>
                  <a:pt x="17867" y="3977"/>
                  <a:pt x="17867" y="3977"/>
                </a:cubicBezTo>
                <a:cubicBezTo>
                  <a:pt x="18051" y="4161"/>
                  <a:pt x="18357" y="4161"/>
                  <a:pt x="18541" y="3977"/>
                </a:cubicBezTo>
                <a:cubicBezTo>
                  <a:pt x="18724" y="3794"/>
                  <a:pt x="18724" y="3488"/>
                  <a:pt x="18541" y="3304"/>
                </a:cubicBezTo>
                <a:cubicBezTo>
                  <a:pt x="18479" y="3243"/>
                  <a:pt x="18479" y="3243"/>
                  <a:pt x="18479" y="3243"/>
                </a:cubicBezTo>
                <a:cubicBezTo>
                  <a:pt x="16521" y="1224"/>
                  <a:pt x="13768" y="0"/>
                  <a:pt x="10769" y="0"/>
                </a:cubicBezTo>
                <a:cubicBezTo>
                  <a:pt x="4834" y="0"/>
                  <a:pt x="0" y="4834"/>
                  <a:pt x="0" y="10831"/>
                </a:cubicBezTo>
                <a:cubicBezTo>
                  <a:pt x="0" y="16766"/>
                  <a:pt x="4834" y="21600"/>
                  <a:pt x="10769" y="21600"/>
                </a:cubicBezTo>
                <a:cubicBezTo>
                  <a:pt x="16766" y="21600"/>
                  <a:pt x="21600" y="16766"/>
                  <a:pt x="21600" y="10831"/>
                </a:cubicBezTo>
                <a:cubicBezTo>
                  <a:pt x="21600" y="9423"/>
                  <a:pt x="21294" y="8077"/>
                  <a:pt x="20866" y="6853"/>
                </a:cubicBezTo>
                <a:cubicBezTo>
                  <a:pt x="20805" y="6792"/>
                  <a:pt x="20805" y="6731"/>
                  <a:pt x="20743" y="6670"/>
                </a:cubicBezTo>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
        <p:nvSpPr>
          <p:cNvPr id="270" name="Title 2"/>
          <p:cNvSpPr txBox="1"/>
          <p:nvPr/>
        </p:nvSpPr>
        <p:spPr>
          <a:xfrm>
            <a:off x="3161151" y="7198328"/>
            <a:ext cx="7642305" cy="984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876800">
              <a:defRPr sz="3200" cap="all" spc="64">
                <a:solidFill>
                  <a:schemeClr val="accent2">
                    <a:hueOff val="357321"/>
                    <a:lumOff val="-20104"/>
                  </a:schemeClr>
                </a:solidFill>
                <a:latin typeface="+mj-lt"/>
                <a:ea typeface="+mj-ea"/>
                <a:cs typeface="+mj-cs"/>
                <a:sym typeface="Baskerville"/>
              </a:defRPr>
            </a:lvl1pPr>
          </a:lstStyle>
          <a:p>
            <a:r>
              <a:rPr lang="en-US" dirty="0"/>
              <a:t>CRYPTO ASSETS AND EMERGING FINANCIAL TECHNOLOGY</a:t>
            </a:r>
            <a:endParaRPr dirty="0"/>
          </a:p>
        </p:txBody>
      </p:sp>
      <p:sp>
        <p:nvSpPr>
          <p:cNvPr id="271" name="Freeform 21"/>
          <p:cNvSpPr/>
          <p:nvPr/>
        </p:nvSpPr>
        <p:spPr>
          <a:xfrm>
            <a:off x="1536700" y="9424499"/>
            <a:ext cx="1074646" cy="1069129"/>
          </a:xfrm>
          <a:custGeom>
            <a:avLst/>
            <a:gdLst/>
            <a:ahLst/>
            <a:cxnLst>
              <a:cxn ang="0">
                <a:pos x="wd2" y="hd2"/>
              </a:cxn>
              <a:cxn ang="5400000">
                <a:pos x="wd2" y="hd2"/>
              </a:cxn>
              <a:cxn ang="10800000">
                <a:pos x="wd2" y="hd2"/>
              </a:cxn>
              <a:cxn ang="16200000">
                <a:pos x="wd2" y="hd2"/>
              </a:cxn>
            </a:cxnLst>
            <a:rect l="0" t="0" r="r" b="b"/>
            <a:pathLst>
              <a:path w="21600" h="21600" extrusionOk="0">
                <a:moveTo>
                  <a:pt x="10769" y="13523"/>
                </a:moveTo>
                <a:cubicBezTo>
                  <a:pt x="6241" y="8995"/>
                  <a:pt x="6241" y="8995"/>
                  <a:pt x="6241" y="8995"/>
                </a:cubicBezTo>
                <a:cubicBezTo>
                  <a:pt x="6119" y="8934"/>
                  <a:pt x="5997" y="8873"/>
                  <a:pt x="5874" y="8873"/>
                </a:cubicBezTo>
                <a:cubicBezTo>
                  <a:pt x="5568" y="8873"/>
                  <a:pt x="5385" y="9056"/>
                  <a:pt x="5385" y="9362"/>
                </a:cubicBezTo>
                <a:cubicBezTo>
                  <a:pt x="5385" y="9484"/>
                  <a:pt x="5446" y="9607"/>
                  <a:pt x="5507" y="9668"/>
                </a:cubicBezTo>
                <a:cubicBezTo>
                  <a:pt x="10402" y="14624"/>
                  <a:pt x="10402" y="14624"/>
                  <a:pt x="10402" y="14624"/>
                </a:cubicBezTo>
                <a:cubicBezTo>
                  <a:pt x="10525" y="14686"/>
                  <a:pt x="10647" y="14747"/>
                  <a:pt x="10769" y="14747"/>
                </a:cubicBezTo>
                <a:cubicBezTo>
                  <a:pt x="10892" y="14747"/>
                  <a:pt x="11014" y="14686"/>
                  <a:pt x="11137" y="14563"/>
                </a:cubicBezTo>
                <a:cubicBezTo>
                  <a:pt x="11137" y="14563"/>
                  <a:pt x="11137" y="14563"/>
                  <a:pt x="11137" y="14563"/>
                </a:cubicBezTo>
                <a:cubicBezTo>
                  <a:pt x="19336" y="5997"/>
                  <a:pt x="19336" y="5997"/>
                  <a:pt x="19336" y="5997"/>
                </a:cubicBezTo>
                <a:cubicBezTo>
                  <a:pt x="19336" y="5997"/>
                  <a:pt x="19336" y="5997"/>
                  <a:pt x="19336" y="5997"/>
                </a:cubicBezTo>
                <a:cubicBezTo>
                  <a:pt x="20070" y="5262"/>
                  <a:pt x="20070" y="5262"/>
                  <a:pt x="20070" y="5262"/>
                </a:cubicBezTo>
                <a:cubicBezTo>
                  <a:pt x="20070" y="5262"/>
                  <a:pt x="20070" y="5262"/>
                  <a:pt x="20009" y="5262"/>
                </a:cubicBezTo>
                <a:cubicBezTo>
                  <a:pt x="21478" y="3794"/>
                  <a:pt x="21478" y="3794"/>
                  <a:pt x="21478" y="3794"/>
                </a:cubicBezTo>
                <a:cubicBezTo>
                  <a:pt x="21478" y="3794"/>
                  <a:pt x="21478" y="3794"/>
                  <a:pt x="21478" y="3794"/>
                </a:cubicBezTo>
                <a:cubicBezTo>
                  <a:pt x="21539" y="3671"/>
                  <a:pt x="21600" y="3549"/>
                  <a:pt x="21600" y="3427"/>
                </a:cubicBezTo>
                <a:cubicBezTo>
                  <a:pt x="21600" y="3182"/>
                  <a:pt x="21355" y="2937"/>
                  <a:pt x="21110" y="2937"/>
                </a:cubicBezTo>
                <a:cubicBezTo>
                  <a:pt x="20927" y="2937"/>
                  <a:pt x="20805" y="2998"/>
                  <a:pt x="20743" y="3121"/>
                </a:cubicBezTo>
                <a:cubicBezTo>
                  <a:pt x="20743" y="3121"/>
                  <a:pt x="20743" y="3121"/>
                  <a:pt x="20743" y="3121"/>
                </a:cubicBezTo>
                <a:cubicBezTo>
                  <a:pt x="19458" y="4406"/>
                  <a:pt x="19458" y="4406"/>
                  <a:pt x="19458" y="4406"/>
                </a:cubicBezTo>
                <a:cubicBezTo>
                  <a:pt x="19458" y="4406"/>
                  <a:pt x="19458" y="4406"/>
                  <a:pt x="19458" y="4406"/>
                </a:cubicBezTo>
                <a:cubicBezTo>
                  <a:pt x="18785" y="5140"/>
                  <a:pt x="18785" y="5140"/>
                  <a:pt x="18785" y="5140"/>
                </a:cubicBezTo>
                <a:cubicBezTo>
                  <a:pt x="18785" y="5140"/>
                  <a:pt x="18785" y="5140"/>
                  <a:pt x="18785" y="5140"/>
                </a:cubicBezTo>
                <a:lnTo>
                  <a:pt x="10769" y="13523"/>
                </a:lnTo>
                <a:close/>
                <a:moveTo>
                  <a:pt x="20743" y="6670"/>
                </a:moveTo>
                <a:cubicBezTo>
                  <a:pt x="20499" y="6486"/>
                  <a:pt x="20193" y="6486"/>
                  <a:pt x="20009" y="6670"/>
                </a:cubicBezTo>
                <a:cubicBezTo>
                  <a:pt x="19887" y="6792"/>
                  <a:pt x="19825" y="7037"/>
                  <a:pt x="19887" y="7159"/>
                </a:cubicBezTo>
                <a:cubicBezTo>
                  <a:pt x="19887" y="7159"/>
                  <a:pt x="19887" y="7159"/>
                  <a:pt x="19887" y="7159"/>
                </a:cubicBezTo>
                <a:cubicBezTo>
                  <a:pt x="20376" y="8322"/>
                  <a:pt x="20621" y="9546"/>
                  <a:pt x="20621" y="10831"/>
                </a:cubicBezTo>
                <a:cubicBezTo>
                  <a:pt x="20621" y="16215"/>
                  <a:pt x="16215" y="20621"/>
                  <a:pt x="10769" y="20621"/>
                </a:cubicBezTo>
                <a:cubicBezTo>
                  <a:pt x="5385" y="20621"/>
                  <a:pt x="979" y="16215"/>
                  <a:pt x="979" y="10831"/>
                </a:cubicBezTo>
                <a:cubicBezTo>
                  <a:pt x="979" y="5385"/>
                  <a:pt x="5385" y="979"/>
                  <a:pt x="10769" y="979"/>
                </a:cubicBezTo>
                <a:cubicBezTo>
                  <a:pt x="13584" y="979"/>
                  <a:pt x="16032" y="2142"/>
                  <a:pt x="17867" y="3977"/>
                </a:cubicBezTo>
                <a:cubicBezTo>
                  <a:pt x="17867" y="3977"/>
                  <a:pt x="17867" y="3977"/>
                  <a:pt x="17867" y="3977"/>
                </a:cubicBezTo>
                <a:cubicBezTo>
                  <a:pt x="18051" y="4161"/>
                  <a:pt x="18357" y="4161"/>
                  <a:pt x="18541" y="3977"/>
                </a:cubicBezTo>
                <a:cubicBezTo>
                  <a:pt x="18724" y="3794"/>
                  <a:pt x="18724" y="3488"/>
                  <a:pt x="18541" y="3304"/>
                </a:cubicBezTo>
                <a:cubicBezTo>
                  <a:pt x="18479" y="3243"/>
                  <a:pt x="18479" y="3243"/>
                  <a:pt x="18479" y="3243"/>
                </a:cubicBezTo>
                <a:cubicBezTo>
                  <a:pt x="16521" y="1224"/>
                  <a:pt x="13768" y="0"/>
                  <a:pt x="10769" y="0"/>
                </a:cubicBezTo>
                <a:cubicBezTo>
                  <a:pt x="4834" y="0"/>
                  <a:pt x="0" y="4834"/>
                  <a:pt x="0" y="10831"/>
                </a:cubicBezTo>
                <a:cubicBezTo>
                  <a:pt x="0" y="16766"/>
                  <a:pt x="4834" y="21600"/>
                  <a:pt x="10769" y="21600"/>
                </a:cubicBezTo>
                <a:cubicBezTo>
                  <a:pt x="16766" y="21600"/>
                  <a:pt x="21600" y="16766"/>
                  <a:pt x="21600" y="10831"/>
                </a:cubicBezTo>
                <a:cubicBezTo>
                  <a:pt x="21600" y="9423"/>
                  <a:pt x="21294" y="8077"/>
                  <a:pt x="20866" y="6853"/>
                </a:cubicBezTo>
                <a:cubicBezTo>
                  <a:pt x="20805" y="6792"/>
                  <a:pt x="20805" y="6731"/>
                  <a:pt x="20743" y="6670"/>
                </a:cubicBezTo>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
        <p:nvSpPr>
          <p:cNvPr id="273" name="Title 2"/>
          <p:cNvSpPr txBox="1"/>
          <p:nvPr/>
        </p:nvSpPr>
        <p:spPr>
          <a:xfrm>
            <a:off x="3161152" y="9424499"/>
            <a:ext cx="7642305" cy="984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876800">
              <a:defRPr sz="3200" cap="all" spc="64">
                <a:solidFill>
                  <a:schemeClr val="accent2">
                    <a:hueOff val="357321"/>
                    <a:lumOff val="-20104"/>
                  </a:schemeClr>
                </a:solidFill>
                <a:latin typeface="+mj-lt"/>
                <a:ea typeface="+mj-ea"/>
                <a:cs typeface="+mj-cs"/>
                <a:sym typeface="Baskerville"/>
              </a:defRPr>
            </a:lvl1pPr>
          </a:lstStyle>
          <a:p>
            <a:r>
              <a:rPr lang="en-US" dirty="0"/>
              <a:t>ANTI-MONEY LAUNDERING PROTECTIONS</a:t>
            </a:r>
            <a:endParaRPr dirty="0"/>
          </a:p>
        </p:txBody>
      </p:sp>
      <p:sp>
        <p:nvSpPr>
          <p:cNvPr id="275" name="Title 2"/>
          <p:cNvSpPr txBox="1"/>
          <p:nvPr/>
        </p:nvSpPr>
        <p:spPr>
          <a:xfrm>
            <a:off x="15103395" y="4498286"/>
            <a:ext cx="7642305" cy="984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876800">
              <a:defRPr sz="3200" cap="all" spc="64">
                <a:solidFill>
                  <a:schemeClr val="accent1">
                    <a:hueOff val="-1735709"/>
                    <a:satOff val="-93836"/>
                    <a:lumOff val="-7861"/>
                  </a:schemeClr>
                </a:solidFill>
                <a:latin typeface="+mj-lt"/>
                <a:ea typeface="+mj-ea"/>
                <a:cs typeface="+mj-cs"/>
                <a:sym typeface="Baskerville"/>
              </a:defRPr>
            </a:lvl1pPr>
          </a:lstStyle>
          <a:p>
            <a:r>
              <a:rPr lang="en-US" b="1" dirty="0">
                <a:solidFill>
                  <a:srgbClr val="FF0000"/>
                </a:solidFill>
              </a:rPr>
              <a:t>ENVIRONMENTAL, SOCIAL AND GOVERNANCE (ESG)</a:t>
            </a:r>
            <a:endParaRPr b="1" dirty="0">
              <a:solidFill>
                <a:srgbClr val="FF0000"/>
              </a:solidFill>
            </a:endParaRPr>
          </a:p>
        </p:txBody>
      </p:sp>
      <p:sp>
        <p:nvSpPr>
          <p:cNvPr id="277" name="Title 2"/>
          <p:cNvSpPr txBox="1"/>
          <p:nvPr/>
        </p:nvSpPr>
        <p:spPr>
          <a:xfrm>
            <a:off x="15124565" y="6414935"/>
            <a:ext cx="7642305" cy="984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876800">
              <a:defRPr sz="3200" cap="all" spc="64">
                <a:solidFill>
                  <a:schemeClr val="accent1">
                    <a:hueOff val="-1735709"/>
                    <a:satOff val="-93836"/>
                    <a:lumOff val="-7861"/>
                  </a:schemeClr>
                </a:solidFill>
                <a:latin typeface="+mj-lt"/>
                <a:ea typeface="+mj-ea"/>
                <a:cs typeface="+mj-cs"/>
                <a:sym typeface="Baskerville"/>
              </a:defRPr>
            </a:lvl1pPr>
          </a:lstStyle>
          <a:p>
            <a:r>
              <a:rPr lang="en-US" dirty="0"/>
              <a:t>EXAMINATION FOCUS FOR 2021, 2022 AND 2023 </a:t>
            </a:r>
            <a:endParaRPr dirty="0"/>
          </a:p>
        </p:txBody>
      </p:sp>
      <p:sp>
        <p:nvSpPr>
          <p:cNvPr id="279" name="Title 2"/>
          <p:cNvSpPr txBox="1"/>
          <p:nvPr/>
        </p:nvSpPr>
        <p:spPr>
          <a:xfrm>
            <a:off x="15103396" y="8392795"/>
            <a:ext cx="7642305" cy="492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876800">
              <a:defRPr sz="3200" cap="all" spc="64">
                <a:solidFill>
                  <a:schemeClr val="accent1">
                    <a:hueOff val="-1735709"/>
                    <a:satOff val="-93836"/>
                    <a:lumOff val="-7861"/>
                  </a:schemeClr>
                </a:solidFill>
                <a:latin typeface="+mj-lt"/>
                <a:ea typeface="+mj-ea"/>
                <a:cs typeface="+mj-cs"/>
                <a:sym typeface="Baskerville"/>
              </a:defRPr>
            </a:lvl1pPr>
          </a:lstStyle>
          <a:p>
            <a:r>
              <a:rPr lang="en-US" dirty="0"/>
              <a:t>OMITTED FROM 2024 PRIORITIES</a:t>
            </a:r>
            <a:endParaRPr dirty="0"/>
          </a:p>
        </p:txBody>
      </p:sp>
      <p:sp>
        <p:nvSpPr>
          <p:cNvPr id="280" name="Freeform 27"/>
          <p:cNvSpPr/>
          <p:nvPr/>
        </p:nvSpPr>
        <p:spPr>
          <a:xfrm>
            <a:off x="13700362" y="4534301"/>
            <a:ext cx="811505" cy="811505"/>
          </a:xfrm>
          <a:custGeom>
            <a:avLst/>
            <a:gdLst/>
            <a:ahLst/>
            <a:cxnLst>
              <a:cxn ang="0">
                <a:pos x="wd2" y="hd2"/>
              </a:cxn>
              <a:cxn ang="5400000">
                <a:pos x="wd2" y="hd2"/>
              </a:cxn>
              <a:cxn ang="10800000">
                <a:pos x="wd2" y="hd2"/>
              </a:cxn>
              <a:cxn ang="16200000">
                <a:pos x="wd2" y="hd2"/>
              </a:cxn>
            </a:cxnLst>
            <a:rect l="0" t="0" r="r" b="b"/>
            <a:pathLst>
              <a:path w="21600" h="21600" extrusionOk="0">
                <a:moveTo>
                  <a:pt x="11660" y="10837"/>
                </a:moveTo>
                <a:cubicBezTo>
                  <a:pt x="21451" y="1046"/>
                  <a:pt x="21451" y="1046"/>
                  <a:pt x="21451" y="1046"/>
                </a:cubicBezTo>
                <a:cubicBezTo>
                  <a:pt x="21525" y="897"/>
                  <a:pt x="21600" y="747"/>
                  <a:pt x="21600" y="598"/>
                </a:cubicBezTo>
                <a:cubicBezTo>
                  <a:pt x="21600" y="299"/>
                  <a:pt x="21301" y="0"/>
                  <a:pt x="21002" y="0"/>
                </a:cubicBezTo>
                <a:cubicBezTo>
                  <a:pt x="20853" y="0"/>
                  <a:pt x="20703" y="75"/>
                  <a:pt x="20554" y="224"/>
                </a:cubicBezTo>
                <a:cubicBezTo>
                  <a:pt x="10763" y="9940"/>
                  <a:pt x="10763" y="9940"/>
                  <a:pt x="10763" y="9940"/>
                </a:cubicBezTo>
                <a:cubicBezTo>
                  <a:pt x="1046" y="224"/>
                  <a:pt x="1046" y="224"/>
                  <a:pt x="1046" y="224"/>
                </a:cubicBezTo>
                <a:cubicBezTo>
                  <a:pt x="897" y="75"/>
                  <a:pt x="747" y="0"/>
                  <a:pt x="598" y="0"/>
                </a:cubicBezTo>
                <a:cubicBezTo>
                  <a:pt x="299" y="0"/>
                  <a:pt x="0" y="299"/>
                  <a:pt x="0" y="598"/>
                </a:cubicBezTo>
                <a:cubicBezTo>
                  <a:pt x="0" y="747"/>
                  <a:pt x="75" y="897"/>
                  <a:pt x="149" y="1046"/>
                </a:cubicBezTo>
                <a:cubicBezTo>
                  <a:pt x="9940" y="10837"/>
                  <a:pt x="9940" y="10837"/>
                  <a:pt x="9940" y="10837"/>
                </a:cubicBezTo>
                <a:cubicBezTo>
                  <a:pt x="149" y="20628"/>
                  <a:pt x="149" y="20628"/>
                  <a:pt x="149" y="20628"/>
                </a:cubicBezTo>
                <a:cubicBezTo>
                  <a:pt x="75" y="20703"/>
                  <a:pt x="0" y="20853"/>
                  <a:pt x="0" y="21002"/>
                </a:cubicBezTo>
                <a:cubicBezTo>
                  <a:pt x="0" y="21376"/>
                  <a:pt x="299" y="21600"/>
                  <a:pt x="598" y="21600"/>
                </a:cubicBezTo>
                <a:cubicBezTo>
                  <a:pt x="747" y="21600"/>
                  <a:pt x="897" y="21525"/>
                  <a:pt x="1046" y="21451"/>
                </a:cubicBezTo>
                <a:cubicBezTo>
                  <a:pt x="10763" y="11660"/>
                  <a:pt x="10763" y="11660"/>
                  <a:pt x="10763" y="11660"/>
                </a:cubicBezTo>
                <a:cubicBezTo>
                  <a:pt x="20554" y="21451"/>
                  <a:pt x="20554" y="21451"/>
                  <a:pt x="20554" y="21451"/>
                </a:cubicBezTo>
                <a:cubicBezTo>
                  <a:pt x="20703" y="21525"/>
                  <a:pt x="20853" y="21600"/>
                  <a:pt x="21002" y="21600"/>
                </a:cubicBezTo>
                <a:cubicBezTo>
                  <a:pt x="21301" y="21600"/>
                  <a:pt x="21600" y="21376"/>
                  <a:pt x="21600" y="21002"/>
                </a:cubicBezTo>
                <a:cubicBezTo>
                  <a:pt x="21600" y="20853"/>
                  <a:pt x="21525" y="20703"/>
                  <a:pt x="21451" y="20628"/>
                </a:cubicBezTo>
                <a:lnTo>
                  <a:pt x="11660" y="10837"/>
                </a:lnTo>
                <a:close/>
              </a:path>
            </a:pathLst>
          </a:custGeom>
          <a:solidFill>
            <a:schemeClr val="accent1">
              <a:hueOff val="-1735709"/>
              <a:satOff val="-93836"/>
              <a:lumOff val="-7861"/>
            </a:schemeClr>
          </a:solidFill>
          <a:ln w="12700">
            <a:miter lim="400000"/>
          </a:ln>
        </p:spPr>
        <p:txBody>
          <a:bodyPr lIns="121919" tIns="121919" rIns="121919" bIns="121919"/>
          <a:lstStyle/>
          <a:p>
            <a:pPr>
              <a:defRPr sz="3200">
                <a:solidFill>
                  <a:srgbClr val="FFFFFF"/>
                </a:solidFill>
              </a:defRPr>
            </a:pPr>
            <a:endParaRPr dirty="0"/>
          </a:p>
        </p:txBody>
      </p:sp>
      <p:sp>
        <p:nvSpPr>
          <p:cNvPr id="281" name="Freeform 28"/>
          <p:cNvSpPr/>
          <p:nvPr/>
        </p:nvSpPr>
        <p:spPr>
          <a:xfrm>
            <a:off x="13700362" y="6414935"/>
            <a:ext cx="811505" cy="811505"/>
          </a:xfrm>
          <a:custGeom>
            <a:avLst/>
            <a:gdLst/>
            <a:ahLst/>
            <a:cxnLst>
              <a:cxn ang="0">
                <a:pos x="wd2" y="hd2"/>
              </a:cxn>
              <a:cxn ang="5400000">
                <a:pos x="wd2" y="hd2"/>
              </a:cxn>
              <a:cxn ang="10800000">
                <a:pos x="wd2" y="hd2"/>
              </a:cxn>
              <a:cxn ang="16200000">
                <a:pos x="wd2" y="hd2"/>
              </a:cxn>
            </a:cxnLst>
            <a:rect l="0" t="0" r="r" b="b"/>
            <a:pathLst>
              <a:path w="21600" h="21600" extrusionOk="0">
                <a:moveTo>
                  <a:pt x="11660" y="10837"/>
                </a:moveTo>
                <a:cubicBezTo>
                  <a:pt x="21451" y="1046"/>
                  <a:pt x="21451" y="1046"/>
                  <a:pt x="21451" y="1046"/>
                </a:cubicBezTo>
                <a:cubicBezTo>
                  <a:pt x="21525" y="897"/>
                  <a:pt x="21600" y="747"/>
                  <a:pt x="21600" y="598"/>
                </a:cubicBezTo>
                <a:cubicBezTo>
                  <a:pt x="21600" y="299"/>
                  <a:pt x="21301" y="0"/>
                  <a:pt x="21002" y="0"/>
                </a:cubicBezTo>
                <a:cubicBezTo>
                  <a:pt x="20853" y="0"/>
                  <a:pt x="20703" y="75"/>
                  <a:pt x="20554" y="224"/>
                </a:cubicBezTo>
                <a:cubicBezTo>
                  <a:pt x="10763" y="9940"/>
                  <a:pt x="10763" y="9940"/>
                  <a:pt x="10763" y="9940"/>
                </a:cubicBezTo>
                <a:cubicBezTo>
                  <a:pt x="1046" y="224"/>
                  <a:pt x="1046" y="224"/>
                  <a:pt x="1046" y="224"/>
                </a:cubicBezTo>
                <a:cubicBezTo>
                  <a:pt x="897" y="75"/>
                  <a:pt x="747" y="0"/>
                  <a:pt x="598" y="0"/>
                </a:cubicBezTo>
                <a:cubicBezTo>
                  <a:pt x="299" y="0"/>
                  <a:pt x="0" y="299"/>
                  <a:pt x="0" y="598"/>
                </a:cubicBezTo>
                <a:cubicBezTo>
                  <a:pt x="0" y="747"/>
                  <a:pt x="75" y="897"/>
                  <a:pt x="149" y="1046"/>
                </a:cubicBezTo>
                <a:cubicBezTo>
                  <a:pt x="9940" y="10837"/>
                  <a:pt x="9940" y="10837"/>
                  <a:pt x="9940" y="10837"/>
                </a:cubicBezTo>
                <a:cubicBezTo>
                  <a:pt x="149" y="20628"/>
                  <a:pt x="149" y="20628"/>
                  <a:pt x="149" y="20628"/>
                </a:cubicBezTo>
                <a:cubicBezTo>
                  <a:pt x="75" y="20703"/>
                  <a:pt x="0" y="20853"/>
                  <a:pt x="0" y="21002"/>
                </a:cubicBezTo>
                <a:cubicBezTo>
                  <a:pt x="0" y="21376"/>
                  <a:pt x="299" y="21600"/>
                  <a:pt x="598" y="21600"/>
                </a:cubicBezTo>
                <a:cubicBezTo>
                  <a:pt x="747" y="21600"/>
                  <a:pt x="897" y="21525"/>
                  <a:pt x="1046" y="21451"/>
                </a:cubicBezTo>
                <a:cubicBezTo>
                  <a:pt x="10763" y="11660"/>
                  <a:pt x="10763" y="11660"/>
                  <a:pt x="10763" y="11660"/>
                </a:cubicBezTo>
                <a:cubicBezTo>
                  <a:pt x="20554" y="21451"/>
                  <a:pt x="20554" y="21451"/>
                  <a:pt x="20554" y="21451"/>
                </a:cubicBezTo>
                <a:cubicBezTo>
                  <a:pt x="20703" y="21525"/>
                  <a:pt x="20853" y="21600"/>
                  <a:pt x="21002" y="21600"/>
                </a:cubicBezTo>
                <a:cubicBezTo>
                  <a:pt x="21301" y="21600"/>
                  <a:pt x="21600" y="21376"/>
                  <a:pt x="21600" y="21002"/>
                </a:cubicBezTo>
                <a:cubicBezTo>
                  <a:pt x="21600" y="20853"/>
                  <a:pt x="21525" y="20703"/>
                  <a:pt x="21451" y="20628"/>
                </a:cubicBezTo>
                <a:lnTo>
                  <a:pt x="11660" y="10837"/>
                </a:lnTo>
                <a:close/>
              </a:path>
            </a:pathLst>
          </a:custGeom>
          <a:solidFill>
            <a:schemeClr val="accent1">
              <a:hueOff val="-1735709"/>
              <a:satOff val="-93836"/>
              <a:lumOff val="-7861"/>
            </a:schemeClr>
          </a:solidFill>
          <a:ln w="12700">
            <a:miter lim="400000"/>
          </a:ln>
        </p:spPr>
        <p:txBody>
          <a:bodyPr lIns="121919" tIns="121919" rIns="121919" bIns="121919"/>
          <a:lstStyle/>
          <a:p>
            <a:pPr>
              <a:defRPr sz="3200">
                <a:solidFill>
                  <a:srgbClr val="FFFFFF"/>
                </a:solidFill>
              </a:defRPr>
            </a:pPr>
            <a:endParaRPr/>
          </a:p>
        </p:txBody>
      </p:sp>
      <p:sp>
        <p:nvSpPr>
          <p:cNvPr id="282" name="Freeform 29"/>
          <p:cNvSpPr/>
          <p:nvPr/>
        </p:nvSpPr>
        <p:spPr>
          <a:xfrm>
            <a:off x="13700362" y="8295569"/>
            <a:ext cx="811505" cy="811505"/>
          </a:xfrm>
          <a:custGeom>
            <a:avLst/>
            <a:gdLst/>
            <a:ahLst/>
            <a:cxnLst>
              <a:cxn ang="0">
                <a:pos x="wd2" y="hd2"/>
              </a:cxn>
              <a:cxn ang="5400000">
                <a:pos x="wd2" y="hd2"/>
              </a:cxn>
              <a:cxn ang="10800000">
                <a:pos x="wd2" y="hd2"/>
              </a:cxn>
              <a:cxn ang="16200000">
                <a:pos x="wd2" y="hd2"/>
              </a:cxn>
            </a:cxnLst>
            <a:rect l="0" t="0" r="r" b="b"/>
            <a:pathLst>
              <a:path w="21600" h="21600" extrusionOk="0">
                <a:moveTo>
                  <a:pt x="11660" y="10837"/>
                </a:moveTo>
                <a:cubicBezTo>
                  <a:pt x="21451" y="1046"/>
                  <a:pt x="21451" y="1046"/>
                  <a:pt x="21451" y="1046"/>
                </a:cubicBezTo>
                <a:cubicBezTo>
                  <a:pt x="21525" y="897"/>
                  <a:pt x="21600" y="747"/>
                  <a:pt x="21600" y="598"/>
                </a:cubicBezTo>
                <a:cubicBezTo>
                  <a:pt x="21600" y="299"/>
                  <a:pt x="21301" y="0"/>
                  <a:pt x="21002" y="0"/>
                </a:cubicBezTo>
                <a:cubicBezTo>
                  <a:pt x="20853" y="0"/>
                  <a:pt x="20703" y="75"/>
                  <a:pt x="20554" y="224"/>
                </a:cubicBezTo>
                <a:cubicBezTo>
                  <a:pt x="10763" y="9940"/>
                  <a:pt x="10763" y="9940"/>
                  <a:pt x="10763" y="9940"/>
                </a:cubicBezTo>
                <a:cubicBezTo>
                  <a:pt x="1046" y="224"/>
                  <a:pt x="1046" y="224"/>
                  <a:pt x="1046" y="224"/>
                </a:cubicBezTo>
                <a:cubicBezTo>
                  <a:pt x="897" y="75"/>
                  <a:pt x="747" y="0"/>
                  <a:pt x="598" y="0"/>
                </a:cubicBezTo>
                <a:cubicBezTo>
                  <a:pt x="299" y="0"/>
                  <a:pt x="0" y="299"/>
                  <a:pt x="0" y="598"/>
                </a:cubicBezTo>
                <a:cubicBezTo>
                  <a:pt x="0" y="747"/>
                  <a:pt x="75" y="897"/>
                  <a:pt x="149" y="1046"/>
                </a:cubicBezTo>
                <a:cubicBezTo>
                  <a:pt x="9940" y="10837"/>
                  <a:pt x="9940" y="10837"/>
                  <a:pt x="9940" y="10837"/>
                </a:cubicBezTo>
                <a:cubicBezTo>
                  <a:pt x="149" y="20628"/>
                  <a:pt x="149" y="20628"/>
                  <a:pt x="149" y="20628"/>
                </a:cubicBezTo>
                <a:cubicBezTo>
                  <a:pt x="75" y="20703"/>
                  <a:pt x="0" y="20853"/>
                  <a:pt x="0" y="21002"/>
                </a:cubicBezTo>
                <a:cubicBezTo>
                  <a:pt x="0" y="21376"/>
                  <a:pt x="299" y="21600"/>
                  <a:pt x="598" y="21600"/>
                </a:cubicBezTo>
                <a:cubicBezTo>
                  <a:pt x="747" y="21600"/>
                  <a:pt x="897" y="21525"/>
                  <a:pt x="1046" y="21451"/>
                </a:cubicBezTo>
                <a:cubicBezTo>
                  <a:pt x="10763" y="11660"/>
                  <a:pt x="10763" y="11660"/>
                  <a:pt x="10763" y="11660"/>
                </a:cubicBezTo>
                <a:cubicBezTo>
                  <a:pt x="20554" y="21451"/>
                  <a:pt x="20554" y="21451"/>
                  <a:pt x="20554" y="21451"/>
                </a:cubicBezTo>
                <a:cubicBezTo>
                  <a:pt x="20703" y="21525"/>
                  <a:pt x="20853" y="21600"/>
                  <a:pt x="21002" y="21600"/>
                </a:cubicBezTo>
                <a:cubicBezTo>
                  <a:pt x="21301" y="21600"/>
                  <a:pt x="21600" y="21376"/>
                  <a:pt x="21600" y="21002"/>
                </a:cubicBezTo>
                <a:cubicBezTo>
                  <a:pt x="21600" y="20853"/>
                  <a:pt x="21525" y="20703"/>
                  <a:pt x="21451" y="20628"/>
                </a:cubicBezTo>
                <a:lnTo>
                  <a:pt x="11660" y="10837"/>
                </a:lnTo>
                <a:close/>
              </a:path>
            </a:pathLst>
          </a:custGeom>
          <a:solidFill>
            <a:schemeClr val="accent1">
              <a:hueOff val="-1735709"/>
              <a:satOff val="-93836"/>
              <a:lumOff val="-7861"/>
            </a:schemeClr>
          </a:solidFill>
          <a:ln w="12700">
            <a:miter lim="400000"/>
          </a:ln>
        </p:spPr>
        <p:txBody>
          <a:bodyPr lIns="121919" tIns="121919" rIns="121919" bIns="121919"/>
          <a:lstStyle/>
          <a:p>
            <a:pPr>
              <a:defRPr sz="32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advClick="0" advTm="0">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200"/>
                                  </p:stCondLst>
                                  <p:iterate>
                                    <p:tmAbs val="0"/>
                                  </p:iterate>
                                  <p:childTnLst>
                                    <p:set>
                                      <p:cBhvr>
                                        <p:cTn id="6" fill="hold"/>
                                        <p:tgtEl>
                                          <p:spTgt spid="265"/>
                                        </p:tgtEl>
                                        <p:attrNameLst>
                                          <p:attrName>style.visibility</p:attrName>
                                        </p:attrNameLst>
                                      </p:cBhvr>
                                      <p:to>
                                        <p:strVal val="visible"/>
                                      </p:to>
                                    </p:set>
                                    <p:anim calcmode="lin" valueType="num">
                                      <p:cBhvr>
                                        <p:cTn id="7" dur="199" fill="hold"/>
                                        <p:tgtEl>
                                          <p:spTgt spid="265"/>
                                        </p:tgtEl>
                                        <p:attrNameLst>
                                          <p:attrName>ppt_w</p:attrName>
                                        </p:attrNameLst>
                                      </p:cBhvr>
                                      <p:tavLst>
                                        <p:tav tm="0">
                                          <p:val>
                                            <p:fltVal val="0"/>
                                          </p:val>
                                        </p:tav>
                                        <p:tav tm="100000">
                                          <p:val>
                                            <p:strVal val="#ppt_w"/>
                                          </p:val>
                                        </p:tav>
                                      </p:tavLst>
                                    </p:anim>
                                    <p:anim calcmode="lin" valueType="num">
                                      <p:cBhvr>
                                        <p:cTn id="8" dur="199" fill="hold"/>
                                        <p:tgtEl>
                                          <p:spTgt spid="265"/>
                                        </p:tgtEl>
                                        <p:attrNameLst>
                                          <p:attrName>ppt_h</p:attrName>
                                        </p:attrNameLst>
                                      </p:cBhvr>
                                      <p:tavLst>
                                        <p:tav tm="0">
                                          <p:val>
                                            <p:fltVal val="0"/>
                                          </p:val>
                                        </p:tav>
                                        <p:tav tm="100000">
                                          <p:val>
                                            <p:strVal val="#ppt_h"/>
                                          </p:val>
                                        </p:tav>
                                      </p:tavLst>
                                    </p:anim>
                                  </p:childTnLst>
                                </p:cTn>
                              </p:par>
                            </p:childTnLst>
                          </p:cTn>
                        </p:par>
                        <p:par>
                          <p:cTn id="9" fill="hold">
                            <p:stCondLst>
                              <p:cond delay="399"/>
                            </p:stCondLst>
                            <p:childTnLst>
                              <p:par>
                                <p:cTn id="10" presetID="22" presetClass="entr" presetSubtype="8" fill="hold" grpId="0" nodeType="afterEffect">
                                  <p:stCondLst>
                                    <p:cond delay="0"/>
                                  </p:stCondLst>
                                  <p:iterate>
                                    <p:tmAbs val="0"/>
                                  </p:iterate>
                                  <p:childTnLst>
                                    <p:set>
                                      <p:cBhvr>
                                        <p:cTn id="11" fill="hold"/>
                                        <p:tgtEl>
                                          <p:spTgt spid="267"/>
                                        </p:tgtEl>
                                        <p:attrNameLst>
                                          <p:attrName>style.visibility</p:attrName>
                                        </p:attrNameLst>
                                      </p:cBhvr>
                                      <p:to>
                                        <p:strVal val="visible"/>
                                      </p:to>
                                    </p:set>
                                    <p:animEffect transition="in" filter="wipe(left)">
                                      <p:cBhvr>
                                        <p:cTn id="12" dur="199"/>
                                        <p:tgtEl>
                                          <p:spTgt spid="267"/>
                                        </p:tgtEl>
                                      </p:cBhvr>
                                    </p:animEffect>
                                  </p:childTnLst>
                                </p:cTn>
                              </p:par>
                            </p:childTnLst>
                          </p:cTn>
                        </p:par>
                        <p:par>
                          <p:cTn id="13" fill="hold">
                            <p:stCondLst>
                              <p:cond delay="598"/>
                            </p:stCondLst>
                            <p:childTnLst>
                              <p:par>
                                <p:cTn id="14" presetID="23" presetClass="entr" presetSubtype="16" fill="hold" grpId="0" nodeType="afterEffect">
                                  <p:stCondLst>
                                    <p:cond delay="200"/>
                                  </p:stCondLst>
                                  <p:iterate>
                                    <p:tmAbs val="0"/>
                                  </p:iterate>
                                  <p:childTnLst>
                                    <p:set>
                                      <p:cBhvr>
                                        <p:cTn id="15" fill="hold"/>
                                        <p:tgtEl>
                                          <p:spTgt spid="268"/>
                                        </p:tgtEl>
                                        <p:attrNameLst>
                                          <p:attrName>style.visibility</p:attrName>
                                        </p:attrNameLst>
                                      </p:cBhvr>
                                      <p:to>
                                        <p:strVal val="visible"/>
                                      </p:to>
                                    </p:set>
                                    <p:anim calcmode="lin" valueType="num">
                                      <p:cBhvr>
                                        <p:cTn id="16" dur="199" fill="hold"/>
                                        <p:tgtEl>
                                          <p:spTgt spid="268"/>
                                        </p:tgtEl>
                                        <p:attrNameLst>
                                          <p:attrName>ppt_w</p:attrName>
                                        </p:attrNameLst>
                                      </p:cBhvr>
                                      <p:tavLst>
                                        <p:tav tm="0">
                                          <p:val>
                                            <p:fltVal val="0"/>
                                          </p:val>
                                        </p:tav>
                                        <p:tav tm="100000">
                                          <p:val>
                                            <p:strVal val="#ppt_w"/>
                                          </p:val>
                                        </p:tav>
                                      </p:tavLst>
                                    </p:anim>
                                    <p:anim calcmode="lin" valueType="num">
                                      <p:cBhvr>
                                        <p:cTn id="17" dur="199" fill="hold"/>
                                        <p:tgtEl>
                                          <p:spTgt spid="268"/>
                                        </p:tgtEl>
                                        <p:attrNameLst>
                                          <p:attrName>ppt_h</p:attrName>
                                        </p:attrNameLst>
                                      </p:cBhvr>
                                      <p:tavLst>
                                        <p:tav tm="0">
                                          <p:val>
                                            <p:fltVal val="0"/>
                                          </p:val>
                                        </p:tav>
                                        <p:tav tm="100000">
                                          <p:val>
                                            <p:strVal val="#ppt_h"/>
                                          </p:val>
                                        </p:tav>
                                      </p:tavLst>
                                    </p:anim>
                                  </p:childTnLst>
                                </p:cTn>
                              </p:par>
                            </p:childTnLst>
                          </p:cTn>
                        </p:par>
                        <p:par>
                          <p:cTn id="18" fill="hold">
                            <p:stCondLst>
                              <p:cond delay="997"/>
                            </p:stCondLst>
                            <p:childTnLst>
                              <p:par>
                                <p:cTn id="19" presetID="22" presetClass="entr" presetSubtype="8" fill="hold" grpId="0" nodeType="afterEffect">
                                  <p:stCondLst>
                                    <p:cond delay="0"/>
                                  </p:stCondLst>
                                  <p:iterate>
                                    <p:tmAbs val="0"/>
                                  </p:iterate>
                                  <p:childTnLst>
                                    <p:set>
                                      <p:cBhvr>
                                        <p:cTn id="20" fill="hold"/>
                                        <p:tgtEl>
                                          <p:spTgt spid="270"/>
                                        </p:tgtEl>
                                        <p:attrNameLst>
                                          <p:attrName>style.visibility</p:attrName>
                                        </p:attrNameLst>
                                      </p:cBhvr>
                                      <p:to>
                                        <p:strVal val="visible"/>
                                      </p:to>
                                    </p:set>
                                    <p:animEffect transition="in" filter="wipe(left)">
                                      <p:cBhvr>
                                        <p:cTn id="21" dur="199"/>
                                        <p:tgtEl>
                                          <p:spTgt spid="270"/>
                                        </p:tgtEl>
                                      </p:cBhvr>
                                    </p:animEffect>
                                  </p:childTnLst>
                                </p:cTn>
                              </p:par>
                            </p:childTnLst>
                          </p:cTn>
                        </p:par>
                        <p:par>
                          <p:cTn id="22" fill="hold">
                            <p:stCondLst>
                              <p:cond delay="1196"/>
                            </p:stCondLst>
                            <p:childTnLst>
                              <p:par>
                                <p:cTn id="23" presetID="23" presetClass="entr" presetSubtype="16" fill="hold" grpId="0" nodeType="afterEffect">
                                  <p:stCondLst>
                                    <p:cond delay="200"/>
                                  </p:stCondLst>
                                  <p:iterate>
                                    <p:tmAbs val="0"/>
                                  </p:iterate>
                                  <p:childTnLst>
                                    <p:set>
                                      <p:cBhvr>
                                        <p:cTn id="24" fill="hold"/>
                                        <p:tgtEl>
                                          <p:spTgt spid="271"/>
                                        </p:tgtEl>
                                        <p:attrNameLst>
                                          <p:attrName>style.visibility</p:attrName>
                                        </p:attrNameLst>
                                      </p:cBhvr>
                                      <p:to>
                                        <p:strVal val="visible"/>
                                      </p:to>
                                    </p:set>
                                    <p:anim calcmode="lin" valueType="num">
                                      <p:cBhvr>
                                        <p:cTn id="25" dur="199" fill="hold"/>
                                        <p:tgtEl>
                                          <p:spTgt spid="271"/>
                                        </p:tgtEl>
                                        <p:attrNameLst>
                                          <p:attrName>ppt_w</p:attrName>
                                        </p:attrNameLst>
                                      </p:cBhvr>
                                      <p:tavLst>
                                        <p:tav tm="0">
                                          <p:val>
                                            <p:fltVal val="0"/>
                                          </p:val>
                                        </p:tav>
                                        <p:tav tm="100000">
                                          <p:val>
                                            <p:strVal val="#ppt_w"/>
                                          </p:val>
                                        </p:tav>
                                      </p:tavLst>
                                    </p:anim>
                                    <p:anim calcmode="lin" valueType="num">
                                      <p:cBhvr>
                                        <p:cTn id="26" dur="199" fill="hold"/>
                                        <p:tgtEl>
                                          <p:spTgt spid="271"/>
                                        </p:tgtEl>
                                        <p:attrNameLst>
                                          <p:attrName>ppt_h</p:attrName>
                                        </p:attrNameLst>
                                      </p:cBhvr>
                                      <p:tavLst>
                                        <p:tav tm="0">
                                          <p:val>
                                            <p:fltVal val="0"/>
                                          </p:val>
                                        </p:tav>
                                        <p:tav tm="100000">
                                          <p:val>
                                            <p:strVal val="#ppt_h"/>
                                          </p:val>
                                        </p:tav>
                                      </p:tavLst>
                                    </p:anim>
                                  </p:childTnLst>
                                </p:cTn>
                              </p:par>
                            </p:childTnLst>
                          </p:cTn>
                        </p:par>
                        <p:par>
                          <p:cTn id="27" fill="hold">
                            <p:stCondLst>
                              <p:cond delay="1595"/>
                            </p:stCondLst>
                            <p:childTnLst>
                              <p:par>
                                <p:cTn id="28" presetID="22" presetClass="entr" presetSubtype="8" fill="hold" grpId="0" nodeType="afterEffect">
                                  <p:stCondLst>
                                    <p:cond delay="0"/>
                                  </p:stCondLst>
                                  <p:iterate>
                                    <p:tmAbs val="0"/>
                                  </p:iterate>
                                  <p:childTnLst>
                                    <p:set>
                                      <p:cBhvr>
                                        <p:cTn id="29" fill="hold"/>
                                        <p:tgtEl>
                                          <p:spTgt spid="273"/>
                                        </p:tgtEl>
                                        <p:attrNameLst>
                                          <p:attrName>style.visibility</p:attrName>
                                        </p:attrNameLst>
                                      </p:cBhvr>
                                      <p:to>
                                        <p:strVal val="visible"/>
                                      </p:to>
                                    </p:set>
                                    <p:animEffect transition="in" filter="wipe(left)">
                                      <p:cBhvr>
                                        <p:cTn id="30" dur="199"/>
                                        <p:tgtEl>
                                          <p:spTgt spid="273"/>
                                        </p:tgtEl>
                                      </p:cBhvr>
                                    </p:animEffect>
                                  </p:childTnLst>
                                </p:cTn>
                              </p:par>
                            </p:childTnLst>
                          </p:cTn>
                        </p:par>
                        <p:par>
                          <p:cTn id="31" fill="hold">
                            <p:stCondLst>
                              <p:cond delay="1794"/>
                            </p:stCondLst>
                            <p:childTnLst>
                              <p:par>
                                <p:cTn id="32" presetID="23" presetClass="entr" presetSubtype="16" fill="hold" grpId="0" nodeType="afterEffect">
                                  <p:stCondLst>
                                    <p:cond delay="200"/>
                                  </p:stCondLst>
                                  <p:iterate>
                                    <p:tmAbs val="0"/>
                                  </p:iterate>
                                  <p:childTnLst>
                                    <p:set>
                                      <p:cBhvr>
                                        <p:cTn id="33" fill="hold"/>
                                        <p:tgtEl>
                                          <p:spTgt spid="280"/>
                                        </p:tgtEl>
                                        <p:attrNameLst>
                                          <p:attrName>style.visibility</p:attrName>
                                        </p:attrNameLst>
                                      </p:cBhvr>
                                      <p:to>
                                        <p:strVal val="visible"/>
                                      </p:to>
                                    </p:set>
                                    <p:anim calcmode="lin" valueType="num">
                                      <p:cBhvr>
                                        <p:cTn id="34" dur="199" fill="hold"/>
                                        <p:tgtEl>
                                          <p:spTgt spid="280"/>
                                        </p:tgtEl>
                                        <p:attrNameLst>
                                          <p:attrName>ppt_w</p:attrName>
                                        </p:attrNameLst>
                                      </p:cBhvr>
                                      <p:tavLst>
                                        <p:tav tm="0">
                                          <p:val>
                                            <p:fltVal val="0"/>
                                          </p:val>
                                        </p:tav>
                                        <p:tav tm="100000">
                                          <p:val>
                                            <p:strVal val="#ppt_w"/>
                                          </p:val>
                                        </p:tav>
                                      </p:tavLst>
                                    </p:anim>
                                    <p:anim calcmode="lin" valueType="num">
                                      <p:cBhvr>
                                        <p:cTn id="35" dur="199" fill="hold"/>
                                        <p:tgtEl>
                                          <p:spTgt spid="280"/>
                                        </p:tgtEl>
                                        <p:attrNameLst>
                                          <p:attrName>ppt_h</p:attrName>
                                        </p:attrNameLst>
                                      </p:cBhvr>
                                      <p:tavLst>
                                        <p:tav tm="0">
                                          <p:val>
                                            <p:fltVal val="0"/>
                                          </p:val>
                                        </p:tav>
                                        <p:tav tm="100000">
                                          <p:val>
                                            <p:strVal val="#ppt_h"/>
                                          </p:val>
                                        </p:tav>
                                      </p:tavLst>
                                    </p:anim>
                                  </p:childTnLst>
                                </p:cTn>
                              </p:par>
                            </p:childTnLst>
                          </p:cTn>
                        </p:par>
                        <p:par>
                          <p:cTn id="36" fill="hold">
                            <p:stCondLst>
                              <p:cond delay="2193"/>
                            </p:stCondLst>
                            <p:childTnLst>
                              <p:par>
                                <p:cTn id="37" presetID="22" presetClass="entr" presetSubtype="8" fill="hold" grpId="0" nodeType="afterEffect">
                                  <p:stCondLst>
                                    <p:cond delay="0"/>
                                  </p:stCondLst>
                                  <p:iterate>
                                    <p:tmAbs val="0"/>
                                  </p:iterate>
                                  <p:childTnLst>
                                    <p:set>
                                      <p:cBhvr>
                                        <p:cTn id="38" fill="hold"/>
                                        <p:tgtEl>
                                          <p:spTgt spid="275"/>
                                        </p:tgtEl>
                                        <p:attrNameLst>
                                          <p:attrName>style.visibility</p:attrName>
                                        </p:attrNameLst>
                                      </p:cBhvr>
                                      <p:to>
                                        <p:strVal val="visible"/>
                                      </p:to>
                                    </p:set>
                                    <p:animEffect transition="in" filter="wipe(left)">
                                      <p:cBhvr>
                                        <p:cTn id="39" dur="199"/>
                                        <p:tgtEl>
                                          <p:spTgt spid="275"/>
                                        </p:tgtEl>
                                      </p:cBhvr>
                                    </p:animEffect>
                                  </p:childTnLst>
                                </p:cTn>
                              </p:par>
                            </p:childTnLst>
                          </p:cTn>
                        </p:par>
                        <p:par>
                          <p:cTn id="40" fill="hold">
                            <p:stCondLst>
                              <p:cond delay="2392"/>
                            </p:stCondLst>
                            <p:childTnLst>
                              <p:par>
                                <p:cTn id="41" presetID="23" presetClass="entr" presetSubtype="16" fill="hold" grpId="0" nodeType="afterEffect">
                                  <p:stCondLst>
                                    <p:cond delay="200"/>
                                  </p:stCondLst>
                                  <p:iterate>
                                    <p:tmAbs val="0"/>
                                  </p:iterate>
                                  <p:childTnLst>
                                    <p:set>
                                      <p:cBhvr>
                                        <p:cTn id="42" fill="hold"/>
                                        <p:tgtEl>
                                          <p:spTgt spid="281"/>
                                        </p:tgtEl>
                                        <p:attrNameLst>
                                          <p:attrName>style.visibility</p:attrName>
                                        </p:attrNameLst>
                                      </p:cBhvr>
                                      <p:to>
                                        <p:strVal val="visible"/>
                                      </p:to>
                                    </p:set>
                                    <p:anim calcmode="lin" valueType="num">
                                      <p:cBhvr>
                                        <p:cTn id="43" dur="199" fill="hold"/>
                                        <p:tgtEl>
                                          <p:spTgt spid="281"/>
                                        </p:tgtEl>
                                        <p:attrNameLst>
                                          <p:attrName>ppt_w</p:attrName>
                                        </p:attrNameLst>
                                      </p:cBhvr>
                                      <p:tavLst>
                                        <p:tav tm="0">
                                          <p:val>
                                            <p:fltVal val="0"/>
                                          </p:val>
                                        </p:tav>
                                        <p:tav tm="100000">
                                          <p:val>
                                            <p:strVal val="#ppt_w"/>
                                          </p:val>
                                        </p:tav>
                                      </p:tavLst>
                                    </p:anim>
                                    <p:anim calcmode="lin" valueType="num">
                                      <p:cBhvr>
                                        <p:cTn id="44" dur="199" fill="hold"/>
                                        <p:tgtEl>
                                          <p:spTgt spid="281"/>
                                        </p:tgtEl>
                                        <p:attrNameLst>
                                          <p:attrName>ppt_h</p:attrName>
                                        </p:attrNameLst>
                                      </p:cBhvr>
                                      <p:tavLst>
                                        <p:tav tm="0">
                                          <p:val>
                                            <p:fltVal val="0"/>
                                          </p:val>
                                        </p:tav>
                                        <p:tav tm="100000">
                                          <p:val>
                                            <p:strVal val="#ppt_h"/>
                                          </p:val>
                                        </p:tav>
                                      </p:tavLst>
                                    </p:anim>
                                  </p:childTnLst>
                                </p:cTn>
                              </p:par>
                            </p:childTnLst>
                          </p:cTn>
                        </p:par>
                        <p:par>
                          <p:cTn id="45" fill="hold">
                            <p:stCondLst>
                              <p:cond delay="2791"/>
                            </p:stCondLst>
                            <p:childTnLst>
                              <p:par>
                                <p:cTn id="46" presetID="22" presetClass="entr" presetSubtype="8" fill="hold" grpId="0" nodeType="afterEffect">
                                  <p:stCondLst>
                                    <p:cond delay="0"/>
                                  </p:stCondLst>
                                  <p:iterate>
                                    <p:tmAbs val="0"/>
                                  </p:iterate>
                                  <p:childTnLst>
                                    <p:set>
                                      <p:cBhvr>
                                        <p:cTn id="47" fill="hold"/>
                                        <p:tgtEl>
                                          <p:spTgt spid="277"/>
                                        </p:tgtEl>
                                        <p:attrNameLst>
                                          <p:attrName>style.visibility</p:attrName>
                                        </p:attrNameLst>
                                      </p:cBhvr>
                                      <p:to>
                                        <p:strVal val="visible"/>
                                      </p:to>
                                    </p:set>
                                    <p:animEffect transition="in" filter="wipe(left)">
                                      <p:cBhvr>
                                        <p:cTn id="48" dur="199"/>
                                        <p:tgtEl>
                                          <p:spTgt spid="277"/>
                                        </p:tgtEl>
                                      </p:cBhvr>
                                    </p:animEffect>
                                  </p:childTnLst>
                                </p:cTn>
                              </p:par>
                            </p:childTnLst>
                          </p:cTn>
                        </p:par>
                        <p:par>
                          <p:cTn id="49" fill="hold">
                            <p:stCondLst>
                              <p:cond delay="2990"/>
                            </p:stCondLst>
                            <p:childTnLst>
                              <p:par>
                                <p:cTn id="50" presetID="23" presetClass="entr" presetSubtype="16" fill="hold" grpId="0" nodeType="afterEffect">
                                  <p:stCondLst>
                                    <p:cond delay="200"/>
                                  </p:stCondLst>
                                  <p:iterate>
                                    <p:tmAbs val="0"/>
                                  </p:iterate>
                                  <p:childTnLst>
                                    <p:set>
                                      <p:cBhvr>
                                        <p:cTn id="51" fill="hold"/>
                                        <p:tgtEl>
                                          <p:spTgt spid="282"/>
                                        </p:tgtEl>
                                        <p:attrNameLst>
                                          <p:attrName>style.visibility</p:attrName>
                                        </p:attrNameLst>
                                      </p:cBhvr>
                                      <p:to>
                                        <p:strVal val="visible"/>
                                      </p:to>
                                    </p:set>
                                    <p:anim calcmode="lin" valueType="num">
                                      <p:cBhvr>
                                        <p:cTn id="52" dur="199" fill="hold"/>
                                        <p:tgtEl>
                                          <p:spTgt spid="282"/>
                                        </p:tgtEl>
                                        <p:attrNameLst>
                                          <p:attrName>ppt_w</p:attrName>
                                        </p:attrNameLst>
                                      </p:cBhvr>
                                      <p:tavLst>
                                        <p:tav tm="0">
                                          <p:val>
                                            <p:fltVal val="0"/>
                                          </p:val>
                                        </p:tav>
                                        <p:tav tm="100000">
                                          <p:val>
                                            <p:strVal val="#ppt_w"/>
                                          </p:val>
                                        </p:tav>
                                      </p:tavLst>
                                    </p:anim>
                                    <p:anim calcmode="lin" valueType="num">
                                      <p:cBhvr>
                                        <p:cTn id="53" dur="199" fill="hold"/>
                                        <p:tgtEl>
                                          <p:spTgt spid="282"/>
                                        </p:tgtEl>
                                        <p:attrNameLst>
                                          <p:attrName>ppt_h</p:attrName>
                                        </p:attrNameLst>
                                      </p:cBhvr>
                                      <p:tavLst>
                                        <p:tav tm="0">
                                          <p:val>
                                            <p:fltVal val="0"/>
                                          </p:val>
                                        </p:tav>
                                        <p:tav tm="100000">
                                          <p:val>
                                            <p:strVal val="#ppt_h"/>
                                          </p:val>
                                        </p:tav>
                                      </p:tavLst>
                                    </p:anim>
                                  </p:childTnLst>
                                </p:cTn>
                              </p:par>
                            </p:childTnLst>
                          </p:cTn>
                        </p:par>
                        <p:par>
                          <p:cTn id="54" fill="hold">
                            <p:stCondLst>
                              <p:cond delay="3389"/>
                            </p:stCondLst>
                            <p:childTnLst>
                              <p:par>
                                <p:cTn id="55" presetID="22" presetClass="entr" presetSubtype="8" fill="hold" grpId="0" nodeType="afterEffect">
                                  <p:stCondLst>
                                    <p:cond delay="0"/>
                                  </p:stCondLst>
                                  <p:iterate>
                                    <p:tmAbs val="0"/>
                                  </p:iterate>
                                  <p:childTnLst>
                                    <p:set>
                                      <p:cBhvr>
                                        <p:cTn id="56" fill="hold"/>
                                        <p:tgtEl>
                                          <p:spTgt spid="279"/>
                                        </p:tgtEl>
                                        <p:attrNameLst>
                                          <p:attrName>style.visibility</p:attrName>
                                        </p:attrNameLst>
                                      </p:cBhvr>
                                      <p:to>
                                        <p:strVal val="visible"/>
                                      </p:to>
                                    </p:set>
                                    <p:animEffect transition="in" filter="wipe(left)">
                                      <p:cBhvr>
                                        <p:cTn id="57" dur="199"/>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0" animBg="1" advAuto="0"/>
      <p:bldP spid="267" grpId="0" animBg="1" advAuto="0"/>
      <p:bldP spid="268" grpId="0" animBg="1" advAuto="0"/>
      <p:bldP spid="270" grpId="0" animBg="1" advAuto="0"/>
      <p:bldP spid="271" grpId="0" animBg="1" advAuto="0"/>
      <p:bldP spid="273" grpId="0" animBg="1" advAuto="0"/>
      <p:bldP spid="275" grpId="0" animBg="1" advAuto="0"/>
      <p:bldP spid="277" grpId="0" animBg="1" advAuto="0"/>
      <p:bldP spid="279" grpId="0" animBg="1" advAuto="0"/>
      <p:bldP spid="280" grpId="0" animBg="1" advAuto="0"/>
      <p:bldP spid="281" grpId="0" animBg="1" advAuto="0"/>
      <p:bldP spid="282"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Do &amp; Don’t Targets"/>
          <p:cNvSpPr txBox="1">
            <a:spLocks noGrp="1"/>
          </p:cNvSpPr>
          <p:nvPr>
            <p:ph type="ctrTitle"/>
          </p:nvPr>
        </p:nvSpPr>
        <p:spPr>
          <a:prstGeom prst="rect">
            <a:avLst/>
          </a:prstGeom>
        </p:spPr>
        <p:txBody>
          <a:bodyPr>
            <a:normAutofit fontScale="90000"/>
          </a:bodyPr>
          <a:lstStyle/>
          <a:p>
            <a:pPr defTabSz="473201">
              <a:defRPr sz="6210" spc="91"/>
            </a:pPr>
            <a:r>
              <a:rPr lang="en-US" dirty="0"/>
              <a:t>Recent regulatory developments </a:t>
            </a:r>
            <a:endParaRPr dirty="0">
              <a:solidFill>
                <a:schemeClr val="accent2">
                  <a:hueOff val="357321"/>
                  <a:lumOff val="-20104"/>
                </a:schemeClr>
              </a:solidFill>
            </a:endParaRPr>
          </a:p>
        </p:txBody>
      </p:sp>
      <p:sp>
        <p:nvSpPr>
          <p:cNvPr id="26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a:p>
        </p:txBody>
      </p:sp>
      <p:sp>
        <p:nvSpPr>
          <p:cNvPr id="265" name="Freeform 3"/>
          <p:cNvSpPr/>
          <p:nvPr/>
        </p:nvSpPr>
        <p:spPr>
          <a:xfrm>
            <a:off x="1583266" y="4139410"/>
            <a:ext cx="1074646" cy="1069129"/>
          </a:xfrm>
          <a:custGeom>
            <a:avLst/>
            <a:gdLst/>
            <a:ahLst/>
            <a:cxnLst>
              <a:cxn ang="0">
                <a:pos x="wd2" y="hd2"/>
              </a:cxn>
              <a:cxn ang="5400000">
                <a:pos x="wd2" y="hd2"/>
              </a:cxn>
              <a:cxn ang="10800000">
                <a:pos x="wd2" y="hd2"/>
              </a:cxn>
              <a:cxn ang="16200000">
                <a:pos x="wd2" y="hd2"/>
              </a:cxn>
            </a:cxnLst>
            <a:rect l="0" t="0" r="r" b="b"/>
            <a:pathLst>
              <a:path w="21600" h="21600" extrusionOk="0">
                <a:moveTo>
                  <a:pt x="10769" y="13523"/>
                </a:moveTo>
                <a:cubicBezTo>
                  <a:pt x="6241" y="8995"/>
                  <a:pt x="6241" y="8995"/>
                  <a:pt x="6241" y="8995"/>
                </a:cubicBezTo>
                <a:cubicBezTo>
                  <a:pt x="6119" y="8934"/>
                  <a:pt x="5997" y="8873"/>
                  <a:pt x="5874" y="8873"/>
                </a:cubicBezTo>
                <a:cubicBezTo>
                  <a:pt x="5568" y="8873"/>
                  <a:pt x="5385" y="9056"/>
                  <a:pt x="5385" y="9362"/>
                </a:cubicBezTo>
                <a:cubicBezTo>
                  <a:pt x="5385" y="9484"/>
                  <a:pt x="5446" y="9607"/>
                  <a:pt x="5507" y="9668"/>
                </a:cubicBezTo>
                <a:cubicBezTo>
                  <a:pt x="10402" y="14624"/>
                  <a:pt x="10402" y="14624"/>
                  <a:pt x="10402" y="14624"/>
                </a:cubicBezTo>
                <a:cubicBezTo>
                  <a:pt x="10525" y="14686"/>
                  <a:pt x="10647" y="14747"/>
                  <a:pt x="10769" y="14747"/>
                </a:cubicBezTo>
                <a:cubicBezTo>
                  <a:pt x="10892" y="14747"/>
                  <a:pt x="11014" y="14686"/>
                  <a:pt x="11137" y="14563"/>
                </a:cubicBezTo>
                <a:cubicBezTo>
                  <a:pt x="11137" y="14563"/>
                  <a:pt x="11137" y="14563"/>
                  <a:pt x="11137" y="14563"/>
                </a:cubicBezTo>
                <a:cubicBezTo>
                  <a:pt x="19336" y="5997"/>
                  <a:pt x="19336" y="5997"/>
                  <a:pt x="19336" y="5997"/>
                </a:cubicBezTo>
                <a:cubicBezTo>
                  <a:pt x="19336" y="5997"/>
                  <a:pt x="19336" y="5997"/>
                  <a:pt x="19336" y="5997"/>
                </a:cubicBezTo>
                <a:cubicBezTo>
                  <a:pt x="20070" y="5262"/>
                  <a:pt x="20070" y="5262"/>
                  <a:pt x="20070" y="5262"/>
                </a:cubicBezTo>
                <a:cubicBezTo>
                  <a:pt x="20070" y="5262"/>
                  <a:pt x="20070" y="5262"/>
                  <a:pt x="20009" y="5262"/>
                </a:cubicBezTo>
                <a:cubicBezTo>
                  <a:pt x="21478" y="3794"/>
                  <a:pt x="21478" y="3794"/>
                  <a:pt x="21478" y="3794"/>
                </a:cubicBezTo>
                <a:cubicBezTo>
                  <a:pt x="21478" y="3794"/>
                  <a:pt x="21478" y="3794"/>
                  <a:pt x="21478" y="3794"/>
                </a:cubicBezTo>
                <a:cubicBezTo>
                  <a:pt x="21539" y="3671"/>
                  <a:pt x="21600" y="3549"/>
                  <a:pt x="21600" y="3427"/>
                </a:cubicBezTo>
                <a:cubicBezTo>
                  <a:pt x="21600" y="3182"/>
                  <a:pt x="21355" y="2937"/>
                  <a:pt x="21110" y="2937"/>
                </a:cubicBezTo>
                <a:cubicBezTo>
                  <a:pt x="20927" y="2937"/>
                  <a:pt x="20805" y="2998"/>
                  <a:pt x="20743" y="3121"/>
                </a:cubicBezTo>
                <a:cubicBezTo>
                  <a:pt x="20743" y="3121"/>
                  <a:pt x="20743" y="3121"/>
                  <a:pt x="20743" y="3121"/>
                </a:cubicBezTo>
                <a:cubicBezTo>
                  <a:pt x="19458" y="4406"/>
                  <a:pt x="19458" y="4406"/>
                  <a:pt x="19458" y="4406"/>
                </a:cubicBezTo>
                <a:cubicBezTo>
                  <a:pt x="19458" y="4406"/>
                  <a:pt x="19458" y="4406"/>
                  <a:pt x="19458" y="4406"/>
                </a:cubicBezTo>
                <a:cubicBezTo>
                  <a:pt x="18785" y="5140"/>
                  <a:pt x="18785" y="5140"/>
                  <a:pt x="18785" y="5140"/>
                </a:cubicBezTo>
                <a:cubicBezTo>
                  <a:pt x="18785" y="5140"/>
                  <a:pt x="18785" y="5140"/>
                  <a:pt x="18785" y="5140"/>
                </a:cubicBezTo>
                <a:lnTo>
                  <a:pt x="10769" y="13523"/>
                </a:lnTo>
                <a:close/>
                <a:moveTo>
                  <a:pt x="20743" y="6670"/>
                </a:moveTo>
                <a:cubicBezTo>
                  <a:pt x="20499" y="6486"/>
                  <a:pt x="20193" y="6486"/>
                  <a:pt x="20009" y="6670"/>
                </a:cubicBezTo>
                <a:cubicBezTo>
                  <a:pt x="19887" y="6792"/>
                  <a:pt x="19825" y="7037"/>
                  <a:pt x="19887" y="7159"/>
                </a:cubicBezTo>
                <a:cubicBezTo>
                  <a:pt x="19887" y="7159"/>
                  <a:pt x="19887" y="7159"/>
                  <a:pt x="19887" y="7159"/>
                </a:cubicBezTo>
                <a:cubicBezTo>
                  <a:pt x="20376" y="8322"/>
                  <a:pt x="20621" y="9546"/>
                  <a:pt x="20621" y="10831"/>
                </a:cubicBezTo>
                <a:cubicBezTo>
                  <a:pt x="20621" y="16215"/>
                  <a:pt x="16215" y="20621"/>
                  <a:pt x="10769" y="20621"/>
                </a:cubicBezTo>
                <a:cubicBezTo>
                  <a:pt x="5385" y="20621"/>
                  <a:pt x="979" y="16215"/>
                  <a:pt x="979" y="10831"/>
                </a:cubicBezTo>
                <a:cubicBezTo>
                  <a:pt x="979" y="5385"/>
                  <a:pt x="5385" y="979"/>
                  <a:pt x="10769" y="979"/>
                </a:cubicBezTo>
                <a:cubicBezTo>
                  <a:pt x="13584" y="979"/>
                  <a:pt x="16032" y="2142"/>
                  <a:pt x="17867" y="3977"/>
                </a:cubicBezTo>
                <a:cubicBezTo>
                  <a:pt x="17867" y="3977"/>
                  <a:pt x="17867" y="3977"/>
                  <a:pt x="17867" y="3977"/>
                </a:cubicBezTo>
                <a:cubicBezTo>
                  <a:pt x="18051" y="4161"/>
                  <a:pt x="18357" y="4161"/>
                  <a:pt x="18541" y="3977"/>
                </a:cubicBezTo>
                <a:cubicBezTo>
                  <a:pt x="18724" y="3794"/>
                  <a:pt x="18724" y="3488"/>
                  <a:pt x="18541" y="3304"/>
                </a:cubicBezTo>
                <a:cubicBezTo>
                  <a:pt x="18479" y="3243"/>
                  <a:pt x="18479" y="3243"/>
                  <a:pt x="18479" y="3243"/>
                </a:cubicBezTo>
                <a:cubicBezTo>
                  <a:pt x="16521" y="1224"/>
                  <a:pt x="13768" y="0"/>
                  <a:pt x="10769" y="0"/>
                </a:cubicBezTo>
                <a:cubicBezTo>
                  <a:pt x="4834" y="0"/>
                  <a:pt x="0" y="4834"/>
                  <a:pt x="0" y="10831"/>
                </a:cubicBezTo>
                <a:cubicBezTo>
                  <a:pt x="0" y="16766"/>
                  <a:pt x="4834" y="21600"/>
                  <a:pt x="10769" y="21600"/>
                </a:cubicBezTo>
                <a:cubicBezTo>
                  <a:pt x="16766" y="21600"/>
                  <a:pt x="21600" y="16766"/>
                  <a:pt x="21600" y="10831"/>
                </a:cubicBezTo>
                <a:cubicBezTo>
                  <a:pt x="21600" y="9423"/>
                  <a:pt x="21294" y="8077"/>
                  <a:pt x="20866" y="6853"/>
                </a:cubicBezTo>
                <a:cubicBezTo>
                  <a:pt x="20805" y="6792"/>
                  <a:pt x="20805" y="6731"/>
                  <a:pt x="20743" y="6670"/>
                </a:cubicBezTo>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
        <p:nvSpPr>
          <p:cNvPr id="266" name="TextBox 11"/>
          <p:cNvSpPr txBox="1"/>
          <p:nvPr/>
        </p:nvSpPr>
        <p:spPr>
          <a:xfrm>
            <a:off x="3191730" y="4644169"/>
            <a:ext cx="7872510" cy="20650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l" defTabSz="1828800">
              <a:lnSpc>
                <a:spcPct val="130000"/>
              </a:lnSpc>
              <a:defRPr sz="2100">
                <a:solidFill>
                  <a:schemeClr val="accent4">
                    <a:hueOff val="11021613"/>
                    <a:satOff val="-81801"/>
                    <a:lumOff val="12078"/>
                  </a:schemeClr>
                </a:solidFill>
                <a:latin typeface="Open Sans"/>
                <a:ea typeface="Open Sans"/>
                <a:cs typeface="Open Sans"/>
                <a:sym typeface="Open Sans"/>
              </a:defRPr>
            </a:lvl1pPr>
          </a:lstStyle>
          <a:p>
            <a:pPr marL="342900" indent="-342900">
              <a:buFont typeface="Arial" panose="020B0604020202020204" pitchFamily="34" charset="0"/>
              <a:buChar char="•"/>
            </a:pPr>
            <a:r>
              <a:rPr lang="en-US" dirty="0"/>
              <a:t>Compliance date November 2022</a:t>
            </a:r>
          </a:p>
          <a:p>
            <a:pPr marL="342900" indent="-342900">
              <a:buFont typeface="Arial" panose="020B0604020202020204" pitchFamily="34" charset="0"/>
              <a:buChar char="•"/>
            </a:pPr>
            <a:r>
              <a:rPr lang="en-US" dirty="0"/>
              <a:t>Deletion of Cash Solicitation Rule, combined with Promotors and Endorsements</a:t>
            </a:r>
          </a:p>
          <a:p>
            <a:pPr marL="342900" indent="-342900">
              <a:buFont typeface="Arial" panose="020B0604020202020204" pitchFamily="34" charset="0"/>
              <a:buChar char="•"/>
            </a:pPr>
            <a:r>
              <a:rPr lang="en-US" dirty="0"/>
              <a:t>Testimonials</a:t>
            </a:r>
          </a:p>
          <a:p>
            <a:pPr marL="342900" indent="-342900">
              <a:buFont typeface="Arial" panose="020B0604020202020204" pitchFamily="34" charset="0"/>
              <a:buChar char="•"/>
            </a:pPr>
            <a:r>
              <a:rPr lang="en-US" dirty="0"/>
              <a:t>Hypothetical Performance</a:t>
            </a:r>
          </a:p>
        </p:txBody>
      </p:sp>
      <p:sp>
        <p:nvSpPr>
          <p:cNvPr id="267" name="Title 2"/>
          <p:cNvSpPr txBox="1"/>
          <p:nvPr/>
        </p:nvSpPr>
        <p:spPr>
          <a:xfrm>
            <a:off x="3191730" y="4038530"/>
            <a:ext cx="7642305" cy="492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876800">
              <a:defRPr sz="3200" cap="all" spc="64">
                <a:solidFill>
                  <a:schemeClr val="accent2">
                    <a:hueOff val="357321"/>
                    <a:lumOff val="-20104"/>
                  </a:schemeClr>
                </a:solidFill>
                <a:latin typeface="+mj-lt"/>
                <a:ea typeface="+mj-ea"/>
                <a:cs typeface="+mj-cs"/>
                <a:sym typeface="Baskerville"/>
              </a:defRPr>
            </a:lvl1pPr>
          </a:lstStyle>
          <a:p>
            <a:r>
              <a:rPr lang="en-US" dirty="0">
                <a:solidFill>
                  <a:srgbClr val="55C8EE"/>
                </a:solidFill>
              </a:rPr>
              <a:t>Marketing</a:t>
            </a:r>
            <a:r>
              <a:rPr lang="en-US" dirty="0"/>
              <a:t> Rule (rule 206(4)-1)</a:t>
            </a:r>
            <a:endParaRPr dirty="0"/>
          </a:p>
        </p:txBody>
      </p:sp>
      <p:sp>
        <p:nvSpPr>
          <p:cNvPr id="268" name="Freeform 17"/>
          <p:cNvSpPr/>
          <p:nvPr/>
        </p:nvSpPr>
        <p:spPr>
          <a:xfrm>
            <a:off x="1583266" y="6879015"/>
            <a:ext cx="1074646" cy="1069129"/>
          </a:xfrm>
          <a:custGeom>
            <a:avLst/>
            <a:gdLst/>
            <a:ahLst/>
            <a:cxnLst>
              <a:cxn ang="0">
                <a:pos x="wd2" y="hd2"/>
              </a:cxn>
              <a:cxn ang="5400000">
                <a:pos x="wd2" y="hd2"/>
              </a:cxn>
              <a:cxn ang="10800000">
                <a:pos x="wd2" y="hd2"/>
              </a:cxn>
              <a:cxn ang="16200000">
                <a:pos x="wd2" y="hd2"/>
              </a:cxn>
            </a:cxnLst>
            <a:rect l="0" t="0" r="r" b="b"/>
            <a:pathLst>
              <a:path w="21600" h="21600" extrusionOk="0">
                <a:moveTo>
                  <a:pt x="10769" y="13523"/>
                </a:moveTo>
                <a:cubicBezTo>
                  <a:pt x="6241" y="8995"/>
                  <a:pt x="6241" y="8995"/>
                  <a:pt x="6241" y="8995"/>
                </a:cubicBezTo>
                <a:cubicBezTo>
                  <a:pt x="6119" y="8934"/>
                  <a:pt x="5997" y="8873"/>
                  <a:pt x="5874" y="8873"/>
                </a:cubicBezTo>
                <a:cubicBezTo>
                  <a:pt x="5568" y="8873"/>
                  <a:pt x="5385" y="9056"/>
                  <a:pt x="5385" y="9362"/>
                </a:cubicBezTo>
                <a:cubicBezTo>
                  <a:pt x="5385" y="9484"/>
                  <a:pt x="5446" y="9607"/>
                  <a:pt x="5507" y="9668"/>
                </a:cubicBezTo>
                <a:cubicBezTo>
                  <a:pt x="10402" y="14624"/>
                  <a:pt x="10402" y="14624"/>
                  <a:pt x="10402" y="14624"/>
                </a:cubicBezTo>
                <a:cubicBezTo>
                  <a:pt x="10525" y="14686"/>
                  <a:pt x="10647" y="14747"/>
                  <a:pt x="10769" y="14747"/>
                </a:cubicBezTo>
                <a:cubicBezTo>
                  <a:pt x="10892" y="14747"/>
                  <a:pt x="11014" y="14686"/>
                  <a:pt x="11137" y="14563"/>
                </a:cubicBezTo>
                <a:cubicBezTo>
                  <a:pt x="11137" y="14563"/>
                  <a:pt x="11137" y="14563"/>
                  <a:pt x="11137" y="14563"/>
                </a:cubicBezTo>
                <a:cubicBezTo>
                  <a:pt x="19336" y="5997"/>
                  <a:pt x="19336" y="5997"/>
                  <a:pt x="19336" y="5997"/>
                </a:cubicBezTo>
                <a:cubicBezTo>
                  <a:pt x="19336" y="5997"/>
                  <a:pt x="19336" y="5997"/>
                  <a:pt x="19336" y="5997"/>
                </a:cubicBezTo>
                <a:cubicBezTo>
                  <a:pt x="20070" y="5262"/>
                  <a:pt x="20070" y="5262"/>
                  <a:pt x="20070" y="5262"/>
                </a:cubicBezTo>
                <a:cubicBezTo>
                  <a:pt x="20070" y="5262"/>
                  <a:pt x="20070" y="5262"/>
                  <a:pt x="20009" y="5262"/>
                </a:cubicBezTo>
                <a:cubicBezTo>
                  <a:pt x="21478" y="3794"/>
                  <a:pt x="21478" y="3794"/>
                  <a:pt x="21478" y="3794"/>
                </a:cubicBezTo>
                <a:cubicBezTo>
                  <a:pt x="21478" y="3794"/>
                  <a:pt x="21478" y="3794"/>
                  <a:pt x="21478" y="3794"/>
                </a:cubicBezTo>
                <a:cubicBezTo>
                  <a:pt x="21539" y="3671"/>
                  <a:pt x="21600" y="3549"/>
                  <a:pt x="21600" y="3427"/>
                </a:cubicBezTo>
                <a:cubicBezTo>
                  <a:pt x="21600" y="3182"/>
                  <a:pt x="21355" y="2937"/>
                  <a:pt x="21110" y="2937"/>
                </a:cubicBezTo>
                <a:cubicBezTo>
                  <a:pt x="20927" y="2937"/>
                  <a:pt x="20805" y="2998"/>
                  <a:pt x="20743" y="3121"/>
                </a:cubicBezTo>
                <a:cubicBezTo>
                  <a:pt x="20743" y="3121"/>
                  <a:pt x="20743" y="3121"/>
                  <a:pt x="20743" y="3121"/>
                </a:cubicBezTo>
                <a:cubicBezTo>
                  <a:pt x="19458" y="4406"/>
                  <a:pt x="19458" y="4406"/>
                  <a:pt x="19458" y="4406"/>
                </a:cubicBezTo>
                <a:cubicBezTo>
                  <a:pt x="19458" y="4406"/>
                  <a:pt x="19458" y="4406"/>
                  <a:pt x="19458" y="4406"/>
                </a:cubicBezTo>
                <a:cubicBezTo>
                  <a:pt x="18785" y="5140"/>
                  <a:pt x="18785" y="5140"/>
                  <a:pt x="18785" y="5140"/>
                </a:cubicBezTo>
                <a:cubicBezTo>
                  <a:pt x="18785" y="5140"/>
                  <a:pt x="18785" y="5140"/>
                  <a:pt x="18785" y="5140"/>
                </a:cubicBezTo>
                <a:lnTo>
                  <a:pt x="10769" y="13523"/>
                </a:lnTo>
                <a:close/>
                <a:moveTo>
                  <a:pt x="20743" y="6670"/>
                </a:moveTo>
                <a:cubicBezTo>
                  <a:pt x="20499" y="6486"/>
                  <a:pt x="20193" y="6486"/>
                  <a:pt x="20009" y="6670"/>
                </a:cubicBezTo>
                <a:cubicBezTo>
                  <a:pt x="19887" y="6792"/>
                  <a:pt x="19825" y="7037"/>
                  <a:pt x="19887" y="7159"/>
                </a:cubicBezTo>
                <a:cubicBezTo>
                  <a:pt x="19887" y="7159"/>
                  <a:pt x="19887" y="7159"/>
                  <a:pt x="19887" y="7159"/>
                </a:cubicBezTo>
                <a:cubicBezTo>
                  <a:pt x="20376" y="8322"/>
                  <a:pt x="20621" y="9546"/>
                  <a:pt x="20621" y="10831"/>
                </a:cubicBezTo>
                <a:cubicBezTo>
                  <a:pt x="20621" y="16215"/>
                  <a:pt x="16215" y="20621"/>
                  <a:pt x="10769" y="20621"/>
                </a:cubicBezTo>
                <a:cubicBezTo>
                  <a:pt x="5385" y="20621"/>
                  <a:pt x="979" y="16215"/>
                  <a:pt x="979" y="10831"/>
                </a:cubicBezTo>
                <a:cubicBezTo>
                  <a:pt x="979" y="5385"/>
                  <a:pt x="5385" y="979"/>
                  <a:pt x="10769" y="979"/>
                </a:cubicBezTo>
                <a:cubicBezTo>
                  <a:pt x="13584" y="979"/>
                  <a:pt x="16032" y="2142"/>
                  <a:pt x="17867" y="3977"/>
                </a:cubicBezTo>
                <a:cubicBezTo>
                  <a:pt x="17867" y="3977"/>
                  <a:pt x="17867" y="3977"/>
                  <a:pt x="17867" y="3977"/>
                </a:cubicBezTo>
                <a:cubicBezTo>
                  <a:pt x="18051" y="4161"/>
                  <a:pt x="18357" y="4161"/>
                  <a:pt x="18541" y="3977"/>
                </a:cubicBezTo>
                <a:cubicBezTo>
                  <a:pt x="18724" y="3794"/>
                  <a:pt x="18724" y="3488"/>
                  <a:pt x="18541" y="3304"/>
                </a:cubicBezTo>
                <a:cubicBezTo>
                  <a:pt x="18479" y="3243"/>
                  <a:pt x="18479" y="3243"/>
                  <a:pt x="18479" y="3243"/>
                </a:cubicBezTo>
                <a:cubicBezTo>
                  <a:pt x="16521" y="1224"/>
                  <a:pt x="13768" y="0"/>
                  <a:pt x="10769" y="0"/>
                </a:cubicBezTo>
                <a:cubicBezTo>
                  <a:pt x="4834" y="0"/>
                  <a:pt x="0" y="4834"/>
                  <a:pt x="0" y="10831"/>
                </a:cubicBezTo>
                <a:cubicBezTo>
                  <a:pt x="0" y="16766"/>
                  <a:pt x="4834" y="21600"/>
                  <a:pt x="10769" y="21600"/>
                </a:cubicBezTo>
                <a:cubicBezTo>
                  <a:pt x="16766" y="21600"/>
                  <a:pt x="21600" y="16766"/>
                  <a:pt x="21600" y="10831"/>
                </a:cubicBezTo>
                <a:cubicBezTo>
                  <a:pt x="21600" y="9423"/>
                  <a:pt x="21294" y="8077"/>
                  <a:pt x="20866" y="6853"/>
                </a:cubicBezTo>
                <a:cubicBezTo>
                  <a:pt x="20805" y="6792"/>
                  <a:pt x="20805" y="6731"/>
                  <a:pt x="20743" y="6670"/>
                </a:cubicBezTo>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
        <p:nvSpPr>
          <p:cNvPr id="269" name="TextBox 18"/>
          <p:cNvSpPr txBox="1"/>
          <p:nvPr/>
        </p:nvSpPr>
        <p:spPr>
          <a:xfrm>
            <a:off x="3191730" y="7898757"/>
            <a:ext cx="7642305" cy="1644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828800">
              <a:lnSpc>
                <a:spcPct val="130000"/>
              </a:lnSpc>
              <a:defRPr sz="2100">
                <a:solidFill>
                  <a:schemeClr val="accent4">
                    <a:hueOff val="11021613"/>
                    <a:satOff val="-81801"/>
                    <a:lumOff val="12078"/>
                  </a:schemeClr>
                </a:solidFill>
                <a:latin typeface="Open Sans"/>
                <a:ea typeface="Open Sans"/>
                <a:cs typeface="Open Sans"/>
                <a:sym typeface="Open Sans"/>
              </a:defRPr>
            </a:lvl1pPr>
          </a:lstStyle>
          <a:p>
            <a:pPr marL="342900" indent="-342900">
              <a:buFont typeface="Arial" panose="020B0604020202020204" pitchFamily="34" charset="0"/>
              <a:buChar char="•"/>
            </a:pPr>
            <a:r>
              <a:rPr lang="en-US" dirty="0"/>
              <a:t>Compliance Date June 2020</a:t>
            </a:r>
          </a:p>
          <a:p>
            <a:pPr marL="342900" indent="-342900">
              <a:buFont typeface="Arial" panose="020B0604020202020204" pitchFamily="34" charset="0"/>
              <a:buChar char="•"/>
            </a:pPr>
            <a:r>
              <a:rPr lang="en-US" dirty="0"/>
              <a:t>Layered Disclosure</a:t>
            </a:r>
          </a:p>
          <a:p>
            <a:pPr marL="342900" indent="-342900">
              <a:buFont typeface="Arial" panose="020B0604020202020204" pitchFamily="34" charset="0"/>
              <a:buChar char="•"/>
            </a:pPr>
            <a:r>
              <a:rPr lang="en-US" dirty="0"/>
              <a:t>Prescriptive Placement (with new account forms &amp; website)</a:t>
            </a:r>
            <a:endParaRPr dirty="0"/>
          </a:p>
        </p:txBody>
      </p:sp>
      <p:sp>
        <p:nvSpPr>
          <p:cNvPr id="270" name="Title 2"/>
          <p:cNvSpPr txBox="1"/>
          <p:nvPr/>
        </p:nvSpPr>
        <p:spPr>
          <a:xfrm>
            <a:off x="3191730" y="6778135"/>
            <a:ext cx="7642305" cy="984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876800">
              <a:defRPr sz="3200" cap="all" spc="64">
                <a:solidFill>
                  <a:schemeClr val="accent2">
                    <a:hueOff val="357321"/>
                    <a:lumOff val="-20104"/>
                  </a:schemeClr>
                </a:solidFill>
                <a:latin typeface="+mj-lt"/>
                <a:ea typeface="+mj-ea"/>
                <a:cs typeface="+mj-cs"/>
                <a:sym typeface="Baskerville"/>
              </a:defRPr>
            </a:lvl1pPr>
          </a:lstStyle>
          <a:p>
            <a:r>
              <a:rPr lang="en-US" dirty="0"/>
              <a:t>Form </a:t>
            </a:r>
            <a:r>
              <a:rPr lang="en-US" dirty="0" err="1"/>
              <a:t>crs</a:t>
            </a:r>
            <a:r>
              <a:rPr lang="en-US" dirty="0"/>
              <a:t> </a:t>
            </a:r>
          </a:p>
          <a:p>
            <a:r>
              <a:rPr lang="en-US" dirty="0"/>
              <a:t>(client relationship summary)</a:t>
            </a:r>
            <a:endParaRPr dirty="0"/>
          </a:p>
        </p:txBody>
      </p:sp>
      <p:sp>
        <p:nvSpPr>
          <p:cNvPr id="271" name="Freeform 21"/>
          <p:cNvSpPr/>
          <p:nvPr/>
        </p:nvSpPr>
        <p:spPr>
          <a:xfrm>
            <a:off x="1583266" y="9618621"/>
            <a:ext cx="1074646" cy="1069129"/>
          </a:xfrm>
          <a:custGeom>
            <a:avLst/>
            <a:gdLst/>
            <a:ahLst/>
            <a:cxnLst>
              <a:cxn ang="0">
                <a:pos x="wd2" y="hd2"/>
              </a:cxn>
              <a:cxn ang="5400000">
                <a:pos x="wd2" y="hd2"/>
              </a:cxn>
              <a:cxn ang="10800000">
                <a:pos x="wd2" y="hd2"/>
              </a:cxn>
              <a:cxn ang="16200000">
                <a:pos x="wd2" y="hd2"/>
              </a:cxn>
            </a:cxnLst>
            <a:rect l="0" t="0" r="r" b="b"/>
            <a:pathLst>
              <a:path w="21600" h="21600" extrusionOk="0">
                <a:moveTo>
                  <a:pt x="10769" y="13523"/>
                </a:moveTo>
                <a:cubicBezTo>
                  <a:pt x="6241" y="8995"/>
                  <a:pt x="6241" y="8995"/>
                  <a:pt x="6241" y="8995"/>
                </a:cubicBezTo>
                <a:cubicBezTo>
                  <a:pt x="6119" y="8934"/>
                  <a:pt x="5997" y="8873"/>
                  <a:pt x="5874" y="8873"/>
                </a:cubicBezTo>
                <a:cubicBezTo>
                  <a:pt x="5568" y="8873"/>
                  <a:pt x="5385" y="9056"/>
                  <a:pt x="5385" y="9362"/>
                </a:cubicBezTo>
                <a:cubicBezTo>
                  <a:pt x="5385" y="9484"/>
                  <a:pt x="5446" y="9607"/>
                  <a:pt x="5507" y="9668"/>
                </a:cubicBezTo>
                <a:cubicBezTo>
                  <a:pt x="10402" y="14624"/>
                  <a:pt x="10402" y="14624"/>
                  <a:pt x="10402" y="14624"/>
                </a:cubicBezTo>
                <a:cubicBezTo>
                  <a:pt x="10525" y="14686"/>
                  <a:pt x="10647" y="14747"/>
                  <a:pt x="10769" y="14747"/>
                </a:cubicBezTo>
                <a:cubicBezTo>
                  <a:pt x="10892" y="14747"/>
                  <a:pt x="11014" y="14686"/>
                  <a:pt x="11137" y="14563"/>
                </a:cubicBezTo>
                <a:cubicBezTo>
                  <a:pt x="11137" y="14563"/>
                  <a:pt x="11137" y="14563"/>
                  <a:pt x="11137" y="14563"/>
                </a:cubicBezTo>
                <a:cubicBezTo>
                  <a:pt x="19336" y="5997"/>
                  <a:pt x="19336" y="5997"/>
                  <a:pt x="19336" y="5997"/>
                </a:cubicBezTo>
                <a:cubicBezTo>
                  <a:pt x="19336" y="5997"/>
                  <a:pt x="19336" y="5997"/>
                  <a:pt x="19336" y="5997"/>
                </a:cubicBezTo>
                <a:cubicBezTo>
                  <a:pt x="20070" y="5262"/>
                  <a:pt x="20070" y="5262"/>
                  <a:pt x="20070" y="5262"/>
                </a:cubicBezTo>
                <a:cubicBezTo>
                  <a:pt x="20070" y="5262"/>
                  <a:pt x="20070" y="5262"/>
                  <a:pt x="20009" y="5262"/>
                </a:cubicBezTo>
                <a:cubicBezTo>
                  <a:pt x="21478" y="3794"/>
                  <a:pt x="21478" y="3794"/>
                  <a:pt x="21478" y="3794"/>
                </a:cubicBezTo>
                <a:cubicBezTo>
                  <a:pt x="21478" y="3794"/>
                  <a:pt x="21478" y="3794"/>
                  <a:pt x="21478" y="3794"/>
                </a:cubicBezTo>
                <a:cubicBezTo>
                  <a:pt x="21539" y="3671"/>
                  <a:pt x="21600" y="3549"/>
                  <a:pt x="21600" y="3427"/>
                </a:cubicBezTo>
                <a:cubicBezTo>
                  <a:pt x="21600" y="3182"/>
                  <a:pt x="21355" y="2937"/>
                  <a:pt x="21110" y="2937"/>
                </a:cubicBezTo>
                <a:cubicBezTo>
                  <a:pt x="20927" y="2937"/>
                  <a:pt x="20805" y="2998"/>
                  <a:pt x="20743" y="3121"/>
                </a:cubicBezTo>
                <a:cubicBezTo>
                  <a:pt x="20743" y="3121"/>
                  <a:pt x="20743" y="3121"/>
                  <a:pt x="20743" y="3121"/>
                </a:cubicBezTo>
                <a:cubicBezTo>
                  <a:pt x="19458" y="4406"/>
                  <a:pt x="19458" y="4406"/>
                  <a:pt x="19458" y="4406"/>
                </a:cubicBezTo>
                <a:cubicBezTo>
                  <a:pt x="19458" y="4406"/>
                  <a:pt x="19458" y="4406"/>
                  <a:pt x="19458" y="4406"/>
                </a:cubicBezTo>
                <a:cubicBezTo>
                  <a:pt x="18785" y="5140"/>
                  <a:pt x="18785" y="5140"/>
                  <a:pt x="18785" y="5140"/>
                </a:cubicBezTo>
                <a:cubicBezTo>
                  <a:pt x="18785" y="5140"/>
                  <a:pt x="18785" y="5140"/>
                  <a:pt x="18785" y="5140"/>
                </a:cubicBezTo>
                <a:lnTo>
                  <a:pt x="10769" y="13523"/>
                </a:lnTo>
                <a:close/>
                <a:moveTo>
                  <a:pt x="20743" y="6670"/>
                </a:moveTo>
                <a:cubicBezTo>
                  <a:pt x="20499" y="6486"/>
                  <a:pt x="20193" y="6486"/>
                  <a:pt x="20009" y="6670"/>
                </a:cubicBezTo>
                <a:cubicBezTo>
                  <a:pt x="19887" y="6792"/>
                  <a:pt x="19825" y="7037"/>
                  <a:pt x="19887" y="7159"/>
                </a:cubicBezTo>
                <a:cubicBezTo>
                  <a:pt x="19887" y="7159"/>
                  <a:pt x="19887" y="7159"/>
                  <a:pt x="19887" y="7159"/>
                </a:cubicBezTo>
                <a:cubicBezTo>
                  <a:pt x="20376" y="8322"/>
                  <a:pt x="20621" y="9546"/>
                  <a:pt x="20621" y="10831"/>
                </a:cubicBezTo>
                <a:cubicBezTo>
                  <a:pt x="20621" y="16215"/>
                  <a:pt x="16215" y="20621"/>
                  <a:pt x="10769" y="20621"/>
                </a:cubicBezTo>
                <a:cubicBezTo>
                  <a:pt x="5385" y="20621"/>
                  <a:pt x="979" y="16215"/>
                  <a:pt x="979" y="10831"/>
                </a:cubicBezTo>
                <a:cubicBezTo>
                  <a:pt x="979" y="5385"/>
                  <a:pt x="5385" y="979"/>
                  <a:pt x="10769" y="979"/>
                </a:cubicBezTo>
                <a:cubicBezTo>
                  <a:pt x="13584" y="979"/>
                  <a:pt x="16032" y="2142"/>
                  <a:pt x="17867" y="3977"/>
                </a:cubicBezTo>
                <a:cubicBezTo>
                  <a:pt x="17867" y="3977"/>
                  <a:pt x="17867" y="3977"/>
                  <a:pt x="17867" y="3977"/>
                </a:cubicBezTo>
                <a:cubicBezTo>
                  <a:pt x="18051" y="4161"/>
                  <a:pt x="18357" y="4161"/>
                  <a:pt x="18541" y="3977"/>
                </a:cubicBezTo>
                <a:cubicBezTo>
                  <a:pt x="18724" y="3794"/>
                  <a:pt x="18724" y="3488"/>
                  <a:pt x="18541" y="3304"/>
                </a:cubicBezTo>
                <a:cubicBezTo>
                  <a:pt x="18479" y="3243"/>
                  <a:pt x="18479" y="3243"/>
                  <a:pt x="18479" y="3243"/>
                </a:cubicBezTo>
                <a:cubicBezTo>
                  <a:pt x="16521" y="1224"/>
                  <a:pt x="13768" y="0"/>
                  <a:pt x="10769" y="0"/>
                </a:cubicBezTo>
                <a:cubicBezTo>
                  <a:pt x="4834" y="0"/>
                  <a:pt x="0" y="4834"/>
                  <a:pt x="0" y="10831"/>
                </a:cubicBezTo>
                <a:cubicBezTo>
                  <a:pt x="0" y="16766"/>
                  <a:pt x="4834" y="21600"/>
                  <a:pt x="10769" y="21600"/>
                </a:cubicBezTo>
                <a:cubicBezTo>
                  <a:pt x="16766" y="21600"/>
                  <a:pt x="21600" y="16766"/>
                  <a:pt x="21600" y="10831"/>
                </a:cubicBezTo>
                <a:cubicBezTo>
                  <a:pt x="21600" y="9423"/>
                  <a:pt x="21294" y="8077"/>
                  <a:pt x="20866" y="6853"/>
                </a:cubicBezTo>
                <a:cubicBezTo>
                  <a:pt x="20805" y="6792"/>
                  <a:pt x="20805" y="6731"/>
                  <a:pt x="20743" y="6670"/>
                </a:cubicBezTo>
              </a:path>
            </a:pathLst>
          </a:custGeom>
          <a:solidFill>
            <a:schemeClr val="accent2">
              <a:hueOff val="357321"/>
              <a:lumOff val="-20104"/>
            </a:schemeClr>
          </a:solidFill>
          <a:ln w="12700">
            <a:miter lim="400000"/>
          </a:ln>
        </p:spPr>
        <p:txBody>
          <a:bodyPr lIns="121919" tIns="121919" rIns="121919" bIns="121919"/>
          <a:lstStyle/>
          <a:p>
            <a:pPr>
              <a:defRPr sz="3200">
                <a:solidFill>
                  <a:srgbClr val="FFFFFF"/>
                </a:solidFill>
              </a:defRPr>
            </a:pPr>
            <a:endParaRPr/>
          </a:p>
        </p:txBody>
      </p:sp>
      <p:sp>
        <p:nvSpPr>
          <p:cNvPr id="273" name="Title 2"/>
          <p:cNvSpPr txBox="1"/>
          <p:nvPr/>
        </p:nvSpPr>
        <p:spPr>
          <a:xfrm>
            <a:off x="3191730" y="9644890"/>
            <a:ext cx="7642305" cy="984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876800">
              <a:defRPr sz="3200" cap="all" spc="64">
                <a:solidFill>
                  <a:schemeClr val="accent2">
                    <a:hueOff val="357321"/>
                    <a:lumOff val="-20104"/>
                  </a:schemeClr>
                </a:solidFill>
                <a:latin typeface="+mj-lt"/>
                <a:ea typeface="+mj-ea"/>
                <a:cs typeface="+mj-cs"/>
                <a:sym typeface="Baskerville"/>
              </a:defRPr>
            </a:lvl1pPr>
          </a:lstStyle>
          <a:p>
            <a:r>
              <a:rPr lang="en-US" dirty="0"/>
              <a:t>Cyber security &amp; data protection</a:t>
            </a:r>
            <a:endParaRPr dirty="0"/>
          </a:p>
        </p:txBody>
      </p:sp>
      <p:sp>
        <p:nvSpPr>
          <p:cNvPr id="274" name="TextBox 34"/>
          <p:cNvSpPr txBox="1"/>
          <p:nvPr/>
        </p:nvSpPr>
        <p:spPr>
          <a:xfrm>
            <a:off x="15124565" y="4644169"/>
            <a:ext cx="7642305" cy="20650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828800">
              <a:lnSpc>
                <a:spcPct val="130000"/>
              </a:lnSpc>
              <a:defRPr sz="2100">
                <a:solidFill>
                  <a:schemeClr val="accent4">
                    <a:hueOff val="11021613"/>
                    <a:satOff val="-81801"/>
                    <a:lumOff val="12078"/>
                  </a:schemeClr>
                </a:solidFill>
                <a:latin typeface="Open Sans"/>
                <a:ea typeface="Open Sans"/>
                <a:cs typeface="Open Sans"/>
                <a:sym typeface="Open Sans"/>
              </a:defRPr>
            </a:lvl1pPr>
          </a:lstStyle>
          <a:p>
            <a:pPr marL="342900" indent="-342900">
              <a:buFont typeface="Arial" panose="020B0604020202020204" pitchFamily="34" charset="0"/>
              <a:buChar char="•"/>
            </a:pPr>
            <a:r>
              <a:rPr lang="en-US" dirty="0"/>
              <a:t>Consider policies and procedures</a:t>
            </a:r>
          </a:p>
          <a:p>
            <a:pPr marL="342900" indent="-342900">
              <a:buFont typeface="Arial" panose="020B0604020202020204" pitchFamily="34" charset="0"/>
              <a:buChar char="•"/>
            </a:pPr>
            <a:r>
              <a:rPr lang="en-US" dirty="0"/>
              <a:t>Books and records (substantiation claims)</a:t>
            </a:r>
          </a:p>
          <a:p>
            <a:pPr marL="342900" indent="-342900">
              <a:buFont typeface="Arial" panose="020B0604020202020204" pitchFamily="34" charset="0"/>
              <a:buChar char="•"/>
            </a:pPr>
            <a:r>
              <a:rPr lang="en-US" dirty="0"/>
              <a:t>Inadequate Disclosure</a:t>
            </a:r>
          </a:p>
          <a:p>
            <a:pPr marL="342900" indent="-342900">
              <a:buFont typeface="Arial" panose="020B0604020202020204" pitchFamily="34" charset="0"/>
              <a:buChar char="•"/>
            </a:pPr>
            <a:r>
              <a:rPr lang="en-US" dirty="0"/>
              <a:t>Significant enforcement actions</a:t>
            </a:r>
          </a:p>
          <a:p>
            <a:pPr marL="342900" indent="-342900">
              <a:buFont typeface="Arial" panose="020B0604020202020204" pitchFamily="34" charset="0"/>
              <a:buChar char="•"/>
            </a:pPr>
            <a:r>
              <a:rPr lang="en-US" dirty="0"/>
              <a:t>Consider Lead Generation Services (Promotors)</a:t>
            </a:r>
            <a:endParaRPr dirty="0"/>
          </a:p>
        </p:txBody>
      </p:sp>
      <p:sp>
        <p:nvSpPr>
          <p:cNvPr id="275" name="Title 2"/>
          <p:cNvSpPr txBox="1"/>
          <p:nvPr/>
        </p:nvSpPr>
        <p:spPr>
          <a:xfrm>
            <a:off x="15124565" y="4038530"/>
            <a:ext cx="7642305" cy="492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876800">
              <a:defRPr sz="3200" cap="all" spc="64">
                <a:solidFill>
                  <a:schemeClr val="accent1">
                    <a:hueOff val="-1735709"/>
                    <a:satOff val="-93836"/>
                    <a:lumOff val="-7861"/>
                  </a:schemeClr>
                </a:solidFill>
                <a:latin typeface="+mj-lt"/>
                <a:ea typeface="+mj-ea"/>
                <a:cs typeface="+mj-cs"/>
                <a:sym typeface="Baskerville"/>
              </a:defRPr>
            </a:lvl1pPr>
          </a:lstStyle>
          <a:p>
            <a:r>
              <a:rPr lang="en-US" dirty="0"/>
              <a:t>High risk area</a:t>
            </a:r>
            <a:endParaRPr dirty="0"/>
          </a:p>
        </p:txBody>
      </p:sp>
      <p:sp>
        <p:nvSpPr>
          <p:cNvPr id="276" name="TextBox 38"/>
          <p:cNvSpPr txBox="1"/>
          <p:nvPr/>
        </p:nvSpPr>
        <p:spPr>
          <a:xfrm>
            <a:off x="15124565" y="7383774"/>
            <a:ext cx="7642305" cy="1644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828800">
              <a:lnSpc>
                <a:spcPct val="130000"/>
              </a:lnSpc>
              <a:defRPr sz="2100">
                <a:solidFill>
                  <a:schemeClr val="accent4">
                    <a:hueOff val="11021613"/>
                    <a:satOff val="-81801"/>
                    <a:lumOff val="12078"/>
                  </a:schemeClr>
                </a:solidFill>
                <a:latin typeface="Open Sans"/>
                <a:ea typeface="Open Sans"/>
                <a:cs typeface="Open Sans"/>
                <a:sym typeface="Open Sans"/>
              </a:defRPr>
            </a:lvl1pPr>
          </a:lstStyle>
          <a:p>
            <a:pPr marL="342900" indent="-342900">
              <a:buFont typeface="Arial" panose="020B0604020202020204" pitchFamily="34" charset="0"/>
              <a:buChar char="•"/>
            </a:pPr>
            <a:r>
              <a:rPr lang="en-US" dirty="0"/>
              <a:t>Failure to follow instructions on the creation and maintenance of Form CRS</a:t>
            </a:r>
          </a:p>
          <a:p>
            <a:pPr marL="342900" indent="-342900">
              <a:buFont typeface="Arial" panose="020B0604020202020204" pitchFamily="34" charset="0"/>
              <a:buChar char="•"/>
            </a:pPr>
            <a:r>
              <a:rPr lang="en-US" dirty="0"/>
              <a:t>Books and Records Requirements</a:t>
            </a:r>
          </a:p>
          <a:p>
            <a:pPr marL="342900" indent="-342900">
              <a:buFont typeface="Arial" panose="020B0604020202020204" pitchFamily="34" charset="0"/>
              <a:buChar char="•"/>
            </a:pPr>
            <a:r>
              <a:rPr lang="en-US" dirty="0"/>
              <a:t>Delivery Requirements, initially and material changes</a:t>
            </a:r>
            <a:endParaRPr dirty="0"/>
          </a:p>
        </p:txBody>
      </p:sp>
      <p:sp>
        <p:nvSpPr>
          <p:cNvPr id="277" name="Title 2"/>
          <p:cNvSpPr txBox="1"/>
          <p:nvPr/>
        </p:nvSpPr>
        <p:spPr>
          <a:xfrm>
            <a:off x="15124565" y="6904613"/>
            <a:ext cx="7642305" cy="492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876800">
              <a:defRPr sz="3200" cap="all" spc="64">
                <a:solidFill>
                  <a:schemeClr val="accent1">
                    <a:hueOff val="-1735709"/>
                    <a:satOff val="-93836"/>
                    <a:lumOff val="-7861"/>
                  </a:schemeClr>
                </a:solidFill>
                <a:latin typeface="+mj-lt"/>
                <a:ea typeface="+mj-ea"/>
                <a:cs typeface="+mj-cs"/>
                <a:sym typeface="Baskerville"/>
              </a:defRPr>
            </a:lvl1pPr>
          </a:lstStyle>
          <a:p>
            <a:r>
              <a:rPr lang="en-US" dirty="0"/>
              <a:t>Concerns</a:t>
            </a:r>
            <a:endParaRPr dirty="0"/>
          </a:p>
        </p:txBody>
      </p:sp>
      <p:sp>
        <p:nvSpPr>
          <p:cNvPr id="278" name="TextBox 42"/>
          <p:cNvSpPr txBox="1"/>
          <p:nvPr/>
        </p:nvSpPr>
        <p:spPr>
          <a:xfrm>
            <a:off x="15124565" y="10123379"/>
            <a:ext cx="7642305" cy="12248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828800">
              <a:lnSpc>
                <a:spcPct val="130000"/>
              </a:lnSpc>
              <a:defRPr sz="2100">
                <a:solidFill>
                  <a:schemeClr val="accent4">
                    <a:hueOff val="11021613"/>
                    <a:satOff val="-81801"/>
                    <a:lumOff val="12078"/>
                  </a:schemeClr>
                </a:solidFill>
                <a:latin typeface="Open Sans"/>
                <a:ea typeface="Open Sans"/>
                <a:cs typeface="Open Sans"/>
                <a:sym typeface="Open Sans"/>
              </a:defRPr>
            </a:lvl1pPr>
          </a:lstStyle>
          <a:p>
            <a:pPr marL="342900" indent="-342900">
              <a:buFont typeface="Arial" panose="020B0604020202020204" pitchFamily="34" charset="0"/>
              <a:buChar char="•"/>
            </a:pPr>
            <a:r>
              <a:rPr lang="en-US" dirty="0"/>
              <a:t>Consider environment ahead of proposed rules</a:t>
            </a:r>
          </a:p>
          <a:p>
            <a:pPr marL="342900" indent="-342900">
              <a:buFont typeface="Arial" panose="020B0604020202020204" pitchFamily="34" charset="0"/>
              <a:buChar char="•"/>
            </a:pPr>
            <a:r>
              <a:rPr lang="en-US" dirty="0"/>
              <a:t>Home office vs. remote offices</a:t>
            </a:r>
          </a:p>
          <a:p>
            <a:pPr marL="342900" indent="-342900">
              <a:buFont typeface="Arial" panose="020B0604020202020204" pitchFamily="34" charset="0"/>
              <a:buChar char="•"/>
            </a:pPr>
            <a:r>
              <a:rPr lang="en-US" dirty="0"/>
              <a:t>Business Continuity</a:t>
            </a:r>
            <a:endParaRPr dirty="0"/>
          </a:p>
        </p:txBody>
      </p:sp>
      <p:sp>
        <p:nvSpPr>
          <p:cNvPr id="279" name="Title 2"/>
          <p:cNvSpPr txBox="1"/>
          <p:nvPr/>
        </p:nvSpPr>
        <p:spPr>
          <a:xfrm>
            <a:off x="15124565" y="9517741"/>
            <a:ext cx="7642305" cy="492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4876800">
              <a:defRPr sz="3200" cap="all" spc="64">
                <a:solidFill>
                  <a:schemeClr val="accent1">
                    <a:hueOff val="-1735709"/>
                    <a:satOff val="-93836"/>
                    <a:lumOff val="-7861"/>
                  </a:schemeClr>
                </a:solidFill>
                <a:latin typeface="+mj-lt"/>
                <a:ea typeface="+mj-ea"/>
                <a:cs typeface="+mj-cs"/>
                <a:sym typeface="Baskerville"/>
              </a:defRPr>
            </a:lvl1pPr>
          </a:lstStyle>
          <a:p>
            <a:r>
              <a:rPr lang="en-US" dirty="0"/>
              <a:t>CYBER SECURITY IN BCP</a:t>
            </a:r>
            <a:endParaRPr dirty="0"/>
          </a:p>
        </p:txBody>
      </p:sp>
      <p:sp>
        <p:nvSpPr>
          <p:cNvPr id="280" name="Freeform 27"/>
          <p:cNvSpPr/>
          <p:nvPr/>
        </p:nvSpPr>
        <p:spPr>
          <a:xfrm>
            <a:off x="13700362" y="4114800"/>
            <a:ext cx="811505" cy="811505"/>
          </a:xfrm>
          <a:custGeom>
            <a:avLst/>
            <a:gdLst/>
            <a:ahLst/>
            <a:cxnLst>
              <a:cxn ang="0">
                <a:pos x="wd2" y="hd2"/>
              </a:cxn>
              <a:cxn ang="5400000">
                <a:pos x="wd2" y="hd2"/>
              </a:cxn>
              <a:cxn ang="10800000">
                <a:pos x="wd2" y="hd2"/>
              </a:cxn>
              <a:cxn ang="16200000">
                <a:pos x="wd2" y="hd2"/>
              </a:cxn>
            </a:cxnLst>
            <a:rect l="0" t="0" r="r" b="b"/>
            <a:pathLst>
              <a:path w="21600" h="21600" extrusionOk="0">
                <a:moveTo>
                  <a:pt x="11660" y="10837"/>
                </a:moveTo>
                <a:cubicBezTo>
                  <a:pt x="21451" y="1046"/>
                  <a:pt x="21451" y="1046"/>
                  <a:pt x="21451" y="1046"/>
                </a:cubicBezTo>
                <a:cubicBezTo>
                  <a:pt x="21525" y="897"/>
                  <a:pt x="21600" y="747"/>
                  <a:pt x="21600" y="598"/>
                </a:cubicBezTo>
                <a:cubicBezTo>
                  <a:pt x="21600" y="299"/>
                  <a:pt x="21301" y="0"/>
                  <a:pt x="21002" y="0"/>
                </a:cubicBezTo>
                <a:cubicBezTo>
                  <a:pt x="20853" y="0"/>
                  <a:pt x="20703" y="75"/>
                  <a:pt x="20554" y="224"/>
                </a:cubicBezTo>
                <a:cubicBezTo>
                  <a:pt x="10763" y="9940"/>
                  <a:pt x="10763" y="9940"/>
                  <a:pt x="10763" y="9940"/>
                </a:cubicBezTo>
                <a:cubicBezTo>
                  <a:pt x="1046" y="224"/>
                  <a:pt x="1046" y="224"/>
                  <a:pt x="1046" y="224"/>
                </a:cubicBezTo>
                <a:cubicBezTo>
                  <a:pt x="897" y="75"/>
                  <a:pt x="747" y="0"/>
                  <a:pt x="598" y="0"/>
                </a:cubicBezTo>
                <a:cubicBezTo>
                  <a:pt x="299" y="0"/>
                  <a:pt x="0" y="299"/>
                  <a:pt x="0" y="598"/>
                </a:cubicBezTo>
                <a:cubicBezTo>
                  <a:pt x="0" y="747"/>
                  <a:pt x="75" y="897"/>
                  <a:pt x="149" y="1046"/>
                </a:cubicBezTo>
                <a:cubicBezTo>
                  <a:pt x="9940" y="10837"/>
                  <a:pt x="9940" y="10837"/>
                  <a:pt x="9940" y="10837"/>
                </a:cubicBezTo>
                <a:cubicBezTo>
                  <a:pt x="149" y="20628"/>
                  <a:pt x="149" y="20628"/>
                  <a:pt x="149" y="20628"/>
                </a:cubicBezTo>
                <a:cubicBezTo>
                  <a:pt x="75" y="20703"/>
                  <a:pt x="0" y="20853"/>
                  <a:pt x="0" y="21002"/>
                </a:cubicBezTo>
                <a:cubicBezTo>
                  <a:pt x="0" y="21376"/>
                  <a:pt x="299" y="21600"/>
                  <a:pt x="598" y="21600"/>
                </a:cubicBezTo>
                <a:cubicBezTo>
                  <a:pt x="747" y="21600"/>
                  <a:pt x="897" y="21525"/>
                  <a:pt x="1046" y="21451"/>
                </a:cubicBezTo>
                <a:cubicBezTo>
                  <a:pt x="10763" y="11660"/>
                  <a:pt x="10763" y="11660"/>
                  <a:pt x="10763" y="11660"/>
                </a:cubicBezTo>
                <a:cubicBezTo>
                  <a:pt x="20554" y="21451"/>
                  <a:pt x="20554" y="21451"/>
                  <a:pt x="20554" y="21451"/>
                </a:cubicBezTo>
                <a:cubicBezTo>
                  <a:pt x="20703" y="21525"/>
                  <a:pt x="20853" y="21600"/>
                  <a:pt x="21002" y="21600"/>
                </a:cubicBezTo>
                <a:cubicBezTo>
                  <a:pt x="21301" y="21600"/>
                  <a:pt x="21600" y="21376"/>
                  <a:pt x="21600" y="21002"/>
                </a:cubicBezTo>
                <a:cubicBezTo>
                  <a:pt x="21600" y="20853"/>
                  <a:pt x="21525" y="20703"/>
                  <a:pt x="21451" y="20628"/>
                </a:cubicBezTo>
                <a:lnTo>
                  <a:pt x="11660" y="10837"/>
                </a:lnTo>
                <a:close/>
              </a:path>
            </a:pathLst>
          </a:custGeom>
          <a:solidFill>
            <a:schemeClr val="accent1">
              <a:hueOff val="-1735709"/>
              <a:satOff val="-93836"/>
              <a:lumOff val="-7861"/>
            </a:schemeClr>
          </a:solidFill>
          <a:ln w="12700">
            <a:miter lim="400000"/>
          </a:ln>
        </p:spPr>
        <p:txBody>
          <a:bodyPr lIns="121919" tIns="121919" rIns="121919" bIns="121919"/>
          <a:lstStyle/>
          <a:p>
            <a:pPr>
              <a:defRPr sz="3200">
                <a:solidFill>
                  <a:srgbClr val="FFFFFF"/>
                </a:solidFill>
              </a:defRPr>
            </a:pPr>
            <a:endParaRPr/>
          </a:p>
        </p:txBody>
      </p:sp>
      <p:sp>
        <p:nvSpPr>
          <p:cNvPr id="281" name="Freeform 28"/>
          <p:cNvSpPr/>
          <p:nvPr/>
        </p:nvSpPr>
        <p:spPr>
          <a:xfrm>
            <a:off x="13700362" y="6876890"/>
            <a:ext cx="811505" cy="811505"/>
          </a:xfrm>
          <a:custGeom>
            <a:avLst/>
            <a:gdLst/>
            <a:ahLst/>
            <a:cxnLst>
              <a:cxn ang="0">
                <a:pos x="wd2" y="hd2"/>
              </a:cxn>
              <a:cxn ang="5400000">
                <a:pos x="wd2" y="hd2"/>
              </a:cxn>
              <a:cxn ang="10800000">
                <a:pos x="wd2" y="hd2"/>
              </a:cxn>
              <a:cxn ang="16200000">
                <a:pos x="wd2" y="hd2"/>
              </a:cxn>
            </a:cxnLst>
            <a:rect l="0" t="0" r="r" b="b"/>
            <a:pathLst>
              <a:path w="21600" h="21600" extrusionOk="0">
                <a:moveTo>
                  <a:pt x="11660" y="10837"/>
                </a:moveTo>
                <a:cubicBezTo>
                  <a:pt x="21451" y="1046"/>
                  <a:pt x="21451" y="1046"/>
                  <a:pt x="21451" y="1046"/>
                </a:cubicBezTo>
                <a:cubicBezTo>
                  <a:pt x="21525" y="897"/>
                  <a:pt x="21600" y="747"/>
                  <a:pt x="21600" y="598"/>
                </a:cubicBezTo>
                <a:cubicBezTo>
                  <a:pt x="21600" y="299"/>
                  <a:pt x="21301" y="0"/>
                  <a:pt x="21002" y="0"/>
                </a:cubicBezTo>
                <a:cubicBezTo>
                  <a:pt x="20853" y="0"/>
                  <a:pt x="20703" y="75"/>
                  <a:pt x="20554" y="224"/>
                </a:cubicBezTo>
                <a:cubicBezTo>
                  <a:pt x="10763" y="9940"/>
                  <a:pt x="10763" y="9940"/>
                  <a:pt x="10763" y="9940"/>
                </a:cubicBezTo>
                <a:cubicBezTo>
                  <a:pt x="1046" y="224"/>
                  <a:pt x="1046" y="224"/>
                  <a:pt x="1046" y="224"/>
                </a:cubicBezTo>
                <a:cubicBezTo>
                  <a:pt x="897" y="75"/>
                  <a:pt x="747" y="0"/>
                  <a:pt x="598" y="0"/>
                </a:cubicBezTo>
                <a:cubicBezTo>
                  <a:pt x="299" y="0"/>
                  <a:pt x="0" y="299"/>
                  <a:pt x="0" y="598"/>
                </a:cubicBezTo>
                <a:cubicBezTo>
                  <a:pt x="0" y="747"/>
                  <a:pt x="75" y="897"/>
                  <a:pt x="149" y="1046"/>
                </a:cubicBezTo>
                <a:cubicBezTo>
                  <a:pt x="9940" y="10837"/>
                  <a:pt x="9940" y="10837"/>
                  <a:pt x="9940" y="10837"/>
                </a:cubicBezTo>
                <a:cubicBezTo>
                  <a:pt x="149" y="20628"/>
                  <a:pt x="149" y="20628"/>
                  <a:pt x="149" y="20628"/>
                </a:cubicBezTo>
                <a:cubicBezTo>
                  <a:pt x="75" y="20703"/>
                  <a:pt x="0" y="20853"/>
                  <a:pt x="0" y="21002"/>
                </a:cubicBezTo>
                <a:cubicBezTo>
                  <a:pt x="0" y="21376"/>
                  <a:pt x="299" y="21600"/>
                  <a:pt x="598" y="21600"/>
                </a:cubicBezTo>
                <a:cubicBezTo>
                  <a:pt x="747" y="21600"/>
                  <a:pt x="897" y="21525"/>
                  <a:pt x="1046" y="21451"/>
                </a:cubicBezTo>
                <a:cubicBezTo>
                  <a:pt x="10763" y="11660"/>
                  <a:pt x="10763" y="11660"/>
                  <a:pt x="10763" y="11660"/>
                </a:cubicBezTo>
                <a:cubicBezTo>
                  <a:pt x="20554" y="21451"/>
                  <a:pt x="20554" y="21451"/>
                  <a:pt x="20554" y="21451"/>
                </a:cubicBezTo>
                <a:cubicBezTo>
                  <a:pt x="20703" y="21525"/>
                  <a:pt x="20853" y="21600"/>
                  <a:pt x="21002" y="21600"/>
                </a:cubicBezTo>
                <a:cubicBezTo>
                  <a:pt x="21301" y="21600"/>
                  <a:pt x="21600" y="21376"/>
                  <a:pt x="21600" y="21002"/>
                </a:cubicBezTo>
                <a:cubicBezTo>
                  <a:pt x="21600" y="20853"/>
                  <a:pt x="21525" y="20703"/>
                  <a:pt x="21451" y="20628"/>
                </a:cubicBezTo>
                <a:lnTo>
                  <a:pt x="11660" y="10837"/>
                </a:lnTo>
                <a:close/>
              </a:path>
            </a:pathLst>
          </a:custGeom>
          <a:solidFill>
            <a:schemeClr val="accent1">
              <a:hueOff val="-1735709"/>
              <a:satOff val="-93836"/>
              <a:lumOff val="-7861"/>
            </a:schemeClr>
          </a:solidFill>
          <a:ln w="12700">
            <a:miter lim="400000"/>
          </a:ln>
        </p:spPr>
        <p:txBody>
          <a:bodyPr lIns="121919" tIns="121919" rIns="121919" bIns="121919"/>
          <a:lstStyle/>
          <a:p>
            <a:pPr>
              <a:defRPr sz="3200">
                <a:solidFill>
                  <a:srgbClr val="FFFFFF"/>
                </a:solidFill>
              </a:defRPr>
            </a:pPr>
            <a:endParaRPr/>
          </a:p>
        </p:txBody>
      </p:sp>
      <p:sp>
        <p:nvSpPr>
          <p:cNvPr id="282" name="Freeform 29"/>
          <p:cNvSpPr/>
          <p:nvPr/>
        </p:nvSpPr>
        <p:spPr>
          <a:xfrm>
            <a:off x="13700362" y="9633527"/>
            <a:ext cx="811505" cy="811505"/>
          </a:xfrm>
          <a:custGeom>
            <a:avLst/>
            <a:gdLst/>
            <a:ahLst/>
            <a:cxnLst>
              <a:cxn ang="0">
                <a:pos x="wd2" y="hd2"/>
              </a:cxn>
              <a:cxn ang="5400000">
                <a:pos x="wd2" y="hd2"/>
              </a:cxn>
              <a:cxn ang="10800000">
                <a:pos x="wd2" y="hd2"/>
              </a:cxn>
              <a:cxn ang="16200000">
                <a:pos x="wd2" y="hd2"/>
              </a:cxn>
            </a:cxnLst>
            <a:rect l="0" t="0" r="r" b="b"/>
            <a:pathLst>
              <a:path w="21600" h="21600" extrusionOk="0">
                <a:moveTo>
                  <a:pt x="11660" y="10837"/>
                </a:moveTo>
                <a:cubicBezTo>
                  <a:pt x="21451" y="1046"/>
                  <a:pt x="21451" y="1046"/>
                  <a:pt x="21451" y="1046"/>
                </a:cubicBezTo>
                <a:cubicBezTo>
                  <a:pt x="21525" y="897"/>
                  <a:pt x="21600" y="747"/>
                  <a:pt x="21600" y="598"/>
                </a:cubicBezTo>
                <a:cubicBezTo>
                  <a:pt x="21600" y="299"/>
                  <a:pt x="21301" y="0"/>
                  <a:pt x="21002" y="0"/>
                </a:cubicBezTo>
                <a:cubicBezTo>
                  <a:pt x="20853" y="0"/>
                  <a:pt x="20703" y="75"/>
                  <a:pt x="20554" y="224"/>
                </a:cubicBezTo>
                <a:cubicBezTo>
                  <a:pt x="10763" y="9940"/>
                  <a:pt x="10763" y="9940"/>
                  <a:pt x="10763" y="9940"/>
                </a:cubicBezTo>
                <a:cubicBezTo>
                  <a:pt x="1046" y="224"/>
                  <a:pt x="1046" y="224"/>
                  <a:pt x="1046" y="224"/>
                </a:cubicBezTo>
                <a:cubicBezTo>
                  <a:pt x="897" y="75"/>
                  <a:pt x="747" y="0"/>
                  <a:pt x="598" y="0"/>
                </a:cubicBezTo>
                <a:cubicBezTo>
                  <a:pt x="299" y="0"/>
                  <a:pt x="0" y="299"/>
                  <a:pt x="0" y="598"/>
                </a:cubicBezTo>
                <a:cubicBezTo>
                  <a:pt x="0" y="747"/>
                  <a:pt x="75" y="897"/>
                  <a:pt x="149" y="1046"/>
                </a:cubicBezTo>
                <a:cubicBezTo>
                  <a:pt x="9940" y="10837"/>
                  <a:pt x="9940" y="10837"/>
                  <a:pt x="9940" y="10837"/>
                </a:cubicBezTo>
                <a:cubicBezTo>
                  <a:pt x="149" y="20628"/>
                  <a:pt x="149" y="20628"/>
                  <a:pt x="149" y="20628"/>
                </a:cubicBezTo>
                <a:cubicBezTo>
                  <a:pt x="75" y="20703"/>
                  <a:pt x="0" y="20853"/>
                  <a:pt x="0" y="21002"/>
                </a:cubicBezTo>
                <a:cubicBezTo>
                  <a:pt x="0" y="21376"/>
                  <a:pt x="299" y="21600"/>
                  <a:pt x="598" y="21600"/>
                </a:cubicBezTo>
                <a:cubicBezTo>
                  <a:pt x="747" y="21600"/>
                  <a:pt x="897" y="21525"/>
                  <a:pt x="1046" y="21451"/>
                </a:cubicBezTo>
                <a:cubicBezTo>
                  <a:pt x="10763" y="11660"/>
                  <a:pt x="10763" y="11660"/>
                  <a:pt x="10763" y="11660"/>
                </a:cubicBezTo>
                <a:cubicBezTo>
                  <a:pt x="20554" y="21451"/>
                  <a:pt x="20554" y="21451"/>
                  <a:pt x="20554" y="21451"/>
                </a:cubicBezTo>
                <a:cubicBezTo>
                  <a:pt x="20703" y="21525"/>
                  <a:pt x="20853" y="21600"/>
                  <a:pt x="21002" y="21600"/>
                </a:cubicBezTo>
                <a:cubicBezTo>
                  <a:pt x="21301" y="21600"/>
                  <a:pt x="21600" y="21376"/>
                  <a:pt x="21600" y="21002"/>
                </a:cubicBezTo>
                <a:cubicBezTo>
                  <a:pt x="21600" y="20853"/>
                  <a:pt x="21525" y="20703"/>
                  <a:pt x="21451" y="20628"/>
                </a:cubicBezTo>
                <a:lnTo>
                  <a:pt x="11660" y="10837"/>
                </a:lnTo>
                <a:close/>
              </a:path>
            </a:pathLst>
          </a:custGeom>
          <a:solidFill>
            <a:schemeClr val="accent1">
              <a:hueOff val="-1735709"/>
              <a:satOff val="-93836"/>
              <a:lumOff val="-7861"/>
            </a:schemeClr>
          </a:solidFill>
          <a:ln w="12700">
            <a:miter lim="400000"/>
          </a:ln>
        </p:spPr>
        <p:txBody>
          <a:bodyPr lIns="121919" tIns="121919" rIns="121919" bIns="121919"/>
          <a:lstStyle/>
          <a:p>
            <a:pPr>
              <a:defRPr sz="3200">
                <a:solidFill>
                  <a:srgbClr val="FFFFFF"/>
                </a:solidFill>
              </a:defRPr>
            </a:pPr>
            <a:endParaRPr/>
          </a:p>
        </p:txBody>
      </p:sp>
      <p:sp>
        <p:nvSpPr>
          <p:cNvPr id="4" name="TextBox 18">
            <a:extLst>
              <a:ext uri="{FF2B5EF4-FFF2-40B4-BE49-F238E27FC236}">
                <a16:creationId xmlns:a16="http://schemas.microsoft.com/office/drawing/2014/main" id="{FFBE56BD-A992-F3D1-C4FC-D1BA46A5B7B4}"/>
              </a:ext>
            </a:extLst>
          </p:cNvPr>
          <p:cNvSpPr txBox="1"/>
          <p:nvPr/>
        </p:nvSpPr>
        <p:spPr>
          <a:xfrm>
            <a:off x="3191729" y="10687750"/>
            <a:ext cx="7642305" cy="12248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1828800">
              <a:lnSpc>
                <a:spcPct val="130000"/>
              </a:lnSpc>
              <a:defRPr sz="2100">
                <a:solidFill>
                  <a:schemeClr val="accent4">
                    <a:hueOff val="11021613"/>
                    <a:satOff val="-81801"/>
                    <a:lumOff val="12078"/>
                  </a:schemeClr>
                </a:solidFill>
                <a:latin typeface="Open Sans"/>
                <a:ea typeface="Open Sans"/>
                <a:cs typeface="Open Sans"/>
                <a:sym typeface="Open Sans"/>
              </a:defRPr>
            </a:lvl1pPr>
          </a:lstStyle>
          <a:p>
            <a:pPr marL="342900" indent="-342900">
              <a:buFont typeface="Arial" panose="020B0604020202020204" pitchFamily="34" charset="0"/>
              <a:buChar char="•"/>
            </a:pPr>
            <a:r>
              <a:rPr lang="en-US" dirty="0"/>
              <a:t>Not adopted yet, but high on the docket</a:t>
            </a:r>
          </a:p>
          <a:p>
            <a:pPr marL="342900" indent="-342900">
              <a:buFont typeface="Arial" panose="020B0604020202020204" pitchFamily="34" charset="0"/>
              <a:buChar char="•"/>
            </a:pPr>
            <a:r>
              <a:rPr lang="en-US" dirty="0"/>
              <a:t>Likely to pass by the end of the year</a:t>
            </a:r>
          </a:p>
          <a:p>
            <a:pPr marL="342900" indent="-342900">
              <a:buFont typeface="Arial" panose="020B0604020202020204" pitchFamily="34" charset="0"/>
              <a:buChar char="•"/>
            </a:pPr>
            <a:r>
              <a:rPr lang="en-US" dirty="0"/>
              <a:t>Requires enhanced reporting to the SEC </a:t>
            </a:r>
            <a:endParaRPr dirty="0"/>
          </a:p>
        </p:txBody>
      </p:sp>
    </p:spTree>
    <p:extLst>
      <p:ext uri="{BB962C8B-B14F-4D97-AF65-F5344CB8AC3E}">
        <p14:creationId xmlns:p14="http://schemas.microsoft.com/office/powerpoint/2010/main" val="2012240559"/>
      </p:ext>
    </p:extLst>
  </p:cSld>
  <p:clrMapOvr>
    <a:masterClrMapping/>
  </p:clrMapOvr>
  <p:transition advClick="0" advTm="0">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200"/>
                                  </p:stCondLst>
                                  <p:iterate>
                                    <p:tmAbs val="0"/>
                                  </p:iterate>
                                  <p:childTnLst>
                                    <p:set>
                                      <p:cBhvr>
                                        <p:cTn id="6" fill="hold"/>
                                        <p:tgtEl>
                                          <p:spTgt spid="265"/>
                                        </p:tgtEl>
                                        <p:attrNameLst>
                                          <p:attrName>style.visibility</p:attrName>
                                        </p:attrNameLst>
                                      </p:cBhvr>
                                      <p:to>
                                        <p:strVal val="visible"/>
                                      </p:to>
                                    </p:set>
                                    <p:anim calcmode="lin" valueType="num">
                                      <p:cBhvr>
                                        <p:cTn id="7" dur="199" fill="hold"/>
                                        <p:tgtEl>
                                          <p:spTgt spid="265"/>
                                        </p:tgtEl>
                                        <p:attrNameLst>
                                          <p:attrName>ppt_w</p:attrName>
                                        </p:attrNameLst>
                                      </p:cBhvr>
                                      <p:tavLst>
                                        <p:tav tm="0">
                                          <p:val>
                                            <p:fltVal val="0"/>
                                          </p:val>
                                        </p:tav>
                                        <p:tav tm="100000">
                                          <p:val>
                                            <p:strVal val="#ppt_w"/>
                                          </p:val>
                                        </p:tav>
                                      </p:tavLst>
                                    </p:anim>
                                    <p:anim calcmode="lin" valueType="num">
                                      <p:cBhvr>
                                        <p:cTn id="8" dur="199" fill="hold"/>
                                        <p:tgtEl>
                                          <p:spTgt spid="265"/>
                                        </p:tgtEl>
                                        <p:attrNameLst>
                                          <p:attrName>ppt_h</p:attrName>
                                        </p:attrNameLst>
                                      </p:cBhvr>
                                      <p:tavLst>
                                        <p:tav tm="0">
                                          <p:val>
                                            <p:fltVal val="0"/>
                                          </p:val>
                                        </p:tav>
                                        <p:tav tm="100000">
                                          <p:val>
                                            <p:strVal val="#ppt_h"/>
                                          </p:val>
                                        </p:tav>
                                      </p:tavLst>
                                    </p:anim>
                                  </p:childTnLst>
                                </p:cTn>
                              </p:par>
                            </p:childTnLst>
                          </p:cTn>
                        </p:par>
                        <p:par>
                          <p:cTn id="9" fill="hold">
                            <p:stCondLst>
                              <p:cond delay="399"/>
                            </p:stCondLst>
                            <p:childTnLst>
                              <p:par>
                                <p:cTn id="10" presetID="22" presetClass="entr" presetSubtype="8" fill="hold" grpId="0" nodeType="afterEffect">
                                  <p:stCondLst>
                                    <p:cond delay="0"/>
                                  </p:stCondLst>
                                  <p:iterate>
                                    <p:tmAbs val="0"/>
                                  </p:iterate>
                                  <p:childTnLst>
                                    <p:set>
                                      <p:cBhvr>
                                        <p:cTn id="11" fill="hold"/>
                                        <p:tgtEl>
                                          <p:spTgt spid="267"/>
                                        </p:tgtEl>
                                        <p:attrNameLst>
                                          <p:attrName>style.visibility</p:attrName>
                                        </p:attrNameLst>
                                      </p:cBhvr>
                                      <p:to>
                                        <p:strVal val="visible"/>
                                      </p:to>
                                    </p:set>
                                    <p:animEffect transition="in" filter="wipe(left)">
                                      <p:cBhvr>
                                        <p:cTn id="12" dur="199"/>
                                        <p:tgtEl>
                                          <p:spTgt spid="267"/>
                                        </p:tgtEl>
                                      </p:cBhvr>
                                    </p:animEffect>
                                  </p:childTnLst>
                                </p:cTn>
                              </p:par>
                            </p:childTnLst>
                          </p:cTn>
                        </p:par>
                        <p:par>
                          <p:cTn id="13" fill="hold">
                            <p:stCondLst>
                              <p:cond delay="598"/>
                            </p:stCondLst>
                            <p:childTnLst>
                              <p:par>
                                <p:cTn id="14" presetID="22" presetClass="entr" presetSubtype="8" fill="hold" grpId="0" nodeType="afterEffect">
                                  <p:stCondLst>
                                    <p:cond delay="0"/>
                                  </p:stCondLst>
                                  <p:iterate>
                                    <p:tmAbs val="0"/>
                                  </p:iterate>
                                  <p:childTnLst>
                                    <p:set>
                                      <p:cBhvr>
                                        <p:cTn id="15" fill="hold"/>
                                        <p:tgtEl>
                                          <p:spTgt spid="266"/>
                                        </p:tgtEl>
                                        <p:attrNameLst>
                                          <p:attrName>style.visibility</p:attrName>
                                        </p:attrNameLst>
                                      </p:cBhvr>
                                      <p:to>
                                        <p:strVal val="visible"/>
                                      </p:to>
                                    </p:set>
                                    <p:animEffect transition="in" filter="wipe(left)">
                                      <p:cBhvr>
                                        <p:cTn id="16" dur="199"/>
                                        <p:tgtEl>
                                          <p:spTgt spid="266"/>
                                        </p:tgtEl>
                                      </p:cBhvr>
                                    </p:animEffect>
                                  </p:childTnLst>
                                </p:cTn>
                              </p:par>
                            </p:childTnLst>
                          </p:cTn>
                        </p:par>
                        <p:par>
                          <p:cTn id="17" fill="hold">
                            <p:stCondLst>
                              <p:cond delay="797"/>
                            </p:stCondLst>
                            <p:childTnLst>
                              <p:par>
                                <p:cTn id="18" presetID="23" presetClass="entr" presetSubtype="16" fill="hold" grpId="0" nodeType="afterEffect">
                                  <p:stCondLst>
                                    <p:cond delay="200"/>
                                  </p:stCondLst>
                                  <p:iterate>
                                    <p:tmAbs val="0"/>
                                  </p:iterate>
                                  <p:childTnLst>
                                    <p:set>
                                      <p:cBhvr>
                                        <p:cTn id="19" fill="hold"/>
                                        <p:tgtEl>
                                          <p:spTgt spid="268"/>
                                        </p:tgtEl>
                                        <p:attrNameLst>
                                          <p:attrName>style.visibility</p:attrName>
                                        </p:attrNameLst>
                                      </p:cBhvr>
                                      <p:to>
                                        <p:strVal val="visible"/>
                                      </p:to>
                                    </p:set>
                                    <p:anim calcmode="lin" valueType="num">
                                      <p:cBhvr>
                                        <p:cTn id="20" dur="199" fill="hold"/>
                                        <p:tgtEl>
                                          <p:spTgt spid="268"/>
                                        </p:tgtEl>
                                        <p:attrNameLst>
                                          <p:attrName>ppt_w</p:attrName>
                                        </p:attrNameLst>
                                      </p:cBhvr>
                                      <p:tavLst>
                                        <p:tav tm="0">
                                          <p:val>
                                            <p:fltVal val="0"/>
                                          </p:val>
                                        </p:tav>
                                        <p:tav tm="100000">
                                          <p:val>
                                            <p:strVal val="#ppt_w"/>
                                          </p:val>
                                        </p:tav>
                                      </p:tavLst>
                                    </p:anim>
                                    <p:anim calcmode="lin" valueType="num">
                                      <p:cBhvr>
                                        <p:cTn id="21" dur="199" fill="hold"/>
                                        <p:tgtEl>
                                          <p:spTgt spid="268"/>
                                        </p:tgtEl>
                                        <p:attrNameLst>
                                          <p:attrName>ppt_h</p:attrName>
                                        </p:attrNameLst>
                                      </p:cBhvr>
                                      <p:tavLst>
                                        <p:tav tm="0">
                                          <p:val>
                                            <p:fltVal val="0"/>
                                          </p:val>
                                        </p:tav>
                                        <p:tav tm="100000">
                                          <p:val>
                                            <p:strVal val="#ppt_h"/>
                                          </p:val>
                                        </p:tav>
                                      </p:tavLst>
                                    </p:anim>
                                  </p:childTnLst>
                                </p:cTn>
                              </p:par>
                            </p:childTnLst>
                          </p:cTn>
                        </p:par>
                        <p:par>
                          <p:cTn id="22" fill="hold">
                            <p:stCondLst>
                              <p:cond delay="1196"/>
                            </p:stCondLst>
                            <p:childTnLst>
                              <p:par>
                                <p:cTn id="23" presetID="22" presetClass="entr" presetSubtype="8" fill="hold" grpId="0" nodeType="afterEffect">
                                  <p:stCondLst>
                                    <p:cond delay="0"/>
                                  </p:stCondLst>
                                  <p:iterate>
                                    <p:tmAbs val="0"/>
                                  </p:iterate>
                                  <p:childTnLst>
                                    <p:set>
                                      <p:cBhvr>
                                        <p:cTn id="24" fill="hold"/>
                                        <p:tgtEl>
                                          <p:spTgt spid="270"/>
                                        </p:tgtEl>
                                        <p:attrNameLst>
                                          <p:attrName>style.visibility</p:attrName>
                                        </p:attrNameLst>
                                      </p:cBhvr>
                                      <p:to>
                                        <p:strVal val="visible"/>
                                      </p:to>
                                    </p:set>
                                    <p:animEffect transition="in" filter="wipe(left)">
                                      <p:cBhvr>
                                        <p:cTn id="25" dur="199"/>
                                        <p:tgtEl>
                                          <p:spTgt spid="270"/>
                                        </p:tgtEl>
                                      </p:cBhvr>
                                    </p:animEffect>
                                  </p:childTnLst>
                                </p:cTn>
                              </p:par>
                            </p:childTnLst>
                          </p:cTn>
                        </p:par>
                        <p:par>
                          <p:cTn id="26" fill="hold">
                            <p:stCondLst>
                              <p:cond delay="1395"/>
                            </p:stCondLst>
                            <p:childTnLst>
                              <p:par>
                                <p:cTn id="27" presetID="22" presetClass="entr" presetSubtype="8" fill="hold" grpId="0" nodeType="afterEffect">
                                  <p:stCondLst>
                                    <p:cond delay="0"/>
                                  </p:stCondLst>
                                  <p:iterate>
                                    <p:tmAbs val="0"/>
                                  </p:iterate>
                                  <p:childTnLst>
                                    <p:set>
                                      <p:cBhvr>
                                        <p:cTn id="28" fill="hold"/>
                                        <p:tgtEl>
                                          <p:spTgt spid="269"/>
                                        </p:tgtEl>
                                        <p:attrNameLst>
                                          <p:attrName>style.visibility</p:attrName>
                                        </p:attrNameLst>
                                      </p:cBhvr>
                                      <p:to>
                                        <p:strVal val="visible"/>
                                      </p:to>
                                    </p:set>
                                    <p:animEffect transition="in" filter="wipe(left)">
                                      <p:cBhvr>
                                        <p:cTn id="29" dur="199"/>
                                        <p:tgtEl>
                                          <p:spTgt spid="269"/>
                                        </p:tgtEl>
                                      </p:cBhvr>
                                    </p:animEffect>
                                  </p:childTnLst>
                                </p:cTn>
                              </p:par>
                            </p:childTnLst>
                          </p:cTn>
                        </p:par>
                        <p:par>
                          <p:cTn id="30" fill="hold">
                            <p:stCondLst>
                              <p:cond delay="1594"/>
                            </p:stCondLst>
                            <p:childTnLst>
                              <p:par>
                                <p:cTn id="31" presetID="23" presetClass="entr" presetSubtype="16" fill="hold" grpId="0" nodeType="afterEffect">
                                  <p:stCondLst>
                                    <p:cond delay="200"/>
                                  </p:stCondLst>
                                  <p:iterate>
                                    <p:tmAbs val="0"/>
                                  </p:iterate>
                                  <p:childTnLst>
                                    <p:set>
                                      <p:cBhvr>
                                        <p:cTn id="32" fill="hold"/>
                                        <p:tgtEl>
                                          <p:spTgt spid="271"/>
                                        </p:tgtEl>
                                        <p:attrNameLst>
                                          <p:attrName>style.visibility</p:attrName>
                                        </p:attrNameLst>
                                      </p:cBhvr>
                                      <p:to>
                                        <p:strVal val="visible"/>
                                      </p:to>
                                    </p:set>
                                    <p:anim calcmode="lin" valueType="num">
                                      <p:cBhvr>
                                        <p:cTn id="33" dur="199" fill="hold"/>
                                        <p:tgtEl>
                                          <p:spTgt spid="271"/>
                                        </p:tgtEl>
                                        <p:attrNameLst>
                                          <p:attrName>ppt_w</p:attrName>
                                        </p:attrNameLst>
                                      </p:cBhvr>
                                      <p:tavLst>
                                        <p:tav tm="0">
                                          <p:val>
                                            <p:fltVal val="0"/>
                                          </p:val>
                                        </p:tav>
                                        <p:tav tm="100000">
                                          <p:val>
                                            <p:strVal val="#ppt_w"/>
                                          </p:val>
                                        </p:tav>
                                      </p:tavLst>
                                    </p:anim>
                                    <p:anim calcmode="lin" valueType="num">
                                      <p:cBhvr>
                                        <p:cTn id="34" dur="199" fill="hold"/>
                                        <p:tgtEl>
                                          <p:spTgt spid="271"/>
                                        </p:tgtEl>
                                        <p:attrNameLst>
                                          <p:attrName>ppt_h</p:attrName>
                                        </p:attrNameLst>
                                      </p:cBhvr>
                                      <p:tavLst>
                                        <p:tav tm="0">
                                          <p:val>
                                            <p:fltVal val="0"/>
                                          </p:val>
                                        </p:tav>
                                        <p:tav tm="100000">
                                          <p:val>
                                            <p:strVal val="#ppt_h"/>
                                          </p:val>
                                        </p:tav>
                                      </p:tavLst>
                                    </p:anim>
                                  </p:childTnLst>
                                </p:cTn>
                              </p:par>
                            </p:childTnLst>
                          </p:cTn>
                        </p:par>
                        <p:par>
                          <p:cTn id="35" fill="hold">
                            <p:stCondLst>
                              <p:cond delay="1993"/>
                            </p:stCondLst>
                            <p:childTnLst>
                              <p:par>
                                <p:cTn id="36" presetID="22" presetClass="entr" presetSubtype="8" fill="hold" grpId="0" nodeType="afterEffect">
                                  <p:stCondLst>
                                    <p:cond delay="0"/>
                                  </p:stCondLst>
                                  <p:iterate>
                                    <p:tmAbs val="0"/>
                                  </p:iterate>
                                  <p:childTnLst>
                                    <p:set>
                                      <p:cBhvr>
                                        <p:cTn id="37" fill="hold"/>
                                        <p:tgtEl>
                                          <p:spTgt spid="273"/>
                                        </p:tgtEl>
                                        <p:attrNameLst>
                                          <p:attrName>style.visibility</p:attrName>
                                        </p:attrNameLst>
                                      </p:cBhvr>
                                      <p:to>
                                        <p:strVal val="visible"/>
                                      </p:to>
                                    </p:set>
                                    <p:animEffect transition="in" filter="wipe(left)">
                                      <p:cBhvr>
                                        <p:cTn id="38" dur="199"/>
                                        <p:tgtEl>
                                          <p:spTgt spid="273"/>
                                        </p:tgtEl>
                                      </p:cBhvr>
                                    </p:animEffect>
                                  </p:childTnLst>
                                </p:cTn>
                              </p:par>
                            </p:childTnLst>
                          </p:cTn>
                        </p:par>
                        <p:par>
                          <p:cTn id="39" fill="hold">
                            <p:stCondLst>
                              <p:cond delay="2192"/>
                            </p:stCondLst>
                            <p:childTnLst>
                              <p:par>
                                <p:cTn id="40" presetID="23" presetClass="entr" presetSubtype="16" fill="hold" grpId="0" nodeType="afterEffect">
                                  <p:stCondLst>
                                    <p:cond delay="200"/>
                                  </p:stCondLst>
                                  <p:iterate>
                                    <p:tmAbs val="0"/>
                                  </p:iterate>
                                  <p:childTnLst>
                                    <p:set>
                                      <p:cBhvr>
                                        <p:cTn id="41" fill="hold"/>
                                        <p:tgtEl>
                                          <p:spTgt spid="280"/>
                                        </p:tgtEl>
                                        <p:attrNameLst>
                                          <p:attrName>style.visibility</p:attrName>
                                        </p:attrNameLst>
                                      </p:cBhvr>
                                      <p:to>
                                        <p:strVal val="visible"/>
                                      </p:to>
                                    </p:set>
                                    <p:anim calcmode="lin" valueType="num">
                                      <p:cBhvr>
                                        <p:cTn id="42" dur="199" fill="hold"/>
                                        <p:tgtEl>
                                          <p:spTgt spid="280"/>
                                        </p:tgtEl>
                                        <p:attrNameLst>
                                          <p:attrName>ppt_w</p:attrName>
                                        </p:attrNameLst>
                                      </p:cBhvr>
                                      <p:tavLst>
                                        <p:tav tm="0">
                                          <p:val>
                                            <p:fltVal val="0"/>
                                          </p:val>
                                        </p:tav>
                                        <p:tav tm="100000">
                                          <p:val>
                                            <p:strVal val="#ppt_w"/>
                                          </p:val>
                                        </p:tav>
                                      </p:tavLst>
                                    </p:anim>
                                    <p:anim calcmode="lin" valueType="num">
                                      <p:cBhvr>
                                        <p:cTn id="43" dur="199" fill="hold"/>
                                        <p:tgtEl>
                                          <p:spTgt spid="280"/>
                                        </p:tgtEl>
                                        <p:attrNameLst>
                                          <p:attrName>ppt_h</p:attrName>
                                        </p:attrNameLst>
                                      </p:cBhvr>
                                      <p:tavLst>
                                        <p:tav tm="0">
                                          <p:val>
                                            <p:fltVal val="0"/>
                                          </p:val>
                                        </p:tav>
                                        <p:tav tm="100000">
                                          <p:val>
                                            <p:strVal val="#ppt_h"/>
                                          </p:val>
                                        </p:tav>
                                      </p:tavLst>
                                    </p:anim>
                                  </p:childTnLst>
                                </p:cTn>
                              </p:par>
                            </p:childTnLst>
                          </p:cTn>
                        </p:par>
                        <p:par>
                          <p:cTn id="44" fill="hold">
                            <p:stCondLst>
                              <p:cond delay="2591"/>
                            </p:stCondLst>
                            <p:childTnLst>
                              <p:par>
                                <p:cTn id="45" presetID="22" presetClass="entr" presetSubtype="8" fill="hold" grpId="0" nodeType="afterEffect">
                                  <p:stCondLst>
                                    <p:cond delay="0"/>
                                  </p:stCondLst>
                                  <p:iterate>
                                    <p:tmAbs val="0"/>
                                  </p:iterate>
                                  <p:childTnLst>
                                    <p:set>
                                      <p:cBhvr>
                                        <p:cTn id="46" fill="hold"/>
                                        <p:tgtEl>
                                          <p:spTgt spid="275"/>
                                        </p:tgtEl>
                                        <p:attrNameLst>
                                          <p:attrName>style.visibility</p:attrName>
                                        </p:attrNameLst>
                                      </p:cBhvr>
                                      <p:to>
                                        <p:strVal val="visible"/>
                                      </p:to>
                                    </p:set>
                                    <p:animEffect transition="in" filter="wipe(left)">
                                      <p:cBhvr>
                                        <p:cTn id="47" dur="199"/>
                                        <p:tgtEl>
                                          <p:spTgt spid="275"/>
                                        </p:tgtEl>
                                      </p:cBhvr>
                                    </p:animEffect>
                                  </p:childTnLst>
                                </p:cTn>
                              </p:par>
                            </p:childTnLst>
                          </p:cTn>
                        </p:par>
                        <p:par>
                          <p:cTn id="48" fill="hold">
                            <p:stCondLst>
                              <p:cond delay="2790"/>
                            </p:stCondLst>
                            <p:childTnLst>
                              <p:par>
                                <p:cTn id="49" presetID="22" presetClass="entr" presetSubtype="8" fill="hold" grpId="0" nodeType="afterEffect">
                                  <p:stCondLst>
                                    <p:cond delay="0"/>
                                  </p:stCondLst>
                                  <p:iterate>
                                    <p:tmAbs val="0"/>
                                  </p:iterate>
                                  <p:childTnLst>
                                    <p:set>
                                      <p:cBhvr>
                                        <p:cTn id="50" fill="hold"/>
                                        <p:tgtEl>
                                          <p:spTgt spid="274"/>
                                        </p:tgtEl>
                                        <p:attrNameLst>
                                          <p:attrName>style.visibility</p:attrName>
                                        </p:attrNameLst>
                                      </p:cBhvr>
                                      <p:to>
                                        <p:strVal val="visible"/>
                                      </p:to>
                                    </p:set>
                                    <p:animEffect transition="in" filter="wipe(left)">
                                      <p:cBhvr>
                                        <p:cTn id="51" dur="199"/>
                                        <p:tgtEl>
                                          <p:spTgt spid="274"/>
                                        </p:tgtEl>
                                      </p:cBhvr>
                                    </p:animEffect>
                                  </p:childTnLst>
                                </p:cTn>
                              </p:par>
                            </p:childTnLst>
                          </p:cTn>
                        </p:par>
                        <p:par>
                          <p:cTn id="52" fill="hold">
                            <p:stCondLst>
                              <p:cond delay="2989"/>
                            </p:stCondLst>
                            <p:childTnLst>
                              <p:par>
                                <p:cTn id="53" presetID="23" presetClass="entr" presetSubtype="16" fill="hold" grpId="0" nodeType="afterEffect">
                                  <p:stCondLst>
                                    <p:cond delay="200"/>
                                  </p:stCondLst>
                                  <p:iterate>
                                    <p:tmAbs val="0"/>
                                  </p:iterate>
                                  <p:childTnLst>
                                    <p:set>
                                      <p:cBhvr>
                                        <p:cTn id="54" fill="hold"/>
                                        <p:tgtEl>
                                          <p:spTgt spid="281"/>
                                        </p:tgtEl>
                                        <p:attrNameLst>
                                          <p:attrName>style.visibility</p:attrName>
                                        </p:attrNameLst>
                                      </p:cBhvr>
                                      <p:to>
                                        <p:strVal val="visible"/>
                                      </p:to>
                                    </p:set>
                                    <p:anim calcmode="lin" valueType="num">
                                      <p:cBhvr>
                                        <p:cTn id="55" dur="199" fill="hold"/>
                                        <p:tgtEl>
                                          <p:spTgt spid="281"/>
                                        </p:tgtEl>
                                        <p:attrNameLst>
                                          <p:attrName>ppt_w</p:attrName>
                                        </p:attrNameLst>
                                      </p:cBhvr>
                                      <p:tavLst>
                                        <p:tav tm="0">
                                          <p:val>
                                            <p:fltVal val="0"/>
                                          </p:val>
                                        </p:tav>
                                        <p:tav tm="100000">
                                          <p:val>
                                            <p:strVal val="#ppt_w"/>
                                          </p:val>
                                        </p:tav>
                                      </p:tavLst>
                                    </p:anim>
                                    <p:anim calcmode="lin" valueType="num">
                                      <p:cBhvr>
                                        <p:cTn id="56" dur="199" fill="hold"/>
                                        <p:tgtEl>
                                          <p:spTgt spid="281"/>
                                        </p:tgtEl>
                                        <p:attrNameLst>
                                          <p:attrName>ppt_h</p:attrName>
                                        </p:attrNameLst>
                                      </p:cBhvr>
                                      <p:tavLst>
                                        <p:tav tm="0">
                                          <p:val>
                                            <p:fltVal val="0"/>
                                          </p:val>
                                        </p:tav>
                                        <p:tav tm="100000">
                                          <p:val>
                                            <p:strVal val="#ppt_h"/>
                                          </p:val>
                                        </p:tav>
                                      </p:tavLst>
                                    </p:anim>
                                  </p:childTnLst>
                                </p:cTn>
                              </p:par>
                            </p:childTnLst>
                          </p:cTn>
                        </p:par>
                        <p:par>
                          <p:cTn id="57" fill="hold">
                            <p:stCondLst>
                              <p:cond delay="3388"/>
                            </p:stCondLst>
                            <p:childTnLst>
                              <p:par>
                                <p:cTn id="58" presetID="22" presetClass="entr" presetSubtype="8" fill="hold" grpId="0" nodeType="afterEffect">
                                  <p:stCondLst>
                                    <p:cond delay="0"/>
                                  </p:stCondLst>
                                  <p:iterate>
                                    <p:tmAbs val="0"/>
                                  </p:iterate>
                                  <p:childTnLst>
                                    <p:set>
                                      <p:cBhvr>
                                        <p:cTn id="59" fill="hold"/>
                                        <p:tgtEl>
                                          <p:spTgt spid="277"/>
                                        </p:tgtEl>
                                        <p:attrNameLst>
                                          <p:attrName>style.visibility</p:attrName>
                                        </p:attrNameLst>
                                      </p:cBhvr>
                                      <p:to>
                                        <p:strVal val="visible"/>
                                      </p:to>
                                    </p:set>
                                    <p:animEffect transition="in" filter="wipe(left)">
                                      <p:cBhvr>
                                        <p:cTn id="60" dur="199"/>
                                        <p:tgtEl>
                                          <p:spTgt spid="277"/>
                                        </p:tgtEl>
                                      </p:cBhvr>
                                    </p:animEffect>
                                  </p:childTnLst>
                                </p:cTn>
                              </p:par>
                            </p:childTnLst>
                          </p:cTn>
                        </p:par>
                        <p:par>
                          <p:cTn id="61" fill="hold">
                            <p:stCondLst>
                              <p:cond delay="3587"/>
                            </p:stCondLst>
                            <p:childTnLst>
                              <p:par>
                                <p:cTn id="62" presetID="22" presetClass="entr" presetSubtype="8" fill="hold" grpId="0" nodeType="afterEffect">
                                  <p:stCondLst>
                                    <p:cond delay="0"/>
                                  </p:stCondLst>
                                  <p:iterate>
                                    <p:tmAbs val="0"/>
                                  </p:iterate>
                                  <p:childTnLst>
                                    <p:set>
                                      <p:cBhvr>
                                        <p:cTn id="63" fill="hold"/>
                                        <p:tgtEl>
                                          <p:spTgt spid="276"/>
                                        </p:tgtEl>
                                        <p:attrNameLst>
                                          <p:attrName>style.visibility</p:attrName>
                                        </p:attrNameLst>
                                      </p:cBhvr>
                                      <p:to>
                                        <p:strVal val="visible"/>
                                      </p:to>
                                    </p:set>
                                    <p:animEffect transition="in" filter="wipe(left)">
                                      <p:cBhvr>
                                        <p:cTn id="64" dur="199"/>
                                        <p:tgtEl>
                                          <p:spTgt spid="276"/>
                                        </p:tgtEl>
                                      </p:cBhvr>
                                    </p:animEffect>
                                  </p:childTnLst>
                                </p:cTn>
                              </p:par>
                            </p:childTnLst>
                          </p:cTn>
                        </p:par>
                        <p:par>
                          <p:cTn id="65" fill="hold">
                            <p:stCondLst>
                              <p:cond delay="3786"/>
                            </p:stCondLst>
                            <p:childTnLst>
                              <p:par>
                                <p:cTn id="66" presetID="23" presetClass="entr" presetSubtype="16" fill="hold" grpId="0" nodeType="afterEffect">
                                  <p:stCondLst>
                                    <p:cond delay="200"/>
                                  </p:stCondLst>
                                  <p:iterate>
                                    <p:tmAbs val="0"/>
                                  </p:iterate>
                                  <p:childTnLst>
                                    <p:set>
                                      <p:cBhvr>
                                        <p:cTn id="67" fill="hold"/>
                                        <p:tgtEl>
                                          <p:spTgt spid="282"/>
                                        </p:tgtEl>
                                        <p:attrNameLst>
                                          <p:attrName>style.visibility</p:attrName>
                                        </p:attrNameLst>
                                      </p:cBhvr>
                                      <p:to>
                                        <p:strVal val="visible"/>
                                      </p:to>
                                    </p:set>
                                    <p:anim calcmode="lin" valueType="num">
                                      <p:cBhvr>
                                        <p:cTn id="68" dur="199" fill="hold"/>
                                        <p:tgtEl>
                                          <p:spTgt spid="282"/>
                                        </p:tgtEl>
                                        <p:attrNameLst>
                                          <p:attrName>ppt_w</p:attrName>
                                        </p:attrNameLst>
                                      </p:cBhvr>
                                      <p:tavLst>
                                        <p:tav tm="0">
                                          <p:val>
                                            <p:fltVal val="0"/>
                                          </p:val>
                                        </p:tav>
                                        <p:tav tm="100000">
                                          <p:val>
                                            <p:strVal val="#ppt_w"/>
                                          </p:val>
                                        </p:tav>
                                      </p:tavLst>
                                    </p:anim>
                                    <p:anim calcmode="lin" valueType="num">
                                      <p:cBhvr>
                                        <p:cTn id="69" dur="199" fill="hold"/>
                                        <p:tgtEl>
                                          <p:spTgt spid="282"/>
                                        </p:tgtEl>
                                        <p:attrNameLst>
                                          <p:attrName>ppt_h</p:attrName>
                                        </p:attrNameLst>
                                      </p:cBhvr>
                                      <p:tavLst>
                                        <p:tav tm="0">
                                          <p:val>
                                            <p:fltVal val="0"/>
                                          </p:val>
                                        </p:tav>
                                        <p:tav tm="100000">
                                          <p:val>
                                            <p:strVal val="#ppt_h"/>
                                          </p:val>
                                        </p:tav>
                                      </p:tavLst>
                                    </p:anim>
                                  </p:childTnLst>
                                </p:cTn>
                              </p:par>
                            </p:childTnLst>
                          </p:cTn>
                        </p:par>
                        <p:par>
                          <p:cTn id="70" fill="hold">
                            <p:stCondLst>
                              <p:cond delay="4185"/>
                            </p:stCondLst>
                            <p:childTnLst>
                              <p:par>
                                <p:cTn id="71" presetID="22" presetClass="entr" presetSubtype="8" fill="hold" grpId="0" nodeType="afterEffect">
                                  <p:stCondLst>
                                    <p:cond delay="0"/>
                                  </p:stCondLst>
                                  <p:iterate>
                                    <p:tmAbs val="0"/>
                                  </p:iterate>
                                  <p:childTnLst>
                                    <p:set>
                                      <p:cBhvr>
                                        <p:cTn id="72" fill="hold"/>
                                        <p:tgtEl>
                                          <p:spTgt spid="279"/>
                                        </p:tgtEl>
                                        <p:attrNameLst>
                                          <p:attrName>style.visibility</p:attrName>
                                        </p:attrNameLst>
                                      </p:cBhvr>
                                      <p:to>
                                        <p:strVal val="visible"/>
                                      </p:to>
                                    </p:set>
                                    <p:animEffect transition="in" filter="wipe(left)">
                                      <p:cBhvr>
                                        <p:cTn id="73" dur="199"/>
                                        <p:tgtEl>
                                          <p:spTgt spid="279"/>
                                        </p:tgtEl>
                                      </p:cBhvr>
                                    </p:animEffect>
                                  </p:childTnLst>
                                </p:cTn>
                              </p:par>
                            </p:childTnLst>
                          </p:cTn>
                        </p:par>
                        <p:par>
                          <p:cTn id="74" fill="hold">
                            <p:stCondLst>
                              <p:cond delay="4384"/>
                            </p:stCondLst>
                            <p:childTnLst>
                              <p:par>
                                <p:cTn id="75" presetID="22" presetClass="entr" presetSubtype="8" fill="hold" grpId="0" nodeType="afterEffect">
                                  <p:stCondLst>
                                    <p:cond delay="0"/>
                                  </p:stCondLst>
                                  <p:iterate>
                                    <p:tmAbs val="0"/>
                                  </p:iterate>
                                  <p:childTnLst>
                                    <p:set>
                                      <p:cBhvr>
                                        <p:cTn id="76" fill="hold"/>
                                        <p:tgtEl>
                                          <p:spTgt spid="278"/>
                                        </p:tgtEl>
                                        <p:attrNameLst>
                                          <p:attrName>style.visibility</p:attrName>
                                        </p:attrNameLst>
                                      </p:cBhvr>
                                      <p:to>
                                        <p:strVal val="visible"/>
                                      </p:to>
                                    </p:set>
                                    <p:animEffect transition="in" filter="wipe(left)">
                                      <p:cBhvr>
                                        <p:cTn id="77" dur="199"/>
                                        <p:tgtEl>
                                          <p:spTgt spid="278"/>
                                        </p:tgtEl>
                                      </p:cBhvr>
                                    </p:animEffect>
                                  </p:childTnLst>
                                </p:cTn>
                              </p:par>
                            </p:childTnLst>
                          </p:cTn>
                        </p:par>
                        <p:par>
                          <p:cTn id="78" fill="hold">
                            <p:stCondLst>
                              <p:cond delay="4583"/>
                            </p:stCondLst>
                            <p:childTnLst>
                              <p:par>
                                <p:cTn id="79" presetID="22" presetClass="entr" presetSubtype="8" fill="hold" grpId="0" nodeType="afterEffect">
                                  <p:stCondLst>
                                    <p:cond delay="0"/>
                                  </p:stCondLst>
                                  <p:iterate>
                                    <p:tmAbs val="0"/>
                                  </p:iterate>
                                  <p:childTnLst>
                                    <p:set>
                                      <p:cBhvr>
                                        <p:cTn id="80" fill="hold"/>
                                        <p:tgtEl>
                                          <p:spTgt spid="4"/>
                                        </p:tgtEl>
                                        <p:attrNameLst>
                                          <p:attrName>style.visibility</p:attrName>
                                        </p:attrNameLst>
                                      </p:cBhvr>
                                      <p:to>
                                        <p:strVal val="visible"/>
                                      </p:to>
                                    </p:set>
                                    <p:animEffect transition="in" filter="wipe(left)">
                                      <p:cBhvr>
                                        <p:cTn id="81" dur="199"/>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0" animBg="1" advAuto="0"/>
      <p:bldP spid="266" grpId="0" animBg="1" advAuto="0"/>
      <p:bldP spid="267" grpId="0" animBg="1" advAuto="0"/>
      <p:bldP spid="268" grpId="0" animBg="1" advAuto="0"/>
      <p:bldP spid="269" grpId="0" animBg="1" advAuto="0"/>
      <p:bldP spid="270" grpId="0" animBg="1" advAuto="0"/>
      <p:bldP spid="271" grpId="0" animBg="1" advAuto="0"/>
      <p:bldP spid="273" grpId="0" animBg="1" advAuto="0"/>
      <p:bldP spid="274" grpId="0" animBg="1" advAuto="0"/>
      <p:bldP spid="275" grpId="0" animBg="1" advAuto="0"/>
      <p:bldP spid="276" grpId="0" animBg="1" advAuto="0"/>
      <p:bldP spid="277" grpId="0" animBg="1" advAuto="0"/>
      <p:bldP spid="278" grpId="0" animBg="1" advAuto="0"/>
      <p:bldP spid="279" grpId="0" animBg="1" advAuto="0"/>
      <p:bldP spid="280" grpId="0" animBg="1" advAuto="0"/>
      <p:bldP spid="281" grpId="0" animBg="1" advAuto="0"/>
      <p:bldP spid="282" grpId="0" animBg="1" advAuto="0"/>
      <p:bldP spid="4" grpId="0" animBg="1" advAuto="0"/>
    </p:bldLst>
  </p:timing>
</p:sld>
</file>

<file path=ppt/theme/theme1.xml><?xml version="1.0" encoding="utf-8"?>
<a:theme xmlns:a="http://schemas.openxmlformats.org/drawingml/2006/main" name="White">
  <a:themeElements>
    <a:clrScheme name="White">
      <a:dk1>
        <a:srgbClr val="000000"/>
      </a:dk1>
      <a:lt1>
        <a:srgbClr val="FFFFFF"/>
      </a:lt1>
      <a:dk2>
        <a:srgbClr val="383C3C"/>
      </a:dk2>
      <a:lt2>
        <a:srgbClr val="DCDEE0"/>
      </a:lt2>
      <a:accent1>
        <a:srgbClr val="0365C0"/>
      </a:accent1>
      <a:accent2>
        <a:srgbClr val="4EE5FF"/>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Baskerville"/>
        <a:ea typeface="Baskerville"/>
        <a:cs typeface="Baskerville"/>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1735709"/>
            <a:satOff val="-93836"/>
            <a:lumOff val="-7861"/>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205</TotalTime>
  <Words>2306</Words>
  <Application>Microsoft Office PowerPoint</Application>
  <PresentationFormat>Custom</PresentationFormat>
  <Paragraphs>286</Paragraphs>
  <Slides>19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Baskerville</vt:lpstr>
      <vt:lpstr>Helvetica Light</vt:lpstr>
      <vt:lpstr>Helvetica Neue</vt:lpstr>
      <vt:lpstr>Lato Regular</vt:lpstr>
      <vt:lpstr>Open Sans</vt:lpstr>
      <vt:lpstr>White</vt:lpstr>
      <vt:lpstr>PowerPoint Presentation</vt:lpstr>
      <vt:lpstr>PowerPoint Presentation</vt:lpstr>
      <vt:lpstr>introduction</vt:lpstr>
      <vt:lpstr>PowerPoint Presentation</vt:lpstr>
      <vt:lpstr>2024 EXAM PRIORITIES</vt:lpstr>
      <vt:lpstr>2024 EXAM PRIORITIES</vt:lpstr>
      <vt:lpstr> SEC WILL CONTINUE TO FOCUS ON:</vt:lpstr>
      <vt:lpstr> TOPICS APPLYING TO A WIDE RANGE OF COMPANIES AND FINANCIAL MARKET PARTICIPANTS</vt:lpstr>
      <vt:lpstr>Recent regulatory developments </vt:lpstr>
      <vt:lpstr>Recent regulatory rule updates and proposals </vt:lpstr>
      <vt:lpstr>Recent regulatory rule updates and proposals </vt:lpstr>
      <vt:lpstr>Recent enforcement actions against investment advisers</vt:lpstr>
      <vt:lpstr>Recent enforcement actions against investment advisors</vt:lpstr>
      <vt:lpstr>Practical compliance tips</vt:lpstr>
      <vt:lpstr>Key Points to Know</vt:lpstr>
      <vt:lpstr>PowerPoint Presentation</vt:lpstr>
      <vt:lpstr>Resources &amp; further Reading</vt:lpstr>
      <vt:lpstr>Diversify Contact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Jina Horton</dc:creator>
  <cp:lastModifiedBy>Janice Powell</cp:lastModifiedBy>
  <cp:revision>4</cp:revision>
  <dcterms:modified xsi:type="dcterms:W3CDTF">2024-09-03T02:22:55Z</dcterms:modified>
</cp:coreProperties>
</file>