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</p:sldMasterIdLst>
  <p:notesMasterIdLst>
    <p:notesMasterId r:id="rId22"/>
  </p:notesMasterIdLst>
  <p:sldIdLst>
    <p:sldId id="256" r:id="rId2"/>
    <p:sldId id="704" r:id="rId3"/>
    <p:sldId id="703" r:id="rId4"/>
    <p:sldId id="684" r:id="rId5"/>
    <p:sldId id="685" r:id="rId6"/>
    <p:sldId id="693" r:id="rId7"/>
    <p:sldId id="695" r:id="rId8"/>
    <p:sldId id="696" r:id="rId9"/>
    <p:sldId id="698" r:id="rId10"/>
    <p:sldId id="692" r:id="rId11"/>
    <p:sldId id="694" r:id="rId12"/>
    <p:sldId id="689" r:id="rId13"/>
    <p:sldId id="691" r:id="rId14"/>
    <p:sldId id="697" r:id="rId15"/>
    <p:sldId id="699" r:id="rId16"/>
    <p:sldId id="634" r:id="rId17"/>
    <p:sldId id="701" r:id="rId18"/>
    <p:sldId id="702" r:id="rId19"/>
    <p:sldId id="700" r:id="rId20"/>
    <p:sldId id="271" r:id="rId21"/>
  </p:sldIdLst>
  <p:sldSz cx="9144000" cy="6858000" type="screen4x3"/>
  <p:notesSz cx="7315200" cy="9601200"/>
  <p:embeddedFontLst>
    <p:embeddedFont>
      <p:font typeface="Garamond" panose="02020404030301010803" pitchFamily="18" charset="0"/>
      <p:regular r:id="rId23"/>
      <p:bold r:id="rId24"/>
      <p:italic r:id="rId25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DF862C-023F-4286-BB03-3FEAEFA980BE}">
          <p14:sldIdLst>
            <p14:sldId id="256"/>
            <p14:sldId id="704"/>
            <p14:sldId id="703"/>
            <p14:sldId id="684"/>
            <p14:sldId id="685"/>
            <p14:sldId id="693"/>
            <p14:sldId id="695"/>
            <p14:sldId id="696"/>
            <p14:sldId id="698"/>
            <p14:sldId id="692"/>
            <p14:sldId id="694"/>
            <p14:sldId id="689"/>
            <p14:sldId id="691"/>
            <p14:sldId id="697"/>
            <p14:sldId id="699"/>
            <p14:sldId id="634"/>
            <p14:sldId id="701"/>
            <p14:sldId id="702"/>
          </p14:sldIdLst>
        </p14:section>
        <p14:section name="Untitled Section" id="{8226113F-8B96-44DC-90F0-BE046EA381B0}">
          <p14:sldIdLst>
            <p14:sldId id="70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35" autoAdjust="0"/>
  </p:normalViewPr>
  <p:slideViewPr>
    <p:cSldViewPr snapToGrid="0">
      <p:cViewPr varScale="1">
        <p:scale>
          <a:sx n="110" d="100"/>
          <a:sy n="110" d="100"/>
        </p:scale>
        <p:origin x="16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0E29E9-6D93-A124-5C24-6CD585CE7E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71A86-AE3A-9B46-3EA3-3B8A50995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DEBCCCE4-D03F-4FB6-B14F-3A5D74D2C86A}" type="datetimeFigureOut">
              <a:rPr lang="en-US"/>
              <a:pPr>
                <a:defRPr/>
              </a:pPr>
              <a:t>1/22/2026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90C3A2-EBC7-3984-B752-48C4419183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7EE463-A4B7-C0C1-4F50-1C3A0F9BA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2DCFE-BDBC-4CE4-537E-126D04FCA6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6CAA8-19E4-4962-0D13-57CD14C3F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B5B4093A-2198-4179-A9A0-17DF3780B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AA198FA4-CFFD-E350-D60A-60D6690E0D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>
              <a:extLst>
                <a:ext uri="{FF2B5EF4-FFF2-40B4-BE49-F238E27FC236}">
                  <a16:creationId xmlns:a16="http://schemas.microsoft.com/office/drawing/2014/main" id="{5ABA9439-DDD4-034C-7091-D6C7C63BC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A2D1A4-7168-EA30-242D-8E446700DE0C}"/>
                </a:ext>
              </a:extLst>
            </p:cNvPr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>
              <a:extLst>
                <a:ext uri="{FF2B5EF4-FFF2-40B4-BE49-F238E27FC236}">
                  <a16:creationId xmlns:a16="http://schemas.microsoft.com/office/drawing/2014/main" id="{A20BB50D-D892-2821-47E7-96C8E1442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>
              <a:extLst>
                <a:ext uri="{FF2B5EF4-FFF2-40B4-BE49-F238E27FC236}">
                  <a16:creationId xmlns:a16="http://schemas.microsoft.com/office/drawing/2014/main" id="{371C1EF1-B4BC-61E0-AEE1-EDC18323B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509374-D566-800F-D3A4-8B08C168EE6E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5D100F6-6CE1-0F3E-36B8-F6E004A6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AF59052-881E-DD85-6C9B-A3B0AEDE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DB453B7-297E-CBAD-75DC-D55DF94C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0CC1-EEB1-4DB2-8325-5D676AB4A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37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AD903B-3C03-578F-2172-73E39118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62BD81-3A40-6B8E-E387-F947724D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00B01E-E3E8-4ED5-6737-E76FAAC5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7425-1DBC-4184-AA1A-F28E3F8F8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44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4FAC2F-D5B9-5B53-DB40-946CE3472B19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E96B2C-A06A-7275-1EA4-9F122327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7CDAA1-ACF3-28F2-8AA7-8E90840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87CF38-F21F-306E-CEE2-F95D7C9E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A51D-8A78-4FFC-8DA3-1F953290C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59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AE51FD-6DC6-108D-755A-8018782C2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/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D6317-C706-6F7D-231C-84D4202EA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200"/>
              <a:t>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2941B1-30ED-AC3D-8EDB-CD1AFC2D56FB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ADA867-950E-8B19-6DEC-1839515571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B94A15-0D70-4799-6447-F4AA0B8AC6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B4AAC5-4A34-295A-AEDF-27049B2A35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20CF-4402-47F4-9A3D-EE3EAC711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72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EE70-6C77-1AE7-AEF2-A4B921D1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1381A-97D9-B2E3-09DB-472C794E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D87AE-36E2-7533-A744-AA8F3131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C6B9-3051-4B56-B1ED-9C961B9D7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64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53CA03-2806-5FE1-EB30-8E56FAE5D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69D85-FFF1-E9A0-2CB4-40532BD8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/>
              <a:t>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DBFCCC-CF44-CD09-1EA3-50407CDFE5A6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DC31D6-DB39-A606-EB0F-DC8928F7699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95E4A6-CE0E-8E10-3DA6-8F0C8D203B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987FF1-EE34-25E5-0DE5-3A9C8FB6F8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667D-92BF-46C8-9A65-AD91179C4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97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8E907F-8A4E-CEEF-2EBB-22AF6C2A6D38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C7C306-D86B-D2C7-7CD7-A583D60DE9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7D3B6C-11C0-D21E-710D-67A057E128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05D5F2-2187-AF41-DE4D-56314AEA79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92B8-3555-4152-A1BF-5FB9CFDE1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83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9B3E93-2E18-62CB-932B-9959C51E7ACD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3309D1-044E-FDD0-B8CC-F0C54086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87973A-5C86-32AE-95AD-A6A6C55E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F25A13-9516-1932-2198-4521BE69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F9E3-F436-4AFB-88C8-30ADACA99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38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5C9E7E-E2DE-003B-1A3B-48EDFACE9ADB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4C5415-FAF4-1AF8-3450-CD83F41B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208642-86E5-BE74-1D2A-2C2D708F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1785D1-5F42-9AF1-282F-095E77C9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ABAA-CB6E-4632-8194-58842A6DA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9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8D8BB6-F378-2644-06B9-C380FCE85645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DDF0EB-333B-EF23-1F63-6D7224F2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2157AD-B7FF-5D08-877E-3764D7F8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251408-591B-2D5F-6110-CD728490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EBE5-EB9F-4462-9DA8-EE6161D29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93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0F0BC5-0192-6D12-3C94-F79421EB1BF0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EECDB2-F47F-2E46-632F-25BE4C20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2315E8-12C7-5E70-7E26-D7A6D14A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E6B5AA-31F9-7F02-52B0-F2DBC918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6EEE-526C-490C-8AC9-CE8653C752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03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30ED8B-2812-15DA-BF86-A41788738BAC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E8D6D5B-93C3-DDE2-5A15-756278A1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5A13354-D93B-43C7-78CB-622B1105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AD84C4F-7914-7FB3-4A6E-0FE9D19A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823A-47D1-40F1-AF53-B3A8A04F6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45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91A7CF-915D-7172-9FD4-905A8FCCB66B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F2EAC07-E94D-F339-EF4C-7050D727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8BC825E-46DC-9EB8-5958-4EF9330C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0F0850AD-D814-BB57-0C82-4093E2C6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5787-1814-4BE8-A434-A36A485CC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5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34C3E2-F77F-3D3E-FFD9-6C67484CFA37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3AFA430-5F04-EC38-2247-8B40FB83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77AED44-1F2F-CAAB-01B1-6237B5C2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C93217C-1FDD-3594-6FA5-E9FECBC1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A9D8-EB93-44E2-9C20-3C80CBB27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82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543BF2-D711-FDBB-B8FC-FD2B20F8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9F8BA1-592A-BE96-E31E-5BC8A0BE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F9BE97-EFF5-A925-9D0A-B8C0B966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D19A-7206-48FF-9B77-656345902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52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27E5B7-273A-19D0-CADA-4615F45A9359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1B8B7D3-3138-2BCD-B6EA-FBE09956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3610C8-47FB-DEC3-CE38-72AA7504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6251277-A3A4-C089-22D1-F8A5C9F4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373B-2376-4809-9F65-D4023A178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65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954CFA-2905-B834-830E-EE4F5937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B7FAD-0719-0DED-3029-BF968E6E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A7F0-2243-603C-1FFA-11445496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D350-02C3-4B17-9222-FE0A30559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90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4BA0455F-663F-B479-605D-D806824316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>
              <a:extLst>
                <a:ext uri="{FF2B5EF4-FFF2-40B4-BE49-F238E27FC236}">
                  <a16:creationId xmlns:a16="http://schemas.microsoft.com/office/drawing/2014/main" id="{F7F52A29-4049-39D1-C23C-5D3EFB6D9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F2EFCD-9101-D3B6-056A-5DE7C68C5CCB}"/>
                </a:ext>
              </a:extLst>
            </p:cNvPr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id="{4A633280-A389-AFB3-30B7-9271677F6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id="{D1119774-A6C2-EB95-F82B-479699A1D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2748552-9576-A4C3-CF24-F6BFFE6EE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ECC5A0F-55C5-3648-B5E9-D192D0F7D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57A8C-0B84-6C0E-807B-FCC9A44AD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F8532-0A44-E6F8-87EA-EAD1CD1CD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84B9C-552B-6BAB-3EE9-DF714006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86033B3-32C6-42F9-B0CD-D29667402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35" r:id="rId7"/>
    <p:sldLayoutId id="2147484245" r:id="rId8"/>
    <p:sldLayoutId id="2147484236" r:id="rId9"/>
    <p:sldLayoutId id="2147484237" r:id="rId10"/>
    <p:sldLayoutId id="2147484246" r:id="rId11"/>
    <p:sldLayoutId id="2147484247" r:id="rId12"/>
    <p:sldLayoutId id="2147484238" r:id="rId13"/>
    <p:sldLayoutId id="2147484248" r:id="rId14"/>
    <p:sldLayoutId id="2147484249" r:id="rId15"/>
    <p:sldLayoutId id="2147484250" r:id="rId16"/>
    <p:sldLayoutId id="2147484251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4E0DE07-A0EC-7CA5-E350-A082682B4E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74863" y="3648527"/>
            <a:ext cx="5308600" cy="1510702"/>
          </a:xfrm>
        </p:spPr>
        <p:txBody>
          <a:bodyPr/>
          <a:lstStyle/>
          <a:p>
            <a:pPr eaLnBrk="1" hangingPunct="1"/>
            <a:br>
              <a:rPr lang="en-US" altLang="en-US" dirty="0">
                <a:ln>
                  <a:noFill/>
                </a:ln>
                <a:solidFill>
                  <a:srgbClr val="FF0000"/>
                </a:solidFill>
              </a:rPr>
            </a:br>
            <a:r>
              <a:rPr lang="en-US" altLang="en-US" dirty="0">
                <a:ln>
                  <a:noFill/>
                </a:ln>
                <a:solidFill>
                  <a:srgbClr val="FF0000"/>
                </a:solidFill>
              </a:rPr>
              <a:t> FPA UT-ID Chapter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2E55C5E-389F-1D67-B598-209662391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1963738"/>
            <a:ext cx="5308600" cy="151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altLang="en-US" dirty="0">
                <a:ln>
                  <a:noFill/>
                </a:ln>
                <a:solidFill>
                  <a:srgbClr val="FF0000"/>
                </a:solidFill>
              </a:rPr>
              <a:t>2026 – 401k &amp; Social Security Changes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8467D-62B2-396E-1DA0-99EE691B4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5FB442E-729D-40E9-F18E-3B887C46E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b="1" dirty="0"/>
            </a:br>
            <a:r>
              <a:rPr lang="en-US" b="1" dirty="0"/>
              <a:t>Avg &amp; Median 401k Balances</a:t>
            </a:r>
            <a:br>
              <a:rPr lang="en-US" b="1" dirty="0"/>
            </a:br>
            <a:r>
              <a:rPr lang="en-US" sz="2400" b="1" dirty="0"/>
              <a:t>(CNBC/Vanguard, late 2025)</a:t>
            </a:r>
            <a:r>
              <a:rPr lang="en-US" sz="2400" dirty="0"/>
              <a:t> </a:t>
            </a:r>
            <a:br>
              <a:rPr lang="en-US" dirty="0"/>
            </a:br>
            <a:endParaRPr lang="en-US" altLang="en-US" dirty="0">
              <a:ln>
                <a:noFill/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4EDDA-8DB3-4155-3A43-C05C2B27F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en-US" b="1" dirty="0"/>
          </a:p>
          <a:p>
            <a:r>
              <a:rPr lang="en-US" b="1" dirty="0"/>
              <a:t>Ages 25-34:</a:t>
            </a:r>
            <a:r>
              <a:rPr lang="en-US" dirty="0"/>
              <a:t> Average $42,640 | Median $16,255</a:t>
            </a:r>
          </a:p>
          <a:p>
            <a:r>
              <a:rPr lang="en-US" b="1" dirty="0"/>
              <a:t>Ages 35-44:</a:t>
            </a:r>
            <a:r>
              <a:rPr lang="en-US" dirty="0"/>
              <a:t> Average $103,552 | Median $39,958</a:t>
            </a:r>
          </a:p>
          <a:p>
            <a:r>
              <a:rPr lang="en-US" b="1" dirty="0"/>
              <a:t>Ages 45-54:</a:t>
            </a:r>
            <a:r>
              <a:rPr lang="en-US" dirty="0"/>
              <a:t> Average $188,643 | Median $67,796</a:t>
            </a:r>
          </a:p>
          <a:p>
            <a:r>
              <a:rPr lang="en-US" b="1" dirty="0"/>
              <a:t>Ages 55-64:</a:t>
            </a:r>
            <a:r>
              <a:rPr lang="en-US" dirty="0"/>
              <a:t> Average $271,320 | Median $95,642 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AB91E-C9F5-7BFE-3C8C-C921AD1E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E805FC7E-C6DD-E6D4-C17E-37961385C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b="1" dirty="0"/>
            </a:br>
            <a:r>
              <a:rPr lang="en-US" b="1" dirty="0"/>
              <a:t>401k Balances over $1M</a:t>
            </a:r>
            <a:br>
              <a:rPr lang="en-US" b="1" dirty="0"/>
            </a:br>
            <a:r>
              <a:rPr lang="en-US" sz="2400" dirty="0"/>
              <a:t> </a:t>
            </a:r>
            <a:br>
              <a:rPr lang="en-US" dirty="0"/>
            </a:br>
            <a:endParaRPr lang="en-US" altLang="en-US" dirty="0">
              <a:ln>
                <a:noFill/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3462-A747-CBAB-CD50-A03E61AE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endParaRPr lang="en-US" b="1" dirty="0"/>
          </a:p>
          <a:p>
            <a:r>
              <a:rPr lang="en-US" b="1" dirty="0"/>
              <a:t>Fidelity: 2.4% (595k, 2025)</a:t>
            </a:r>
            <a:endParaRPr lang="en-US" dirty="0"/>
          </a:p>
          <a:p>
            <a:r>
              <a:rPr lang="en-US" b="1" dirty="0"/>
              <a:t>Empower: 9.1% (</a:t>
            </a:r>
            <a:r>
              <a:rPr lang="en-US" b="1" dirty="0" err="1"/>
              <a:t>inc</a:t>
            </a:r>
            <a:r>
              <a:rPr lang="en-US" b="1" dirty="0"/>
              <a:t> IRA’s, # ?, 2025)</a:t>
            </a:r>
            <a:endParaRPr lang="en-US" dirty="0"/>
          </a:p>
          <a:p>
            <a:r>
              <a:rPr lang="en-US" b="1" dirty="0"/>
              <a:t>Fed Reserve: 4.6% (</a:t>
            </a:r>
            <a:r>
              <a:rPr lang="en-US" b="1" dirty="0" err="1"/>
              <a:t>inc</a:t>
            </a:r>
            <a:r>
              <a:rPr lang="en-US" b="1" dirty="0"/>
              <a:t> IRA’s, 2022 data in 2025)</a:t>
            </a:r>
            <a:endParaRPr lang="en-US" dirty="0"/>
          </a:p>
          <a:p>
            <a:endParaRPr lang="en-US" dirty="0"/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48F9C-C9BC-B3A8-54A4-02BF4622E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39D232BB-78CF-BA67-63BF-48875283C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401k’s – Cryptocurrency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D6D4-13D1-0720-D3D1-6AB4458EB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$17 Trillion lost last year in fraud,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etc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Started to used for Money laundering,  human trafficking for slavery &amp; sex trafficking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OFAC report – 2015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Latest: Tinder Crypto fraud, DOJ trying to recover $200k in pig butchering operation fraud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My B/D: increased E&amp;O deduct to $100k</a:t>
            </a:r>
          </a:p>
          <a:p>
            <a:pPr lvl="1"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4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54A95-495B-2DEA-6079-67B9EE523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FF2C6E8B-49FA-FB50-B83D-97A588C7C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Secure 2.0 2024</a:t>
            </a:r>
            <a:br>
              <a:rPr lang="en-US" altLang="en-US" dirty="0">
                <a:ln>
                  <a:noFill/>
                </a:ln>
              </a:rPr>
            </a:br>
            <a:r>
              <a:rPr lang="en-US" altLang="en-US" dirty="0">
                <a:ln>
                  <a:noFill/>
                </a:ln>
              </a:rPr>
              <a:t>401k match for student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089E-4D00-A608-6924-4168F837C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Employers can match your student loan pymts by contributing to 401k for you.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Also applies to 403(b), 457 &amp; SIMPLE IRA.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Contributions must have same match %, eligibility, vesting rules, contribution limits.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Must stay with employer for 3-5 years.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Best part: lack of IRS guidance at present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9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98212-C22F-0BB1-F25E-A2CAE0CD3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0270CC60-9DA3-68B3-1432-1ED963293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Coming Attractions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3AE14-CA2A-2071-703D-E9311BE7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In-service withdrawals – all 401k’s, just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intro’d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2026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Allow 401k withdrawals w/o penalty -- home purchase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Build Equity, Swap equity into 401k to build retirement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said - Left with HELC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pymts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where you can’t deduct interest due to Trump 2017 Jobs Act</a:t>
            </a:r>
          </a:p>
          <a:p>
            <a:pPr marL="457200" lvl="1" indent="0" eaLnBrk="1" fontAlgn="auto" hangingPunct="1"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Versus - present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401k 15 yr loan w/lower interest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IRA allows $10k withdrawal 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201k home loan purchase</a:t>
            </a:r>
          </a:p>
          <a:p>
            <a:pPr marL="457200" lvl="1" indent="0">
              <a:buNone/>
            </a:pPr>
            <a:r>
              <a:rPr lang="en-US" dirty="0"/>
              <a:t> 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6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828EAE-6A7E-5138-B193-93ECB2AE5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0B2D3B1-F4E5-A50C-C32C-AB5D1B8A01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2463" y="1811338"/>
            <a:ext cx="5308600" cy="1516062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Social Security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26D62C-92F8-AF16-2957-69AA344C5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Updates for 2026</a:t>
            </a:r>
          </a:p>
        </p:txBody>
      </p:sp>
    </p:spTree>
    <p:extLst>
      <p:ext uri="{BB962C8B-B14F-4D97-AF65-F5344CB8AC3E}">
        <p14:creationId xmlns:p14="http://schemas.microsoft.com/office/powerpoint/2010/main" val="109861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40A44E4-EB78-1E7E-E16E-0D15A7A09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Social Security Changes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D713-BBAF-E18A-3982-7949833C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Security Benefit increase 2.8%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Medicare Part B increases will eat up 1/3 of Soc Sec increase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Full retirement age now 67 (1960 or later)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 in 2026: earn to $65,160 before birth month or $1 tax for every $3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Under FRA: earn $24,480 or $1 for every $2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93693-CE55-F52A-E7C2-53C6CF25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31FAE03D-2527-A41A-5036-CDCDE1DC7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Social Security Changes 2026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E6313-12BE-EE73-2A56-448A5D7DD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FICA wage increase from $176,100 to $184,500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Security Benefit Analyzer gone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Solvency reduced from 2037 to 2033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35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B5212-BFAD-2890-78B3-BA886F2DE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E1E7BEB9-A31C-D310-6A39-BAA2BAE73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Issues affecting solvency</a:t>
            </a:r>
            <a:br>
              <a:rPr lang="en-US" altLang="en-US" dirty="0">
                <a:ln>
                  <a:noFill/>
                </a:ln>
              </a:rPr>
            </a:br>
            <a:r>
              <a:rPr lang="en-US" altLang="en-US" dirty="0">
                <a:ln>
                  <a:noFill/>
                </a:ln>
              </a:rPr>
              <a:t>Reduced from 2037 to 2033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43D4-9C6F-A96E-0489-0F283DF2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Obamacare - $1 Trillion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COVID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Birth rate - 90’s: 1 vs 12-15 payors, now 1 to 1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Biden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 credits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Illegals – $3,900 for 4 yrs for 5 Million people not eligible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Investments vs assumed growth of 8%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5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C18D3-0F8B-40A4-E5D5-B0E438FC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6E1819B5-EAFA-D321-F0A1-4E2EA4231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Coming Attractions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C1A1-144E-3041-1B13-9642D957A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Congress – bill to increase death benefit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 $255 – proposed $2,500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Security Emer Inflation relief - $200 added to all, doesn’t include new funding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Surviving Widow(er) Income Fair Treatment – increase benefits, doesn’t include new funding</a:t>
            </a:r>
          </a:p>
          <a:p>
            <a:pPr lvl="1"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> 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6DC3C-0E2D-E32D-5898-72A888351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50" y="695543"/>
            <a:ext cx="4403242" cy="5587810"/>
          </a:xfrm>
        </p:spPr>
      </p:pic>
    </p:spTree>
    <p:extLst>
      <p:ext uri="{BB962C8B-B14F-4D97-AF65-F5344CB8AC3E}">
        <p14:creationId xmlns:p14="http://schemas.microsoft.com/office/powerpoint/2010/main" val="1759857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A270F9C-798D-2B61-5030-43FEBC4851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2369" y="2198688"/>
            <a:ext cx="6799262" cy="34448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algn="ctr" eaLnBrk="1" hangingPunct="1">
              <a:buFontTx/>
              <a:buNone/>
            </a:pPr>
            <a:r>
              <a:rPr lang="en-US" altLang="en-US" sz="6000" dirty="0">
                <a:solidFill>
                  <a:schemeClr val="tx2"/>
                </a:solidFill>
              </a:rPr>
              <a:t>THANK YOU!!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D637-D18B-EBA7-2AFB-D7F5A0B6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- Living on $1 Million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3866E6-7BA8-0842-8B30-53A68D520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24" y="2490788"/>
            <a:ext cx="4694889" cy="3444875"/>
          </a:xfrm>
        </p:spPr>
      </p:pic>
    </p:spTree>
    <p:extLst>
      <p:ext uri="{BB962C8B-B14F-4D97-AF65-F5344CB8AC3E}">
        <p14:creationId xmlns:p14="http://schemas.microsoft.com/office/powerpoint/2010/main" val="292190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5583BA0-E194-7870-F312-38A25BE9B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33AB22-3E12-FB61-32A1-89F212BEAB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2463" y="1811338"/>
            <a:ext cx="5308600" cy="1516062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401k’s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9F03ADF-895C-EEEA-4090-0FE0933825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Updates for 2026</a:t>
            </a:r>
          </a:p>
        </p:txBody>
      </p:sp>
    </p:spTree>
    <p:extLst>
      <p:ext uri="{BB962C8B-B14F-4D97-AF65-F5344CB8AC3E}">
        <p14:creationId xmlns:p14="http://schemas.microsoft.com/office/powerpoint/2010/main" val="107504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FFC08-AE16-BEE0-F5CA-0E8CDF3EE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328FEFDF-3FAF-2CA8-9F64-3707567F0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2026 401k Contribution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0175-257C-DF84-3C95-79303179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2025 = $23,500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2026 = $24,500  4.255% increase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Catchup = from 2025 $7,500 to 2026 $8,000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Super catchup, age 60-63 $11,250  (no increase)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5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24370-0826-5A4D-69C1-D62434C4A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F2B383E6-E3F1-4FD1-E722-F4E2CCD33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Trump Exec Order #14330</a:t>
            </a:r>
            <a:br>
              <a:rPr lang="en-US" altLang="en-US" dirty="0">
                <a:ln>
                  <a:noFill/>
                </a:ln>
              </a:rPr>
            </a:br>
            <a:r>
              <a:rPr lang="en-US" altLang="en-US" sz="2400" dirty="0">
                <a:ln>
                  <a:noFill/>
                </a:ln>
              </a:rPr>
              <a:t>Allow Alt Investments in 401k’s</a:t>
            </a:r>
            <a:endParaRPr lang="en-US" altLang="en-US" dirty="0">
              <a:ln>
                <a:noFill/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D7DCA-77F1-23A4-BF79-3A6E58C49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Secure Act #1 – allow annuities (2019)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Self Directed Brokerage Accounts (SDBA)</a:t>
            </a:r>
          </a:p>
          <a:p>
            <a:r>
              <a:rPr lang="en-US" dirty="0"/>
              <a:t>Executive Order, Aug 2025 - allow for enhance returns thru</a:t>
            </a:r>
          </a:p>
          <a:p>
            <a:pPr lvl="1"/>
            <a:r>
              <a:rPr lang="en-US" dirty="0"/>
              <a:t>Private Equity (Reg D)</a:t>
            </a:r>
          </a:p>
          <a:p>
            <a:pPr lvl="1"/>
            <a:r>
              <a:rPr lang="en-US" dirty="0"/>
              <a:t>Real Estate</a:t>
            </a:r>
          </a:p>
          <a:p>
            <a:pPr lvl="1"/>
            <a:r>
              <a:rPr lang="en-US" dirty="0"/>
              <a:t>Crypto currencies – reversed Biden rule banning use in 401k’s</a:t>
            </a:r>
          </a:p>
          <a:p>
            <a:pPr lvl="1"/>
            <a:r>
              <a:rPr lang="en-US" dirty="0"/>
              <a:t>Commodities</a:t>
            </a:r>
          </a:p>
          <a:p>
            <a:pPr lvl="1"/>
            <a:r>
              <a:rPr lang="en-US" dirty="0"/>
              <a:t>Infrastructure </a:t>
            </a:r>
          </a:p>
          <a:p>
            <a:pPr lvl="1"/>
            <a:r>
              <a:rPr lang="en-US" dirty="0"/>
              <a:t>Private Credit</a:t>
            </a:r>
          </a:p>
          <a:p>
            <a:pPr marL="457200" lvl="1" indent="0">
              <a:buNone/>
            </a:pPr>
            <a:r>
              <a:rPr lang="en-US" dirty="0"/>
              <a:t>					</a:t>
            </a:r>
            <a:r>
              <a:rPr lang="en-US" b="1" i="1" dirty="0"/>
              <a:t>Why not just raise deferral cap by 25-50%?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A978F-2DB0-4E32-680C-8A104F9DF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88B777B-9BC4-0841-3490-AAECCCB59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Trump Exec Order #14330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7D03-0343-7B05-C53C-5B8DF902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buNone/>
              <a:defRPr/>
            </a:pP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in common do these investments have?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Significant Risk – investor, plan sponsors, fiduciary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Unrecoverable losses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Fraud – very common in Reg D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However -- Alt’s already in DB’s &amp; pensions</a:t>
            </a:r>
          </a:p>
          <a:p>
            <a:pPr marL="457200" lvl="1" indent="0">
              <a:buNone/>
            </a:pPr>
            <a:r>
              <a:rPr lang="en-US" dirty="0"/>
              <a:t> 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0820A-5F10-BF5E-A473-54F2F0F6C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B6FC902-ACF3-CB63-1B65-BA8991119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Trump Exec Order #14330</a:t>
            </a:r>
            <a:br>
              <a:rPr lang="en-US" altLang="en-US" dirty="0">
                <a:ln>
                  <a:noFill/>
                </a:ln>
              </a:rPr>
            </a:br>
            <a:r>
              <a:rPr lang="en-US" altLang="en-US" dirty="0">
                <a:ln>
                  <a:noFill/>
                </a:ln>
              </a:rPr>
              <a:t>Regulatory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EC90A-F7D8-FF2F-0950-C2494E427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DOL rule submitted to OMB for review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Wealth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Mgmt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week of 1/12/26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place by spring, likely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Expect Accredited Investor Rule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FINRA – can’t use house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&amp; SEC – silent on house, sadly</a:t>
            </a:r>
          </a:p>
          <a:p>
            <a:pPr marL="457200" lvl="1" indent="0">
              <a:buNone/>
            </a:pPr>
            <a:r>
              <a:rPr lang="en-US" dirty="0"/>
              <a:t> 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5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46493-A822-07B6-7339-6F587800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16672B59-BF30-09A5-9BE6-5524CC138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Trump Exec Order #14330</a:t>
            </a:r>
            <a:br>
              <a:rPr lang="en-US" altLang="en-US" dirty="0">
                <a:ln>
                  <a:noFill/>
                </a:ln>
              </a:rPr>
            </a:br>
            <a:r>
              <a:rPr lang="en-US" altLang="en-US" dirty="0">
                <a:ln>
                  <a:noFill/>
                </a:ln>
              </a:rPr>
              <a:t>Why the fervor?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F6745-0933-7ED2-CB22-DA195897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Investment Company Institute: Q3, 2025 analysis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401k’s: $13.9 Trillion in assets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IRA’s: $18.9 Trillion in assets </a:t>
            </a:r>
          </a:p>
          <a:p>
            <a:pPr marL="457200" lvl="1" indent="0">
              <a:buNone/>
            </a:pPr>
            <a:r>
              <a:rPr lang="en-US" dirty="0"/>
              <a:t> 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9112" lvl="1" indent="0" eaLnBrk="1" fontAlgn="auto" hangingPunct="1">
              <a:buFontTx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2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1879</TotalTime>
  <Words>754</Words>
  <Application>Microsoft Office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Organic</vt:lpstr>
      <vt:lpstr>  FPA UT-ID Chapter</vt:lpstr>
      <vt:lpstr>PowerPoint Presentation</vt:lpstr>
      <vt:lpstr>How Long - Living on $1 Million</vt:lpstr>
      <vt:lpstr>401k’s</vt:lpstr>
      <vt:lpstr>2026 401k Contribution Levels</vt:lpstr>
      <vt:lpstr>Trump Exec Order #14330 Allow Alt Investments in 401k’s</vt:lpstr>
      <vt:lpstr>Trump Exec Order #14330 Risk</vt:lpstr>
      <vt:lpstr>Trump Exec Order #14330 Regulatory Oversight</vt:lpstr>
      <vt:lpstr>Trump Exec Order #14330 Why the fervor?</vt:lpstr>
      <vt:lpstr> Avg &amp; Median 401k Balances (CNBC/Vanguard, late 2025)  </vt:lpstr>
      <vt:lpstr> 401k Balances over $1M   </vt:lpstr>
      <vt:lpstr>401k’s – Cryptocurrency</vt:lpstr>
      <vt:lpstr>Secure 2.0 2024 401k match for student loan</vt:lpstr>
      <vt:lpstr>Coming Attractions</vt:lpstr>
      <vt:lpstr>Social Security</vt:lpstr>
      <vt:lpstr>Social Security Changes 2026</vt:lpstr>
      <vt:lpstr>Social Security Changes 2026 (cont.)</vt:lpstr>
      <vt:lpstr>Issues affecting solvency Reduced from 2037 to 2033</vt:lpstr>
      <vt:lpstr>Coming Attractions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Muni-bonds vs Annuities</dc:title>
  <dc:creator>Owner</dc:creator>
  <cp:lastModifiedBy>Chuck</cp:lastModifiedBy>
  <cp:revision>212</cp:revision>
  <cp:lastPrinted>2022-09-21T17:14:22Z</cp:lastPrinted>
  <dcterms:created xsi:type="dcterms:W3CDTF">2008-03-17T06:31:38Z</dcterms:created>
  <dcterms:modified xsi:type="dcterms:W3CDTF">2026-01-22T21:37:33Z</dcterms:modified>
</cp:coreProperties>
</file>