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D97"/>
    <a:srgbClr val="0071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736" autoAdjust="0"/>
  </p:normalViewPr>
  <p:slideViewPr>
    <p:cSldViewPr snapToGrid="0">
      <p:cViewPr>
        <p:scale>
          <a:sx n="80" d="100"/>
          <a:sy n="80" d="100"/>
        </p:scale>
        <p:origin x="782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D91E1-F2AB-488E-AA52-401D11A3C49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45BAD-27AA-4F43-A2FD-4D3713FFA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066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6D465-3399-F5FA-F93B-32E4F9F04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94512D-2FE2-02A3-4634-3FA0AD089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1EDD9-1B83-335A-C3DD-75B7CD163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9C9E0-6BE0-83B2-4AB5-B725B41C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3907B-984E-66A4-4391-2A36A4A6C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7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0454D-C9D6-E3C7-6C8E-CD2C5406C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06BA5-B542-3693-C0E4-1E787E874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3834A-6448-6CB4-7500-8159EF0F8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4B1D2-3C6C-2233-02D3-4FC90A1F7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8DE09-1279-4A67-C1BD-2FFD9CE85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528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75647C-8656-5A26-66E0-7A6547D191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B4CF85-B36D-E470-93D3-A6F41888AD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B651A-C45C-B48D-C3B1-E5F228E68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719A7-2ADA-C1CB-44E9-16271191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85A98-41F9-0D8E-3BF4-DE6AABF81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18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BAF6324-F0E0-CB46-9AC2-97047D05F6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552245"/>
            <a:ext cx="10972800" cy="222283"/>
          </a:xfrm>
        </p:spPr>
        <p:txBody>
          <a:bodyPr lIns="0" tIns="0">
            <a:noAutofit/>
          </a:bodyPr>
          <a:lstStyle>
            <a:lvl1pPr marL="0" indent="0">
              <a:buNone/>
              <a:defRPr sz="1333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43DC6D-4C9C-3240-BC3B-E6932363192A}"/>
              </a:ext>
            </a:extLst>
          </p:cNvPr>
          <p:cNvCxnSpPr/>
          <p:nvPr userDrawn="1"/>
        </p:nvCxnSpPr>
        <p:spPr>
          <a:xfrm>
            <a:off x="609600" y="6003011"/>
            <a:ext cx="10972800" cy="0"/>
          </a:xfrm>
          <a:prstGeom prst="line">
            <a:avLst/>
          </a:prstGeom>
          <a:ln w="3175">
            <a:solidFill>
              <a:srgbClr val="5E5E5E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98FB817-BADB-EA4A-A986-086D22688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75438" y="6161484"/>
            <a:ext cx="444285" cy="4930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D21DA-7AA7-904C-A19D-89B57EE18C5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B63CE935-D666-B640-9295-FDB598315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4706" y="6259970"/>
            <a:ext cx="1107695" cy="29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6054-6147-452D-1EA7-7AA8842B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B28C9-085A-6795-B42F-FA6CF02CD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BB673-8E03-8CC9-7783-42DF2F3E1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1DBFB-7EB5-6E0F-F237-A30F15D87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20E17-BC7C-AACE-EC2B-0D7762D81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904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C753D-C922-838B-4FF1-A4BE2416B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938D4-BCC1-36BB-968D-4FADE8299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2FF93-5C98-95DE-3EE9-E5EF1B169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76564-EA16-980B-E637-AB81ABD5D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88F4A-1F01-7E51-0A12-04D6DE09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58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C6B08-1636-4059-DC17-063F74CB1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C5A94-2FAB-7789-781A-7EF4FE0407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B6BDA-0FBF-857C-4A71-2E11CF7AA5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2446BC-3406-BF49-A1CC-F3425DD14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A0B19-C57D-C8E0-BFC4-072A59D92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895EE7-04AB-CBDA-B8A2-F7E4ED8A6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24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D2186-ABE1-2416-CD06-DD31ED02B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A1E118-6357-0E61-3250-C3AE92931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B2DC5-60E5-DF45-E5A6-777BBCD06B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61BDD6-E24A-3080-D03B-0AEFB7E953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BE6D76-35BF-4FFC-2859-736367B735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2B0BB5-98D1-A493-0672-16D6625D0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E2838F-8B61-20D2-9F8A-32ABD39E6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C2FF44-AF4B-687E-6CE9-65FC075E0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20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DF81D-3535-397B-BDC7-8AEB27508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B22F93-BA5D-EEC4-6585-F89B56869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48B9CA-30DA-CB79-9843-45D366D7F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7FE2C3-418F-F444-C2FE-CD3BD3E8D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4F950D-1DBD-FEB4-DB1C-FB08E27C3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BF4B24-29E2-B461-925A-BC00CF803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E9681A-3B78-E088-D72D-0B85E6D3F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005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98DAC-C24A-7088-53AC-242ECC115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B55B7-FEBE-C774-8097-3551ED8FF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0D637F-1529-65E6-3930-71A1FC14E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779EC-E776-45E1-63F6-A00B8045A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EDAC7-F74A-3515-7E5E-FD4D159F4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AABC61-8F4F-C159-E143-C77136DF5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79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95EC8-8B1B-94E8-D9DF-212D63F35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734084-D3FA-C070-4941-8DE4B9B865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41FD7A-CAFC-2C6C-5098-29D774BD4A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49C7DB-961A-C3EA-3F29-3EFE36031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EB2A7-137A-A4D0-0A6D-BE37028A4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9BFFF-079E-C6C4-85EC-B5FE18556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8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604A16-BDD2-8C5C-0B35-56888C1F3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01EF7F-52D5-CCAF-C97A-C46B133FF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3228B-156F-EFC3-4FA5-7F5450A2B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FE900B-B911-4684-82BE-59A718604049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52A1B1-7B89-5286-4AAF-AF1F11FA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7F904-D5BC-501C-6F82-8095D0DFC6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0C74B1-EE59-4DAD-AFFE-09530792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59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B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1188720"/>
            <a:ext cx="1078992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300" b="1">
                <a:solidFill>
                  <a:srgbClr val="FFFFFF"/>
                </a:solidFill>
                <a:latin typeface="Aptos"/>
              </a:defRPr>
            </a:pPr>
            <a:r>
              <a:t>How Utah’s Retirement Plan Exchange</a:t>
            </a:r>
            <a:br/>
            <a:r>
              <a:t>and Federal Policy Changes Are Reshaping Retirement 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3703320"/>
            <a:ext cx="82296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0">
                <a:solidFill>
                  <a:srgbClr val="D6E1EA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448056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BC974E"/>
                </a:solidFill>
                <a:latin typeface="Aptos"/>
              </a:defRPr>
            </a:pPr>
            <a:r>
              <a:t>NATHAN GLASSEY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5394960"/>
            <a:ext cx="12191695" cy="1463040"/>
          </a:xfrm>
          <a:prstGeom prst="rect">
            <a:avLst/>
          </a:prstGeom>
          <a:solidFill>
            <a:srgbClr val="1228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Isosceles Triangle 5"/>
          <p:cNvSpPr/>
          <p:nvPr/>
        </p:nvSpPr>
        <p:spPr>
          <a:xfrm>
            <a:off x="6766560" y="5394960"/>
            <a:ext cx="1828800" cy="914400"/>
          </a:xfrm>
          <a:prstGeom prst="triangle">
            <a:avLst/>
          </a:prstGeom>
          <a:solidFill>
            <a:srgbClr val="2A4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/>
          <p:cNvSpPr/>
          <p:nvPr/>
        </p:nvSpPr>
        <p:spPr>
          <a:xfrm>
            <a:off x="8046720" y="4846320"/>
            <a:ext cx="2194560" cy="1463040"/>
          </a:xfrm>
          <a:prstGeom prst="triangle">
            <a:avLst/>
          </a:prstGeom>
          <a:solidFill>
            <a:srgbClr val="2A4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Isosceles Triangle 7"/>
          <p:cNvSpPr/>
          <p:nvPr/>
        </p:nvSpPr>
        <p:spPr>
          <a:xfrm>
            <a:off x="9601200" y="5212080"/>
            <a:ext cx="2560320" cy="1097280"/>
          </a:xfrm>
          <a:prstGeom prst="triangle">
            <a:avLst/>
          </a:prstGeom>
          <a:solidFill>
            <a:srgbClr val="2A4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t>SECURE 2.0: Don’t memorize it. Translate it.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" y="932688"/>
            <a:ext cx="107899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sz="2000" b="1" dirty="0"/>
              <a:t>For each provision, move from statute to client conversation.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1554480"/>
            <a:ext cx="2606040" cy="3154680"/>
          </a:xfrm>
          <a:prstGeom prst="roundRect">
            <a:avLst/>
          </a:prstGeom>
          <a:solidFill>
            <a:srgbClr val="F1F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731520" y="1828800"/>
            <a:ext cx="2148840" cy="384048"/>
          </a:xfrm>
          <a:prstGeom prst="roundRect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31520" y="1883664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ROTH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7240" y="2560320"/>
            <a:ext cx="2057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73049"/>
                </a:solidFill>
                <a:latin typeface="Aptos"/>
              </a:defRPr>
            </a:pPr>
            <a:r>
              <a:t>Tax strategy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7240" y="3246120"/>
            <a:ext cx="20574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303A"/>
                </a:solidFill>
                <a:latin typeface="Aptos"/>
              </a:defRPr>
            </a:pPr>
            <a:r>
              <a:t>What changes in the contribution decision?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383280" y="1554480"/>
            <a:ext cx="2606040" cy="3154680"/>
          </a:xfrm>
          <a:prstGeom prst="roundRect">
            <a:avLst/>
          </a:prstGeom>
          <a:solidFill>
            <a:srgbClr val="F1F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3611880" y="1828800"/>
            <a:ext cx="2148840" cy="384048"/>
          </a:xfrm>
          <a:prstGeom prst="roundRect">
            <a:avLst/>
          </a:prstGeom>
          <a:solidFill>
            <a:srgbClr val="406F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611880" y="1883664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AUTO-ENROLL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57600" y="2560320"/>
            <a:ext cx="2057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73049"/>
                </a:solidFill>
                <a:latin typeface="Aptos"/>
              </a:defRPr>
            </a:pPr>
            <a:r>
              <a:t>Behavior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57600" y="3246120"/>
            <a:ext cx="20574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303A"/>
                </a:solidFill>
                <a:latin typeface="Aptos"/>
              </a:defRPr>
            </a:pPr>
            <a:r>
              <a:t>How do defaults shape outcomes?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263640" y="1554480"/>
            <a:ext cx="2606040" cy="3154680"/>
          </a:xfrm>
          <a:prstGeom prst="roundRect">
            <a:avLst/>
          </a:prstGeom>
          <a:solidFill>
            <a:srgbClr val="F1F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ounded Rectangle 35"/>
          <p:cNvSpPr/>
          <p:nvPr/>
        </p:nvSpPr>
        <p:spPr>
          <a:xfrm>
            <a:off x="6492240" y="1828800"/>
            <a:ext cx="2148840" cy="384048"/>
          </a:xfrm>
          <a:prstGeom prst="roundRect">
            <a:avLst/>
          </a:prstGeom>
          <a:solidFill>
            <a:srgbClr val="52856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492240" y="1883664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SMALL EMPLOYER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37959" y="2560320"/>
            <a:ext cx="2057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73049"/>
                </a:solidFill>
                <a:latin typeface="Aptos"/>
              </a:defRPr>
            </a:pPr>
            <a:r>
              <a:t>Economics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537959" y="3246120"/>
            <a:ext cx="20574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303A"/>
                </a:solidFill>
                <a:latin typeface="Aptos"/>
              </a:defRPr>
            </a:pPr>
            <a:r>
              <a:t>Does the incentive change the plan decision?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9144000" y="1554480"/>
            <a:ext cx="2606040" cy="3154680"/>
          </a:xfrm>
          <a:prstGeom prst="roundRect">
            <a:avLst/>
          </a:prstGeom>
          <a:solidFill>
            <a:srgbClr val="F1F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ounded Rectangle 40"/>
          <p:cNvSpPr/>
          <p:nvPr/>
        </p:nvSpPr>
        <p:spPr>
          <a:xfrm>
            <a:off x="9372600" y="1828800"/>
            <a:ext cx="2148840" cy="384048"/>
          </a:xfrm>
          <a:prstGeom prst="roundRect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9372600" y="1883664"/>
            <a:ext cx="21488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RESILIENCE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418320" y="2560320"/>
            <a:ext cx="2057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73049"/>
                </a:solidFill>
                <a:latin typeface="Aptos"/>
              </a:defRPr>
            </a:pPr>
            <a:r>
              <a:t>Balance sheet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418320" y="3246120"/>
            <a:ext cx="20574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303A"/>
                </a:solidFill>
                <a:latin typeface="Aptos"/>
              </a:defRPr>
            </a:pPr>
            <a:r>
              <a:t>How do liquidity and debt affect saving?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43000" y="5257800"/>
            <a:ext cx="9875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173049"/>
                </a:solidFill>
                <a:latin typeface="Aptos"/>
              </a:defRPr>
            </a:pPr>
            <a:r>
              <a:t>WHAT CHANGED?   →   WHO CARES?   →   WHAT SHOULD THE ADVISOR DO?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5F73C720-391D-0EAF-AB78-B1F2993988F7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3F554EDE-49A3-B581-2C9F-A0A7AAFC62F0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817892E2-80D4-E805-0510-3BD877E9642B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3DF9411-4FB5-D100-B536-8100689C9C07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D266726A-CC2F-937B-548E-D9CAFE6455C1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73B16ED4-D41C-97B4-DD6E-69C1AA9739F9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3A937B09-ACAD-2D5F-6227-7205D2180A5F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58B68B4F-F0EE-7BC5-5B8D-0C4150BF587B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E04EC6C-59BB-D2CE-EFD7-0DED2724DF08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152B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52B44"/>
                </a:solidFill>
                <a:latin typeface="Aptos"/>
              </a:defRPr>
            </a:pPr>
            <a:r>
              <a:t>Roth &amp; catch-up contributions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8368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53312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 dirty="0"/>
              <a:t>2026 LIMIT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3312" y="2039112"/>
            <a:ext cx="24597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$24,500 elective deferral limit for 401(k), 403(b) and governmental 457 plans.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62272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157216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AGE 60–63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57216" y="2039112"/>
            <a:ext cx="24597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$11,250 higher catch-up limit for most eligible participants age 60–63.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6176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61120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ROTH CATCH-UP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0" y="2039112"/>
            <a:ext cx="245973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/>
              <a:t>SECURE 2.0 changes catch-up treatment for certain higher-paid participants; applicability and plan implementation matter.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F5BD3F5B-B03A-288E-BB9C-A7F3CDC9CE32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462DE69C-926A-A82D-2A5C-92BB8DF18427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105F9349-8BC2-690B-E7A7-C03A95854A54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6892C932-8301-0787-37F3-BDF4F5AD9E52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BE9ED8DB-9384-DDE7-FCF5-5A80585365C8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519DBCD4-208A-6035-0FBB-F5BA29343A17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F7B38297-3708-3086-072E-B92299C734C6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E724B9DC-AA90-151D-FFBC-0A913A06ECC8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401E593D-4304-D24A-ADBC-1F52C3A0EABC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152B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52B44"/>
                </a:solidFill>
                <a:latin typeface="Aptos"/>
              </a:defRPr>
            </a:pPr>
            <a:r>
              <a:t>Automatic enrollment: behavior becomes plan design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8368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53312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DEFAULTS MATTER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3312" y="2039112"/>
            <a:ext cx="24597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/>
              <a:t>Changing the default can materially affect participation.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62272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157216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DESIGN MATTERS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57216" y="2039112"/>
            <a:ext cx="245973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Contribution rate </a:t>
            </a:r>
            <a:endParaRPr lang="en-US" sz="2000" dirty="0"/>
          </a:p>
          <a:p>
            <a:pPr marL="342900" indent="-342900" algn="l">
              <a:buFont typeface="Arial" panose="020B0604020202020204" pitchFamily="34" charset="0"/>
              <a:buChar char="•"/>
              <a:defRPr sz="1300" b="0">
                <a:solidFill>
                  <a:srgbClr val="2B343D"/>
                </a:solidFill>
                <a:latin typeface="Aptos"/>
              </a:defRPr>
            </a:pPr>
            <a:r>
              <a:rPr lang="en-US" sz="2000" dirty="0"/>
              <a:t>E</a:t>
            </a:r>
            <a:r>
              <a:rPr sz="2000" dirty="0"/>
              <a:t>scalation</a:t>
            </a:r>
            <a:endParaRPr lang="en-US" sz="2000" dirty="0"/>
          </a:p>
          <a:p>
            <a:pPr marL="342900" indent="-342900" algn="l">
              <a:buFont typeface="Arial" panose="020B0604020202020204" pitchFamily="34" charset="0"/>
              <a:buChar char="•"/>
              <a:defRPr sz="1300" b="0">
                <a:solidFill>
                  <a:srgbClr val="2B343D"/>
                </a:solidFill>
                <a:latin typeface="Aptos"/>
              </a:defRPr>
            </a:pPr>
            <a:r>
              <a:rPr lang="en-US" sz="2000" dirty="0"/>
              <a:t>I</a:t>
            </a:r>
            <a:r>
              <a:rPr sz="2000" dirty="0"/>
              <a:t>nvestment default</a:t>
            </a:r>
            <a:endParaRPr lang="en-US" sz="2000" dirty="0"/>
          </a:p>
          <a:p>
            <a:pPr marL="342900" indent="-342900" algn="l">
              <a:buFont typeface="Arial" panose="020B0604020202020204" pitchFamily="34" charset="0"/>
              <a:buChar char="•"/>
              <a:defRPr sz="1300" b="0">
                <a:solidFill>
                  <a:srgbClr val="2B343D"/>
                </a:solidFill>
                <a:latin typeface="Aptos"/>
              </a:defRPr>
            </a:pPr>
            <a:r>
              <a:rPr lang="en-US" sz="2000" dirty="0"/>
              <a:t>O</a:t>
            </a:r>
            <a:r>
              <a:rPr sz="2000" dirty="0"/>
              <a:t>pt-out experience.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6176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61120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ADVISOR VALUE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0" y="2039112"/>
            <a:ext cx="24597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/>
              <a:t>Evaluate the participant experience—not only the investment menu.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CC190CF4-9FD2-95D2-BA96-D155F75AC7CE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31CDF20E-436A-80B4-38BC-70C526483E19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16F4544-CB2E-6FCF-8B00-E526116A4FA9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583A0347-5222-5DFF-80EB-5AB9B2D9B0F0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E72B8E2-37CC-BAC9-AACC-5F3F6F45C9A1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E174BEDF-6A41-FA36-0263-3AD477B3D2F7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639661F-2063-0E3D-1A49-A9CDEDEA3241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9D63B057-903F-11AB-A5DA-25E193BECA36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3D4A31D8-AB65-6BA0-5AC4-59BE5C008EFB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152B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52B44"/>
                </a:solidFill>
                <a:latin typeface="Aptos"/>
              </a:defRPr>
            </a:pPr>
            <a:r>
              <a:t>Small-employer incentives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8368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53312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START-UP CREDITS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3312" y="2341143"/>
            <a:ext cx="24597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Federal incentives can reduce the cost of establishing an eligible retirement plan.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62272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157216" y="1563624"/>
            <a:ext cx="2514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CONTRIBUTION INCENTIVES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57216" y="2361932"/>
            <a:ext cx="24597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Employer-contribution credits can change the economics of plan sponsorship.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6176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61120" y="1563624"/>
            <a:ext cx="2514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ADVISOR OPPORTUNITY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0" y="2341143"/>
            <a:ext cx="245973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Turn “What will this cost?” into “What are we trying to accomplish for the business and workforce?”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1F32464E-FC60-91A5-927C-4D67FFFE5E46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99BCDB1-EA30-6D20-DC41-75D833B90D5A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8575592D-7CD2-40AC-5A48-0DFC51B22C3B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0C3E92A9-4003-2753-E530-FE88A284BC20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D6451D23-6902-7069-2A22-1D35BEE42D18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940BB881-65A4-89CE-CF39-3011E23950CD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076E1E8C-8CE0-9212-B012-BC56464CA6A6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FD536670-55A0-BF64-910C-238FAEF20716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53F5CD43-D6E4-28AA-5ED6-7A16BB987A29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152B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52B44"/>
                </a:solidFill>
                <a:latin typeface="Aptos"/>
              </a:defRPr>
            </a:pPr>
            <a:r>
              <a:t>Retirement planning is becoming a household balance-sheet conversation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8368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53312" y="1563624"/>
            <a:ext cx="2514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EMERGENCY SAVINGS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3312" y="2361932"/>
            <a:ext cx="24597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Liquidity can protect long-term retirement assets from premature withdrawals.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62272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157216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STUDENT LOANS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57216" y="2361932"/>
            <a:ext cx="24597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Retirement-plan contributions can intersect with employees’ student-loan payments.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6176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61120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529 → ROTH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0" y="2375214"/>
            <a:ext cx="24597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Education savings can, within statutory limits, create a bridge to retirement savings.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C684C967-A3A1-D731-1C80-42E79B8B630A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080893E2-98FB-D854-89DC-FD6554AF726E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18F13B6-75E7-96DB-F95C-F79276322D31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DF195D7A-4C19-1198-1C0D-A25A91E68889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5227B1F2-3F59-C044-0F8C-0DC30444C3A9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29FEE060-CBED-FD9B-A190-EB98BC7CA300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47C85671-8462-9951-E8E9-3F6EDFA9A970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765C70C7-B03D-50AA-9E02-5A205C265E10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7846C7AC-238B-1F11-FCA2-2062CDD4E459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t>The Saver’s Match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" y="932688"/>
            <a:ext cx="107899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b="1" dirty="0"/>
              <a:t>Beginning with 2027 contributions, eligible savers can receive a federal match paid into an eligible retirement savings vehicle.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1828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73049"/>
                </a:solidFill>
                <a:latin typeface="Aptos"/>
              </a:defRPr>
            </a:pPr>
            <a:r>
              <a:t>SAVE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2377440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30747E"/>
                </a:solidFill>
                <a:latin typeface="Aptos"/>
              </a:defRPr>
            </a:pPr>
            <a:r>
              <a:t>up to $2,000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54680" y="224028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667785"/>
                </a:solidFill>
                <a:latin typeface="Aptos"/>
              </a:defRPr>
            </a:pPr>
            <a:r>
              <a:t>×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31920" y="182880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73049"/>
                </a:solidFill>
                <a:latin typeface="Aptos"/>
              </a:defRPr>
            </a:pPr>
            <a:r>
              <a:t>MATCH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49039" y="2377440"/>
            <a:ext cx="2194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406F97"/>
                </a:solidFill>
                <a:latin typeface="Aptos"/>
              </a:defRPr>
            </a:pPr>
            <a:r>
              <a:t>up to 50%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72200" y="224028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667785"/>
                </a:solidFill>
                <a:latin typeface="Aptos"/>
              </a:defRPr>
            </a:pPr>
            <a:r>
              <a:t>=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03720" y="182880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73049"/>
                </a:solidFill>
                <a:latin typeface="Aptos"/>
              </a:defRPr>
            </a:pPr>
            <a:r>
              <a:t>FEDERAL CONTRIBUTION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40880" y="2377440"/>
            <a:ext cx="3566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C59E48"/>
                </a:solidFill>
                <a:latin typeface="Aptos"/>
              </a:defRPr>
            </a:pPr>
            <a:r>
              <a:t>up to $1,000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400" y="3790950"/>
            <a:ext cx="103327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23303A"/>
                </a:solidFill>
                <a:latin typeface="Aptos"/>
              </a:defRPr>
            </a:pPr>
            <a:r>
              <a:rPr sz="2000" dirty="0"/>
              <a:t>2027 income ceilings for any match: $35,500 single • $71,000 married filing jointly • $53,250 head of household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400" y="4709160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667785"/>
                </a:solidFill>
                <a:latin typeface="Aptos"/>
              </a:defRPr>
            </a:pPr>
            <a:r>
              <a:rPr dirty="0"/>
              <a:t>Operational detail matters: the match is claimed with the tax return and generally paid to the saver’s selected eligible retirement vehicle.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6446520"/>
            <a:ext cx="105156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67785"/>
                </a:solidFill>
                <a:latin typeface="Aptos"/>
              </a:defRPr>
            </a:pPr>
            <a:r>
              <a:t>FPA Utah Symposium • September 18, 2026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8304C7F9-34B9-B06F-2B9D-24830B953F77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082F05C4-9242-8ACE-3541-F3B142860B5A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49229ADE-E6B6-B78E-2081-ECF45097C628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903D921-F1F2-CFCB-101C-B2151A409CD8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01D5316C-B32D-6AC0-02EB-84D8863F5639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1EAE0530-C6BE-46D0-E2EB-8DB613EDFEF2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9542CADA-6179-85EF-D13D-9D04F8D83626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A2A63C2A-EA0A-AEE4-B42E-3FAAD87EF666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0B966E0B-C056-7C30-B719-F486460D75D9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t>Social Security: ask the planning question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" y="932688"/>
            <a:ext cx="10789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sz="1600" b="1"/>
              <a:t>A funding challenge is not the same thing as the program disappearing.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146304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173049"/>
                </a:solidFill>
                <a:latin typeface="Aptos"/>
              </a:defRPr>
            </a:pPr>
            <a:r>
              <a:t>Instead of predicting politics…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146304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900" b="1">
                <a:solidFill>
                  <a:srgbClr val="173049"/>
                </a:solidFill>
                <a:latin typeface="Aptos"/>
              </a:defRPr>
            </a:pPr>
            <a:r>
              <a:t>stress-test the plan.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23317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30747E"/>
                </a:solidFill>
                <a:latin typeface="Aptos"/>
              </a:defRPr>
            </a:pPr>
            <a:r>
              <a:t>100%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828800" y="2377439"/>
            <a:ext cx="7863840" cy="256032"/>
          </a:xfrm>
          <a:prstGeom prst="roundRect">
            <a:avLst/>
          </a:prstGeom>
          <a:solidFill>
            <a:srgbClr val="E2E8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1828800" y="2377439"/>
            <a:ext cx="7863840" cy="256032"/>
          </a:xfrm>
          <a:prstGeom prst="roundRect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875520" y="2313432"/>
            <a:ext cx="1600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3303A"/>
                </a:solidFill>
                <a:latin typeface="Aptos"/>
              </a:defRPr>
            </a:pPr>
            <a:r>
              <a:t>Current-law benefit assumption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3291839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406F97"/>
                </a:solidFill>
                <a:latin typeface="Aptos"/>
              </a:defRPr>
            </a:pPr>
            <a:r>
              <a:t>85%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28800" y="3337559"/>
            <a:ext cx="7863840" cy="256032"/>
          </a:xfrm>
          <a:prstGeom prst="roundRect">
            <a:avLst/>
          </a:prstGeom>
          <a:solidFill>
            <a:srgbClr val="E2E8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1828800" y="3337559"/>
            <a:ext cx="6684264" cy="256032"/>
          </a:xfrm>
          <a:prstGeom prst="roundRect">
            <a:avLst/>
          </a:prstGeom>
          <a:solidFill>
            <a:srgbClr val="406F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9875520" y="3273551"/>
            <a:ext cx="1600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3303A"/>
                </a:solidFill>
                <a:latin typeface="Aptos"/>
              </a:defRPr>
            </a:pPr>
            <a:r>
              <a:t>Moderate reduction scenario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42519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900" b="1">
                <a:solidFill>
                  <a:srgbClr val="C59E48"/>
                </a:solidFill>
                <a:latin typeface="Aptos"/>
              </a:defRPr>
            </a:pPr>
            <a:r>
              <a:t>75%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828800" y="4297680"/>
            <a:ext cx="7863840" cy="256032"/>
          </a:xfrm>
          <a:prstGeom prst="roundRect">
            <a:avLst/>
          </a:prstGeom>
          <a:solidFill>
            <a:srgbClr val="E2E8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1828800" y="4297680"/>
            <a:ext cx="5897880" cy="256032"/>
          </a:xfrm>
          <a:prstGeom prst="roundRect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9875520" y="4233672"/>
            <a:ext cx="1600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3303A"/>
                </a:solidFill>
                <a:latin typeface="Aptos"/>
              </a:defRPr>
            </a:pPr>
            <a:r>
              <a:t>More conservative scenario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4400" y="5394960"/>
            <a:ext cx="1033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667785"/>
                </a:solidFill>
                <a:latin typeface="Aptos"/>
              </a:defRPr>
            </a:pPr>
            <a:r>
              <a:rPr b="1" dirty="0"/>
              <a:t>The point is not the “right” haircut. The point is making the assumption explicit and testing whether the plan still works.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5F4F1BE0-B3DC-1278-44F5-FF97F9AED45C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E0BF876B-A1AE-2219-9C8C-469D03A93601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54F0798E-4708-AA61-679E-B298AF303B5B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9A0D426-1349-3616-A8AF-5BF26009FB3B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B250F2F3-F0AD-B10C-A680-22045C21B52E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0A380604-B889-0AE4-1162-1D0159AB8EFA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4DA1F64-091C-6A60-AC6C-3D8E6D4F4E5F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6BB885DB-06A5-58A1-DF6D-5BE6B9B2191F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A96F8A7B-57FF-1CED-0E4F-4123023E7B49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94360" y="28879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rPr dirty="0"/>
              <a:t>2027 and beyond: build a policy radar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4840" y="766584"/>
            <a:ext cx="10789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sz="1600" b="1" dirty="0"/>
              <a:t>Separate enacted law, implementation guidance, effective dates and proposals.</a:t>
            </a:r>
          </a:p>
        </p:txBody>
      </p:sp>
      <p:sp>
        <p:nvSpPr>
          <p:cNvPr id="25" name="Oval 24"/>
          <p:cNvSpPr/>
          <p:nvPr/>
        </p:nvSpPr>
        <p:spPr>
          <a:xfrm>
            <a:off x="4892040" y="2194560"/>
            <a:ext cx="2377440" cy="2377440"/>
          </a:xfrm>
          <a:prstGeom prst="ellipse">
            <a:avLst/>
          </a:prstGeom>
          <a:solidFill>
            <a:srgbClr val="F1F5F7"/>
          </a:solidFill>
          <a:ln>
            <a:solidFill>
              <a:srgbClr val="1730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257800" y="2852928"/>
            <a:ext cx="1645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100" b="1">
                <a:solidFill>
                  <a:srgbClr val="173049"/>
                </a:solidFill>
                <a:latin typeface="Aptos"/>
              </a:defRPr>
            </a:pPr>
            <a:r>
              <a:t>POLICY</a:t>
            </a:r>
            <a:br/>
            <a:r>
              <a:t>RADAR</a:t>
            </a:r>
          </a:p>
        </p:txBody>
      </p:sp>
      <p:sp>
        <p:nvSpPr>
          <p:cNvPr id="27" name="Oval 26"/>
          <p:cNvSpPr/>
          <p:nvPr/>
        </p:nvSpPr>
        <p:spPr>
          <a:xfrm>
            <a:off x="5440680" y="1097280"/>
            <a:ext cx="1280160" cy="640080"/>
          </a:xfrm>
          <a:prstGeom prst="ellipse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486400" y="1298448"/>
            <a:ext cx="1188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LAW</a:t>
            </a:r>
          </a:p>
        </p:txBody>
      </p:sp>
      <p:cxnSp>
        <p:nvCxnSpPr>
          <p:cNvPr id="29" name="Connector 28"/>
          <p:cNvCxnSpPr>
            <a:cxnSpLocks/>
            <a:stCxn id="25" idx="0"/>
            <a:endCxn id="27" idx="4"/>
          </p:cNvCxnSpPr>
          <p:nvPr/>
        </p:nvCxnSpPr>
        <p:spPr>
          <a:xfrm flipV="1">
            <a:off x="6080760" y="1737360"/>
            <a:ext cx="0" cy="457200"/>
          </a:xfrm>
          <a:prstGeom prst="line">
            <a:avLst/>
          </a:prstGeom>
          <a:ln w="1905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8092440" y="2103120"/>
            <a:ext cx="1280160" cy="640080"/>
          </a:xfrm>
          <a:prstGeom prst="ellipse">
            <a:avLst/>
          </a:prstGeom>
          <a:solidFill>
            <a:srgbClr val="406F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138160" y="2304288"/>
            <a:ext cx="1188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GUIDANCE</a:t>
            </a:r>
          </a:p>
        </p:txBody>
      </p:sp>
      <p:cxnSp>
        <p:nvCxnSpPr>
          <p:cNvPr id="32" name="Connector 31"/>
          <p:cNvCxnSpPr>
            <a:cxnSpLocks/>
          </p:cNvCxnSpPr>
          <p:nvPr/>
        </p:nvCxnSpPr>
        <p:spPr>
          <a:xfrm flipV="1">
            <a:off x="7208520" y="2532888"/>
            <a:ext cx="965200" cy="474472"/>
          </a:xfrm>
          <a:prstGeom prst="line">
            <a:avLst/>
          </a:prstGeom>
          <a:ln w="1905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7406640" y="4297680"/>
            <a:ext cx="1280160" cy="640080"/>
          </a:xfrm>
          <a:prstGeom prst="ellipse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7452360" y="4498848"/>
            <a:ext cx="1188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DATES</a:t>
            </a:r>
          </a:p>
        </p:txBody>
      </p:sp>
      <p:cxnSp>
        <p:nvCxnSpPr>
          <p:cNvPr id="35" name="Connector 34"/>
          <p:cNvCxnSpPr>
            <a:cxnSpLocks/>
          </p:cNvCxnSpPr>
          <p:nvPr/>
        </p:nvCxnSpPr>
        <p:spPr>
          <a:xfrm>
            <a:off x="7049102" y="4064000"/>
            <a:ext cx="570966" cy="327418"/>
          </a:xfrm>
          <a:prstGeom prst="line">
            <a:avLst/>
          </a:prstGeom>
          <a:ln w="1905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3474720" y="4297680"/>
            <a:ext cx="1280160" cy="640080"/>
          </a:xfrm>
          <a:prstGeom prst="ellipse">
            <a:avLst/>
          </a:prstGeom>
          <a:solidFill>
            <a:srgbClr val="52856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3520440" y="4498848"/>
            <a:ext cx="1188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CLIENT</a:t>
            </a:r>
          </a:p>
        </p:txBody>
      </p:sp>
      <p:cxnSp>
        <p:nvCxnSpPr>
          <p:cNvPr id="38" name="Connector 37"/>
          <p:cNvCxnSpPr>
            <a:cxnSpLocks/>
            <a:endCxn id="36" idx="7"/>
          </p:cNvCxnSpPr>
          <p:nvPr/>
        </p:nvCxnSpPr>
        <p:spPr>
          <a:xfrm flipH="1">
            <a:off x="4567405" y="4064000"/>
            <a:ext cx="549541" cy="327418"/>
          </a:xfrm>
          <a:prstGeom prst="line">
            <a:avLst/>
          </a:prstGeom>
          <a:ln w="1905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2743200" y="2103120"/>
            <a:ext cx="1280160" cy="640080"/>
          </a:xfrm>
          <a:prstGeom prst="ellipse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788920" y="2304288"/>
            <a:ext cx="1188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PRACTICE</a:t>
            </a:r>
          </a:p>
        </p:txBody>
      </p:sp>
      <p:cxnSp>
        <p:nvCxnSpPr>
          <p:cNvPr id="41" name="Connector 40"/>
          <p:cNvCxnSpPr>
            <a:cxnSpLocks/>
          </p:cNvCxnSpPr>
          <p:nvPr/>
        </p:nvCxnSpPr>
        <p:spPr>
          <a:xfrm flipH="1" flipV="1">
            <a:off x="3820645" y="2649462"/>
            <a:ext cx="1124041" cy="408698"/>
          </a:xfrm>
          <a:prstGeom prst="line">
            <a:avLst/>
          </a:prstGeom>
          <a:ln w="1905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005840" y="5343525"/>
            <a:ext cx="10149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23303A"/>
                </a:solidFill>
                <a:latin typeface="Aptos"/>
              </a:defRPr>
            </a:pPr>
            <a:r>
              <a:rPr dirty="0"/>
              <a:t>Advisor discipline: don’t turn a proposal into a client recommendation before it becomes law—and don’t miss the implementation date after it does.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14400" y="5160645"/>
            <a:ext cx="10241280" cy="41148"/>
          </a:xfrm>
          <a:prstGeom prst="rect">
            <a:avLst/>
          </a:prstGeom>
          <a:solidFill>
            <a:srgbClr val="1C46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EB60F07-48B9-3B28-E6E0-4A702404569F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BE46D822-4025-E1CC-5B01-8AAB0900CFB3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5BA1CD9-92B6-9709-A995-2112A144B99D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40CAC5CC-6E53-9EF5-BD88-189DA8FE8929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542F77A-3491-4DE7-7837-6CCA079056CD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DE54AF31-C4D3-44F7-A37C-779A43BCB88B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D980094A-19B9-9B0B-3C04-DED912B2AC2C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401DE9C3-03BD-F5CC-B6EA-21581F1F23E8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F99F3F43-FB46-7858-1FC0-69E3F97743B8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rPr dirty="0"/>
              <a:t>Case study: a </a:t>
            </a:r>
            <a:r>
              <a:rPr lang="en-US" dirty="0"/>
              <a:t>2</a:t>
            </a:r>
            <a:r>
              <a:rPr dirty="0"/>
              <a:t>5-person Utah employer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" y="932688"/>
            <a:ext cx="10789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sz="1600" b="1" dirty="0"/>
              <a:t>Bring the policy discussion back to the client sitting across the table.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0080" y="1371600"/>
            <a:ext cx="3657600" cy="4297680"/>
          </a:xfrm>
          <a:prstGeom prst="round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14400" y="178308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ptos"/>
              </a:defRPr>
            </a:pPr>
            <a:r>
              <a:t>ABC MANUFACTURING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51560" y="2560320"/>
            <a:ext cx="1143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800" b="1">
                <a:solidFill>
                  <a:srgbClr val="C59E48"/>
                </a:solidFill>
                <a:latin typeface="Aptos"/>
              </a:defRPr>
            </a:pPr>
            <a:r>
              <a:rPr lang="en-US" dirty="0"/>
              <a:t>2</a:t>
            </a:r>
            <a:r>
              <a:rPr dirty="0"/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2743200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Aptos"/>
              </a:defRPr>
            </a:pPr>
            <a:r>
              <a:t>employees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51560" y="3474720"/>
            <a:ext cx="283464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FFFFFF"/>
                </a:solidFill>
                <a:latin typeface="Aptos"/>
              </a:defRPr>
            </a:pPr>
            <a:r>
              <a:t>Owner age 52</a:t>
            </a:r>
            <a:br/>
            <a:r>
              <a:t>No retirement plan</a:t>
            </a:r>
            <a:br/>
            <a:r>
              <a:t>Mixed workforce</a:t>
            </a:r>
            <a:br/>
            <a:r>
              <a:t>Cost + admin concerns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754880" y="1417320"/>
            <a:ext cx="502920" cy="384048"/>
          </a:xfrm>
          <a:prstGeom prst="roundRect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440680" y="1399032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73049"/>
                </a:solidFill>
                <a:latin typeface="Aptos"/>
              </a:defRPr>
            </a:pPr>
            <a:r>
              <a:rPr dirty="0"/>
              <a:t>What is the employer trying to accomplish?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54880" y="2468880"/>
            <a:ext cx="502920" cy="384048"/>
          </a:xfrm>
          <a:prstGeom prst="roundRect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5440680" y="2450592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73049"/>
                </a:solidFill>
                <a:latin typeface="Aptos"/>
              </a:defRPr>
            </a:pPr>
            <a:r>
              <a:rPr dirty="0"/>
              <a:t>What solutions actually fit?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754880" y="3520439"/>
            <a:ext cx="502920" cy="384048"/>
          </a:xfrm>
          <a:prstGeom prst="roundRect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5440680" y="3502151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73049"/>
                </a:solidFill>
                <a:latin typeface="Aptos"/>
              </a:defRPr>
            </a:pPr>
            <a:r>
              <a:rPr dirty="0"/>
              <a:t>How do cost, fiduciary duties and employee experience compare?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754880" y="4572000"/>
            <a:ext cx="502920" cy="384048"/>
          </a:xfrm>
          <a:prstGeom prst="roundRect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5440680" y="4553712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73049"/>
                </a:solidFill>
                <a:latin typeface="Aptos"/>
              </a:defRPr>
            </a:pPr>
            <a:r>
              <a:rPr dirty="0"/>
              <a:t>How does the workplace plan connect to individual planning?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0338B679-7618-42FF-E6E0-90830A05E2C5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C9A8C933-F4B0-247B-B60A-777A0A2A818D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7869ED08-E207-424D-9CF9-AA32F936A8B0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0DEFF-05D0-1665-96B8-76B2B6F64AC2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D525FB3-34A7-71F9-7AED-465470F1F336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3414697-CAF2-E87B-50AF-37FFB0FD65D4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2B222758-441B-26BA-BA1D-350598A8DB63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10837846-562C-8B0C-4FD3-2BAAFF948369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820B730A-CD08-EEBD-A1EB-470F867BE91A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t>The advisor’s decision process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" y="932688"/>
            <a:ext cx="10789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sz="1600" b="1" dirty="0"/>
              <a:t>A repeatable framework turns policy complexity into a client decision.</a:t>
            </a:r>
          </a:p>
        </p:txBody>
      </p:sp>
      <p:sp>
        <p:nvSpPr>
          <p:cNvPr id="25" name="Chevron 24"/>
          <p:cNvSpPr/>
          <p:nvPr/>
        </p:nvSpPr>
        <p:spPr>
          <a:xfrm>
            <a:off x="548640" y="2011680"/>
            <a:ext cx="2743200" cy="2057400"/>
          </a:xfrm>
          <a:prstGeom prst="chevron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1143000" y="2240280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Aptos"/>
              </a:defRPr>
            </a:pPr>
            <a:r>
              <a:t>DIAGNOSE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58620" y="2852928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Aptos"/>
              </a:defRPr>
            </a:pPr>
            <a:r>
              <a:rPr dirty="0"/>
              <a:t>Goals • workforce • constraints</a:t>
            </a:r>
          </a:p>
        </p:txBody>
      </p:sp>
      <p:sp>
        <p:nvSpPr>
          <p:cNvPr id="29" name="Chevron 28"/>
          <p:cNvSpPr/>
          <p:nvPr/>
        </p:nvSpPr>
        <p:spPr>
          <a:xfrm>
            <a:off x="3429000" y="2011680"/>
            <a:ext cx="2743200" cy="2057400"/>
          </a:xfrm>
          <a:prstGeom prst="chevron">
            <a:avLst/>
          </a:prstGeom>
          <a:solidFill>
            <a:srgbClr val="406F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023360" y="2240280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Aptos"/>
              </a:defRPr>
            </a:pPr>
            <a:r>
              <a:t>COMPARE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438980" y="2852928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Aptos"/>
              </a:defRPr>
            </a:pPr>
            <a:r>
              <a:rPr dirty="0"/>
              <a:t>Exchange • 401(k) • alternatives</a:t>
            </a:r>
          </a:p>
        </p:txBody>
      </p:sp>
      <p:sp>
        <p:nvSpPr>
          <p:cNvPr id="33" name="Chevron 32"/>
          <p:cNvSpPr/>
          <p:nvPr/>
        </p:nvSpPr>
        <p:spPr>
          <a:xfrm>
            <a:off x="6309359" y="2011680"/>
            <a:ext cx="2743200" cy="2057400"/>
          </a:xfrm>
          <a:prstGeom prst="chevron">
            <a:avLst/>
          </a:prstGeom>
          <a:solidFill>
            <a:srgbClr val="52856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903720" y="2240280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Aptos"/>
              </a:defRPr>
            </a:pPr>
            <a:r>
              <a:t>EVALUATE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9340" y="2852928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Aptos"/>
              </a:defRPr>
            </a:pPr>
            <a:r>
              <a:rPr dirty="0"/>
              <a:t>Cost • fiduciary • experience</a:t>
            </a:r>
          </a:p>
        </p:txBody>
      </p:sp>
      <p:sp>
        <p:nvSpPr>
          <p:cNvPr id="37" name="Chevron 36"/>
          <p:cNvSpPr/>
          <p:nvPr/>
        </p:nvSpPr>
        <p:spPr>
          <a:xfrm>
            <a:off x="9189719" y="2011680"/>
            <a:ext cx="2743200" cy="2057400"/>
          </a:xfrm>
          <a:prstGeom prst="chevron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9784080" y="2240280"/>
            <a:ext cx="17373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Aptos"/>
              </a:defRPr>
            </a:pPr>
            <a:r>
              <a:t>INTEGRATE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199700" y="2852928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Aptos"/>
              </a:defRPr>
            </a:pPr>
            <a:r>
              <a:t>Household financial plan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88720" y="4937760"/>
            <a:ext cx="9784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73049"/>
                </a:solidFill>
                <a:latin typeface="Aptos"/>
              </a:defRPr>
            </a:pPr>
            <a:r>
              <a:rPr dirty="0"/>
              <a:t>The plan decision is part of the planning relationship—not the end of it.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EF2889E0-5F07-3AE0-5FEC-07B0AC9C2AFA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3D044416-F1AA-8D0A-0C7C-7399CCFCA52E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E6809188-47ED-5912-A70C-9DF83CE9A3F7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4BD70A5-6DFB-2B02-6C29-9402A443A049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AF544A7-1967-94FB-730A-F773B134354B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95CFA71-8AC6-4BFE-C215-CE2598D120D0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3F01E25B-6F2E-3583-8BED-43C8B1D3FB6C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AAAD07EE-6BAB-E3ED-EB25-D3DAB28D976D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2ABBD96A-A4EE-5537-1C4C-8CE3605FAE92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152B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52B44"/>
                </a:solidFill>
                <a:latin typeface="Aptos"/>
              </a:defRPr>
            </a:pPr>
            <a:r>
              <a:t>Learning Objectives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8368" y="1261872"/>
            <a:ext cx="10881360" cy="118872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353312" y="1350264"/>
            <a:ext cx="99120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Identify the key features of Utah’s Retirement Plan Exchange and explain how it may affect retirement plan access and decision-making for small-business employers, employees and financial planners.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" y="2706624"/>
            <a:ext cx="10881360" cy="118872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353312" y="2956941"/>
            <a:ext cx="99120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Describe significant federal retirement policy changes, including relevant SECURE 2.0 provisions, and evaluate their potential impact on retirement savings strategies.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8368" y="4151376"/>
            <a:ext cx="10881360" cy="118872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353312" y="4401693"/>
            <a:ext cx="99120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Apply current and emerging retirement-policy considerations to identify practical planning opportunities for individuals and small-business clients.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F57C0DF-65BF-6DBE-22A2-ABB9B288018A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2D3ABD8E-17BB-0FB2-5348-C3B4D7312749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787BFEAC-1776-27D9-1FA1-F80185F013D4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5DC82C26-CFFB-A635-2FED-41C950954927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249F70E6-9C72-53EB-8ED8-5C5C0971D8B5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6F9DA312-83C1-56FE-A9D8-19AF06BB64AB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7C6AE4ED-DAC3-5443-1D87-455EC61E2ED9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F05EB078-0401-AA6A-9D7F-DEE93E5D771C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7306FE2D-710F-4A65-5A20-20B0F4A7E245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t>From policy to planning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1792" y="932688"/>
            <a:ext cx="10789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sz="1600" b="1" dirty="0"/>
              <a:t>Workplace access becomes valuable when it connects to the rest of the client’s financial life.</a:t>
            </a:r>
          </a:p>
        </p:txBody>
      </p:sp>
      <p:sp>
        <p:nvSpPr>
          <p:cNvPr id="18" name="Oval 17"/>
          <p:cNvSpPr/>
          <p:nvPr/>
        </p:nvSpPr>
        <p:spPr>
          <a:xfrm>
            <a:off x="1965960" y="1325880"/>
            <a:ext cx="566928" cy="566928"/>
          </a:xfrm>
          <a:prstGeom prst="ellipse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834640" y="1399032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73049"/>
                </a:solidFill>
                <a:latin typeface="Aptos"/>
              </a:defRPr>
            </a:pPr>
            <a:r>
              <a:t>WORKPLACE PLAN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2249424" y="1892807"/>
            <a:ext cx="0" cy="329184"/>
          </a:xfrm>
          <a:prstGeom prst="line">
            <a:avLst/>
          </a:prstGeom>
          <a:ln w="2540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965960" y="2221991"/>
            <a:ext cx="566928" cy="566928"/>
          </a:xfrm>
          <a:prstGeom prst="ellipse">
            <a:avLst/>
          </a:prstGeom>
          <a:solidFill>
            <a:srgbClr val="406F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2834640" y="2295144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73049"/>
                </a:solidFill>
                <a:latin typeface="Aptos"/>
              </a:defRPr>
            </a:pPr>
            <a:r>
              <a:t>PARTICIPATION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249424" y="2788920"/>
            <a:ext cx="0" cy="329183"/>
          </a:xfrm>
          <a:prstGeom prst="line">
            <a:avLst/>
          </a:prstGeom>
          <a:ln w="2540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1965960" y="3118104"/>
            <a:ext cx="566928" cy="566928"/>
          </a:xfrm>
          <a:prstGeom prst="ellipse">
            <a:avLst/>
          </a:prstGeom>
          <a:solidFill>
            <a:srgbClr val="52856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2834640" y="3191256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73049"/>
                </a:solidFill>
                <a:latin typeface="Aptos"/>
              </a:defRPr>
            </a:pPr>
            <a:r>
              <a:t>INDIVIDUAL SAVINGS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249424" y="3685032"/>
            <a:ext cx="0" cy="329184"/>
          </a:xfrm>
          <a:prstGeom prst="line">
            <a:avLst/>
          </a:prstGeom>
          <a:ln w="2540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1965960" y="4014215"/>
            <a:ext cx="566928" cy="566928"/>
          </a:xfrm>
          <a:prstGeom prst="ellipse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2834640" y="4087368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73049"/>
                </a:solidFill>
                <a:latin typeface="Aptos"/>
              </a:defRPr>
            </a:pPr>
            <a:r>
              <a:t>TAX • DEBT • LIQUIDITY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2249424" y="4581144"/>
            <a:ext cx="0" cy="329183"/>
          </a:xfrm>
          <a:prstGeom prst="line">
            <a:avLst/>
          </a:prstGeom>
          <a:ln w="2540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1965960" y="4910328"/>
            <a:ext cx="566928" cy="566928"/>
          </a:xfrm>
          <a:prstGeom prst="ellipse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2834640" y="4983480"/>
            <a:ext cx="7132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73049"/>
                </a:solidFill>
                <a:latin typeface="Aptos"/>
              </a:defRPr>
            </a:pPr>
            <a:r>
              <a:t>SOCIAL SECURITY • RETIREMENT INCOME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915400" y="1965960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C59E48"/>
                </a:solidFill>
                <a:latin typeface="Aptos"/>
              </a:defRPr>
            </a:pPr>
            <a:r>
              <a:t>ADVISOR VALUE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732520" y="2514600"/>
            <a:ext cx="24688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173049"/>
                </a:solidFill>
                <a:latin typeface="Aptos"/>
              </a:defRPr>
            </a:pPr>
            <a:r>
              <a:t>Connect the decisions.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CEBD411F-67B1-AF07-156E-0C4000C45419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2C7C7292-01FB-D4BD-7E96-7356F1DEE87A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1FE2D5B2-260B-5F98-E8B0-A47951A23AA2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5052169-6FDA-5A99-16DD-2543C23DF9D2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B03051DE-D87A-6392-8B02-7BA6148AE114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0B861DB0-39B6-8341-86E4-59BA59CC6B03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77DF59D5-DD43-2111-3C12-077BB70E6B0F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9F9CB5B9-887F-40AB-03F7-99D1A3A3F436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1C3BE29B-8C1D-51DA-388E-EC34F7D2A246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6384" y="1545336"/>
            <a:ext cx="43891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BC974E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53312" y="1563624"/>
            <a:ext cx="2514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90288" y="1545336"/>
            <a:ext cx="43891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BC974E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57216" y="1563624"/>
            <a:ext cx="2514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94192" y="1545336"/>
            <a:ext cx="43891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BC974E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61120" y="1563624"/>
            <a:ext cx="2514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t>Three things to do Monday morning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" y="932688"/>
            <a:ext cx="107899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sz="2000" b="1" dirty="0"/>
              <a:t>Make the session actionable.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1600200"/>
            <a:ext cx="3337560" cy="3429000"/>
          </a:xfrm>
          <a:prstGeom prst="roundRect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60120" y="1874519"/>
            <a:ext cx="640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FFFFFF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0120" y="2606040"/>
            <a:ext cx="2880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Aptos"/>
              </a:defRPr>
            </a:pPr>
            <a:r>
              <a:t>KNOW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43000" y="3429000"/>
            <a:ext cx="2514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FFFFFF"/>
                </a:solidFill>
                <a:latin typeface="Aptos"/>
              </a:defRPr>
            </a:pPr>
            <a:r>
              <a:t>Utah Exchange + federal rules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26280" y="1600200"/>
            <a:ext cx="3337560" cy="3429000"/>
          </a:xfrm>
          <a:prstGeom prst="roundRect">
            <a:avLst/>
          </a:prstGeom>
          <a:solidFill>
            <a:srgbClr val="406F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754880" y="1874519"/>
            <a:ext cx="640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FFFFFF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54880" y="2606040"/>
            <a:ext cx="2880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Aptos"/>
              </a:defRPr>
            </a:pPr>
            <a:r>
              <a:t>ASK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37760" y="3429000"/>
            <a:ext cx="2514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FFFFFF"/>
                </a:solidFill>
                <a:latin typeface="Aptos"/>
              </a:defRPr>
            </a:pPr>
            <a:r>
              <a:t>Better workplace-retirement questions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321040" y="1600200"/>
            <a:ext cx="3337560" cy="3429000"/>
          </a:xfrm>
          <a:prstGeom prst="roundRect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549640" y="1874519"/>
            <a:ext cx="640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FFFFFF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549640" y="2606040"/>
            <a:ext cx="2880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Aptos"/>
              </a:defRPr>
            </a:pPr>
            <a:r>
              <a:t>SEE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32520" y="3429000"/>
            <a:ext cx="2514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0">
                <a:solidFill>
                  <a:srgbClr val="FFFFFF"/>
                </a:solidFill>
                <a:latin typeface="Aptos"/>
              </a:defRPr>
            </a:pPr>
            <a:r>
              <a:t>The coverage gap as a planning opportunity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11480" y="1333500"/>
            <a:ext cx="11384280" cy="4800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31520" y="1463040"/>
            <a:ext cx="2743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200" b="1">
                <a:solidFill>
                  <a:srgbClr val="182B43"/>
                </a:solidFill>
                <a:latin typeface="Aptos"/>
              </a:defRPr>
            </a:pPr>
            <a:r>
              <a:t>51%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520" y="2286000"/>
            <a:ext cx="2743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0">
                <a:solidFill>
                  <a:srgbClr val="2D3741"/>
                </a:solidFill>
                <a:latin typeface="Aptos"/>
              </a:defRPr>
            </a:pPr>
            <a:r>
              <a:t>Employees &gt;18 lack access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886200" y="1417320"/>
            <a:ext cx="3383280" cy="1600200"/>
          </a:xfrm>
          <a:prstGeom prst="roundRect">
            <a:avLst/>
          </a:prstGeom>
          <a:solidFill>
            <a:srgbClr val="EF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4023360" y="1600200"/>
            <a:ext cx="3108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C4670"/>
                </a:solidFill>
                <a:latin typeface="Aptos"/>
              </a:defRPr>
            </a:pPr>
            <a:r>
              <a:t>700,000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023360" y="222199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>
                <a:solidFill>
                  <a:srgbClr val="2D3741"/>
                </a:solidFill>
                <a:latin typeface="Aptos"/>
              </a:defRPr>
            </a:pPr>
            <a:r>
              <a:t>Private-sector employees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680960" y="1417320"/>
            <a:ext cx="3383280" cy="1600200"/>
          </a:xfrm>
          <a:prstGeom prst="roundRect">
            <a:avLst/>
          </a:prstGeom>
          <a:solidFill>
            <a:srgbClr val="EF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7818120" y="1600200"/>
            <a:ext cx="3108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C4670"/>
                </a:solidFill>
                <a:latin typeface="Aptos"/>
              </a:defRPr>
            </a:pPr>
            <a:r>
              <a:t>231,000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818120" y="222199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>
                <a:solidFill>
                  <a:srgbClr val="2D3741"/>
                </a:solidFill>
                <a:latin typeface="Aptos"/>
              </a:defRPr>
            </a:pPr>
            <a:r>
              <a:t>Gig economy workers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886200" y="3383280"/>
            <a:ext cx="3383280" cy="1600200"/>
          </a:xfrm>
          <a:prstGeom prst="roundRect">
            <a:avLst/>
          </a:prstGeom>
          <a:solidFill>
            <a:srgbClr val="EF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4023360" y="3566160"/>
            <a:ext cx="3108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C4670"/>
                </a:solidFill>
                <a:latin typeface="Aptos"/>
              </a:defRPr>
            </a:pPr>
            <a:r>
              <a:t>74,000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23360" y="418795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>
                <a:solidFill>
                  <a:srgbClr val="2D3741"/>
                </a:solidFill>
                <a:latin typeface="Aptos"/>
              </a:defRPr>
            </a:pPr>
            <a:r>
              <a:t>Small businesses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680960" y="3383280"/>
            <a:ext cx="3383280" cy="1600200"/>
          </a:xfrm>
          <a:prstGeom prst="roundRect">
            <a:avLst/>
          </a:prstGeom>
          <a:solidFill>
            <a:srgbClr val="EF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7818120" y="3566160"/>
            <a:ext cx="3108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C4670"/>
                </a:solidFill>
                <a:latin typeface="Aptos"/>
              </a:defRPr>
            </a:pPr>
            <a:r>
              <a:t>66%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818120" y="418795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>
                <a:solidFill>
                  <a:srgbClr val="2D3741"/>
                </a:solidFill>
                <a:latin typeface="Aptos"/>
              </a:defRPr>
            </a:pPr>
            <a:r>
              <a:t>Small businesses lack access</a:t>
            </a:r>
          </a:p>
        </p:txBody>
      </p:sp>
      <p:sp>
        <p:nvSpPr>
          <p:cNvPr id="51" name="Isosceles Triangle 50"/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Isosceles Triangle 51"/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Isosceles Triangle 52"/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Isosceles Triangle 53"/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Isosceles Triangle 54"/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Isosceles Triangle 55"/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Isosceles Triangle 56"/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Isosceles Triangle 57"/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Isosceles Triangle 58"/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Isosceles Triangle 59"/>
          <p:cNvSpPr/>
          <p:nvPr/>
        </p:nvSpPr>
        <p:spPr>
          <a:xfrm>
            <a:off x="0" y="5916168"/>
            <a:ext cx="1737360" cy="484632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Isosceles Triangle 60"/>
          <p:cNvSpPr/>
          <p:nvPr/>
        </p:nvSpPr>
        <p:spPr>
          <a:xfrm>
            <a:off x="1280160" y="5806440"/>
            <a:ext cx="1737360" cy="594360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Isosceles Triangle 61"/>
          <p:cNvSpPr/>
          <p:nvPr/>
        </p:nvSpPr>
        <p:spPr>
          <a:xfrm>
            <a:off x="2743200" y="5952744"/>
            <a:ext cx="1737360" cy="44805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Isosceles Triangle 62"/>
          <p:cNvSpPr/>
          <p:nvPr/>
        </p:nvSpPr>
        <p:spPr>
          <a:xfrm>
            <a:off x="4023360" y="5824728"/>
            <a:ext cx="1737360" cy="576072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Isosceles Triangle 63"/>
          <p:cNvSpPr/>
          <p:nvPr/>
        </p:nvSpPr>
        <p:spPr>
          <a:xfrm>
            <a:off x="5486400" y="5916168"/>
            <a:ext cx="1737360" cy="484632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Isosceles Triangle 64"/>
          <p:cNvSpPr/>
          <p:nvPr/>
        </p:nvSpPr>
        <p:spPr>
          <a:xfrm>
            <a:off x="6858000" y="5806440"/>
            <a:ext cx="1737360" cy="594360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Isosceles Triangle 65"/>
          <p:cNvSpPr/>
          <p:nvPr/>
        </p:nvSpPr>
        <p:spPr>
          <a:xfrm>
            <a:off x="8412480" y="5934456"/>
            <a:ext cx="1737360" cy="466344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Isosceles Triangle 66"/>
          <p:cNvSpPr/>
          <p:nvPr/>
        </p:nvSpPr>
        <p:spPr>
          <a:xfrm>
            <a:off x="9692640" y="5843016"/>
            <a:ext cx="1737360" cy="557784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Isosceles Triangle 67"/>
          <p:cNvSpPr/>
          <p:nvPr/>
        </p:nvSpPr>
        <p:spPr>
          <a:xfrm>
            <a:off x="10972800" y="5971032"/>
            <a:ext cx="1737360" cy="42976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Utah's new state flag takes another step, but time is short ...">
            <a:extLst>
              <a:ext uri="{FF2B5EF4-FFF2-40B4-BE49-F238E27FC236}">
                <a16:creationId xmlns:a16="http://schemas.microsoft.com/office/drawing/2014/main" id="{8461DBEE-9924-E498-7ACD-CBD21D09B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67" y="2917305"/>
            <a:ext cx="2798506" cy="229477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t>The retirement system is changing</a:t>
            </a:r>
          </a:p>
        </p:txBody>
      </p:sp>
      <p:sp>
        <p:nvSpPr>
          <p:cNvPr id="24" name="Oval 23"/>
          <p:cNvSpPr/>
          <p:nvPr/>
        </p:nvSpPr>
        <p:spPr>
          <a:xfrm>
            <a:off x="914400" y="1828800"/>
            <a:ext cx="2834640" cy="2834640"/>
          </a:xfrm>
          <a:prstGeom prst="ellipse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143000" y="269748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900" b="1">
                <a:solidFill>
                  <a:srgbClr val="FFFFFF"/>
                </a:solidFill>
                <a:latin typeface="Aptos"/>
              </a:defRPr>
            </a:pPr>
            <a:r>
              <a:t>RULES</a:t>
            </a:r>
          </a:p>
        </p:txBody>
      </p:sp>
      <p:sp>
        <p:nvSpPr>
          <p:cNvPr id="26" name="Oval 25"/>
          <p:cNvSpPr/>
          <p:nvPr/>
        </p:nvSpPr>
        <p:spPr>
          <a:xfrm>
            <a:off x="4663440" y="1828800"/>
            <a:ext cx="2834640" cy="2834640"/>
          </a:xfrm>
          <a:prstGeom prst="ellipse">
            <a:avLst/>
          </a:prstGeom>
          <a:solidFill>
            <a:srgbClr val="406F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892040" y="269748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900" b="1">
                <a:solidFill>
                  <a:srgbClr val="FFFFFF"/>
                </a:solidFill>
                <a:latin typeface="Aptos"/>
              </a:defRPr>
            </a:pPr>
            <a:r>
              <a:t>DELIVERY</a:t>
            </a:r>
          </a:p>
        </p:txBody>
      </p:sp>
      <p:sp>
        <p:nvSpPr>
          <p:cNvPr id="28" name="Oval 27"/>
          <p:cNvSpPr/>
          <p:nvPr/>
        </p:nvSpPr>
        <p:spPr>
          <a:xfrm>
            <a:off x="8412480" y="1828800"/>
            <a:ext cx="2834640" cy="2834640"/>
          </a:xfrm>
          <a:prstGeom prst="ellipse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641080" y="269748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900" b="1">
                <a:solidFill>
                  <a:srgbClr val="FFFFFF"/>
                </a:solidFill>
                <a:latin typeface="Aptos"/>
              </a:defRPr>
            </a:pPr>
            <a:r>
              <a:t>EXPECTATIONS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400" y="5166360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900" b="1">
                <a:solidFill>
                  <a:srgbClr val="173049"/>
                </a:solidFill>
                <a:latin typeface="Aptos"/>
              </a:defRPr>
            </a:pPr>
            <a:r>
              <a:t>Financial planners have an opportunity to help clients navigate all three.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4699EF74-57FA-4231-2D4C-426A8E13E954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FFD29DA1-FC56-718A-A5A6-209B18D0C97E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720EC48-EC9E-B7D2-2C98-5825DF8F3B1E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46158CA-22A7-D8D8-51B6-B36946E08411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E42EE074-E3A7-AF39-BA5D-A75CF5162954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2A9F1D43-4FB3-8A43-A05F-B85EC79893A4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02A2F32-79D9-0AC2-A0B8-6BEBF91EBB7E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2D499D67-3B8E-D8F2-C757-A19DAD1802C9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D168D48D-8520-51EE-E4BA-9E758F2C844B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B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123444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Aptos"/>
              </a:defRPr>
            </a:pPr>
            <a:r>
              <a:t>The retirement system is changing.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423160"/>
            <a:ext cx="103327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300" b="0">
                <a:solidFill>
                  <a:srgbClr val="D7E1EA"/>
                </a:solidFill>
                <a:latin typeface="Aptos"/>
              </a:defRPr>
            </a:pPr>
            <a:r>
              <a:t>The question is whether financial planners will change with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703320"/>
            <a:ext cx="10698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500" b="1">
                <a:solidFill>
                  <a:srgbClr val="BC974E"/>
                </a:solidFill>
                <a:latin typeface="Aptos"/>
              </a:defRPr>
            </a:pPr>
            <a:r>
              <a:t>Questions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80060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FFFFFF"/>
                </a:solidFill>
                <a:latin typeface="Aptos"/>
              </a:defRPr>
            </a:pPr>
            <a:r>
              <a:t>NATHAN GLASSEY  •  FPA Utah Symposium  •  September 18,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rPr dirty="0"/>
              <a:t>The retirement landscape has changed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" y="932688"/>
            <a:ext cx="107899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sz="2000" b="1" dirty="0"/>
              <a:t>Three forces are converging on the advisor-client conversation</a:t>
            </a:r>
          </a:p>
        </p:txBody>
      </p:sp>
      <p:sp>
        <p:nvSpPr>
          <p:cNvPr id="21" name="Oval 20"/>
          <p:cNvSpPr/>
          <p:nvPr/>
        </p:nvSpPr>
        <p:spPr>
          <a:xfrm>
            <a:off x="1188719" y="1920240"/>
            <a:ext cx="2286000" cy="2286000"/>
          </a:xfrm>
          <a:prstGeom prst="ellipse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371599" y="26517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t>UTAH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39" y="3108960"/>
            <a:ext cx="1737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Aptos"/>
              </a:defRPr>
            </a:pPr>
            <a:r>
              <a:t>New delivery models</a:t>
            </a:r>
          </a:p>
        </p:txBody>
      </p:sp>
      <p:sp>
        <p:nvSpPr>
          <p:cNvPr id="24" name="Oval 23"/>
          <p:cNvSpPr/>
          <p:nvPr/>
        </p:nvSpPr>
        <p:spPr>
          <a:xfrm>
            <a:off x="4937760" y="1920240"/>
            <a:ext cx="2286000" cy="2286000"/>
          </a:xfrm>
          <a:prstGeom prst="ellipse">
            <a:avLst/>
          </a:prstGeom>
          <a:solidFill>
            <a:srgbClr val="406F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120640" y="26517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t>FEDERAL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12080" y="3108960"/>
            <a:ext cx="1737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Aptos"/>
              </a:defRPr>
            </a:pPr>
            <a:r>
              <a:t>New rules + incentives</a:t>
            </a:r>
          </a:p>
        </p:txBody>
      </p:sp>
      <p:sp>
        <p:nvSpPr>
          <p:cNvPr id="27" name="Oval 26"/>
          <p:cNvSpPr/>
          <p:nvPr/>
        </p:nvSpPr>
        <p:spPr>
          <a:xfrm>
            <a:off x="8686800" y="1920240"/>
            <a:ext cx="2286000" cy="2286000"/>
          </a:xfrm>
          <a:prstGeom prst="ellipse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869680" y="2651760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t>CLIENT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961120" y="3108960"/>
            <a:ext cx="1737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Aptos"/>
              </a:defRPr>
            </a:pPr>
            <a:r>
              <a:t>Higher expectations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09160" y="480060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73049"/>
                </a:solidFill>
                <a:latin typeface="Aptos"/>
              </a:defRPr>
            </a:pPr>
            <a:r>
              <a:t>THE ADVISOR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83280" y="5257800"/>
            <a:ext cx="5394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23303A"/>
                </a:solidFill>
                <a:latin typeface="Aptos"/>
              </a:defRPr>
            </a:pPr>
            <a:r>
              <a:t>Translate change into decisions clients can actually use.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FAAE8BDD-DEF6-2AD1-BA0E-5B31AA0F9DE0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4D68465-AB77-67FC-09D3-E52E8DF39D97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DF2F7BD5-E7CF-DFD2-1902-F6529889B83E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937D3BB-27A6-20BA-5C06-36B750A3669B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8573F122-4BA4-FE0E-CEDB-259E577BE37C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FE68D0F-AA39-9704-FC3A-2A3869BB6510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C70C88D3-1874-20B5-12DC-AEB6E89DCDFD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DDF8E01C-2128-7363-137C-994B167EB557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85E5316B-882D-EE9C-2503-A0752B461F9D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152B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52B44"/>
                </a:solidFill>
                <a:latin typeface="Aptos"/>
              </a:defRPr>
            </a:pPr>
            <a:r>
              <a:rPr dirty="0"/>
              <a:t>The coverage problem is bigger than access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8368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53312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 dirty="0"/>
              <a:t>ACCESS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3312" y="2039112"/>
            <a:ext cx="24597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Can the worker get into a workplace retirement program?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62272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157216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PARTICIPATION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57216" y="2039112"/>
            <a:ext cx="24597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 dirty="0"/>
              <a:t>Will the worker actually enroll and save?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6176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61120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ADEQUACY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0" y="2039112"/>
            <a:ext cx="24597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/>
              <a:t>Will the savings ultimately support retirement income needs?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86E1092F-EC5E-58FC-AEAE-A344381579A1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781F6FD7-551A-18D6-4A1B-2F0B09D08BE2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83B16AF3-F874-BFEA-EF4F-437DEED08ED3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1B1441EC-340F-5FEF-D83B-46E1756CDF15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A8ED5C99-4D4B-2E84-2EE7-7D108E54F5DA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8A86BF9F-9057-048F-EF1B-1E52A682D467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E3A32E49-CE45-D298-6536-C248D76429A2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88C8D153-7E2E-9644-5021-1D61045383D0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17EE64D4-A8A2-C0E4-F3B1-3E0A950A317A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6384" y="1426464"/>
            <a:ext cx="43891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BC974E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2512" y="1426464"/>
            <a:ext cx="43891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BC974E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" y="3511296"/>
            <a:ext cx="43891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BC974E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2512" y="3511296"/>
            <a:ext cx="43891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BC974E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t>Utah’s retirement coverage gap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" y="932688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dirty="0"/>
              <a:t>The opportunity is not theoretical—it is sitting inside the small-business market.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7240" y="1508760"/>
            <a:ext cx="1508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173049"/>
                </a:solidFill>
                <a:latin typeface="Aptos"/>
              </a:defRPr>
            </a:pPr>
            <a:r>
              <a:t>700,000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31720" y="1554480"/>
            <a:ext cx="2880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303A"/>
                </a:solidFill>
                <a:latin typeface="Aptos"/>
              </a:defRPr>
            </a:pPr>
            <a:r>
              <a:t>private-sector employees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394960" y="1581912"/>
            <a:ext cx="5212080" cy="228600"/>
          </a:xfrm>
          <a:prstGeom prst="roundRect">
            <a:avLst/>
          </a:prstGeom>
          <a:solidFill>
            <a:srgbClr val="E1E8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5394960" y="1581912"/>
            <a:ext cx="4586630" cy="228600"/>
          </a:xfrm>
          <a:prstGeom prst="roundRect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77240" y="2468880"/>
            <a:ext cx="1508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173049"/>
                </a:solidFill>
                <a:latin typeface="Aptos"/>
              </a:defRPr>
            </a:pPr>
            <a:r>
              <a:t>231,000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31720" y="2514600"/>
            <a:ext cx="2880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303A"/>
                </a:solidFill>
                <a:latin typeface="Aptos"/>
              </a:defRPr>
            </a:pPr>
            <a:r>
              <a:t>gig-economy workers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394960" y="2542032"/>
            <a:ext cx="5212080" cy="228600"/>
          </a:xfrm>
          <a:prstGeom prst="roundRect">
            <a:avLst/>
          </a:prstGeom>
          <a:solidFill>
            <a:srgbClr val="E1E8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ounded Rectangle 31"/>
          <p:cNvSpPr/>
          <p:nvPr/>
        </p:nvSpPr>
        <p:spPr>
          <a:xfrm>
            <a:off x="5394960" y="2542032"/>
            <a:ext cx="2501798" cy="228600"/>
          </a:xfrm>
          <a:prstGeom prst="roundRect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77240" y="3429000"/>
            <a:ext cx="1508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173049"/>
                </a:solidFill>
                <a:latin typeface="Aptos"/>
              </a:defRPr>
            </a:pPr>
            <a:r>
              <a:t>74,000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331720" y="3474720"/>
            <a:ext cx="2880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303A"/>
                </a:solidFill>
                <a:latin typeface="Aptos"/>
              </a:defRPr>
            </a:pPr>
            <a:r>
              <a:t>small businesses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394960" y="3502152"/>
            <a:ext cx="5212080" cy="228600"/>
          </a:xfrm>
          <a:prstGeom prst="roundRect">
            <a:avLst/>
          </a:prstGeom>
          <a:solidFill>
            <a:srgbClr val="E1E8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ounded Rectangle 35"/>
          <p:cNvSpPr/>
          <p:nvPr/>
        </p:nvSpPr>
        <p:spPr>
          <a:xfrm>
            <a:off x="5394960" y="3502152"/>
            <a:ext cx="1563624" cy="228600"/>
          </a:xfrm>
          <a:prstGeom prst="roundRect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777240" y="4389120"/>
            <a:ext cx="1508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173049"/>
                </a:solidFill>
                <a:latin typeface="Aptos"/>
              </a:defRPr>
            </a:pPr>
            <a:r>
              <a:t>66%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331720" y="4434840"/>
            <a:ext cx="2880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23303A"/>
                </a:solidFill>
                <a:latin typeface="Aptos"/>
              </a:defRPr>
            </a:pPr>
            <a:r>
              <a:t>small businesses lacking access*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394960" y="4462272"/>
            <a:ext cx="5212080" cy="228600"/>
          </a:xfrm>
          <a:prstGeom prst="roundRect">
            <a:avLst/>
          </a:prstGeom>
          <a:solidFill>
            <a:srgbClr val="E1E8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5394960" y="4462272"/>
            <a:ext cx="3439972" cy="228600"/>
          </a:xfrm>
          <a:prstGeom prst="roundRect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777240" y="5623560"/>
            <a:ext cx="10515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67785"/>
                </a:solidFill>
                <a:latin typeface="Aptos"/>
              </a:defRPr>
            </a:pPr>
            <a:r>
              <a:t>*Prior presentation estimate; refresh against the latest Utah access data before delivery.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11480" y="1143000"/>
            <a:ext cx="11384280" cy="4800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731520" y="1463040"/>
            <a:ext cx="2743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200" b="1">
                <a:solidFill>
                  <a:srgbClr val="182B43"/>
                </a:solidFill>
                <a:latin typeface="Aptos"/>
              </a:defRPr>
            </a:pPr>
            <a:r>
              <a:t>51%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31520" y="2286000"/>
            <a:ext cx="27432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 b="0">
                <a:solidFill>
                  <a:srgbClr val="2D3741"/>
                </a:solidFill>
                <a:latin typeface="Aptos"/>
              </a:defRPr>
            </a:pPr>
            <a:r>
              <a:t>Employees &gt;18 lack access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3886200" y="1417320"/>
            <a:ext cx="3383280" cy="1600200"/>
          </a:xfrm>
          <a:prstGeom prst="roundRect">
            <a:avLst/>
          </a:prstGeom>
          <a:solidFill>
            <a:srgbClr val="EF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4023360" y="1600200"/>
            <a:ext cx="3108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C4670"/>
                </a:solidFill>
                <a:latin typeface="Aptos"/>
              </a:defRPr>
            </a:pPr>
            <a:r>
              <a:t>700,000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23360" y="222199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>
                <a:solidFill>
                  <a:srgbClr val="2D3741"/>
                </a:solidFill>
                <a:latin typeface="Aptos"/>
              </a:defRPr>
            </a:pPr>
            <a:r>
              <a:t>Private-sector employees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680960" y="1417320"/>
            <a:ext cx="3383280" cy="1600200"/>
          </a:xfrm>
          <a:prstGeom prst="roundRect">
            <a:avLst/>
          </a:prstGeom>
          <a:solidFill>
            <a:srgbClr val="EF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7818120" y="1600200"/>
            <a:ext cx="3108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C4670"/>
                </a:solidFill>
                <a:latin typeface="Aptos"/>
              </a:defRPr>
            </a:pPr>
            <a:r>
              <a:t>231,000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818120" y="222199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>
                <a:solidFill>
                  <a:srgbClr val="2D3741"/>
                </a:solidFill>
                <a:latin typeface="Aptos"/>
              </a:defRPr>
            </a:pPr>
            <a:r>
              <a:t>Gig economy workers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3886200" y="3383280"/>
            <a:ext cx="3383280" cy="1600200"/>
          </a:xfrm>
          <a:prstGeom prst="roundRect">
            <a:avLst/>
          </a:prstGeom>
          <a:solidFill>
            <a:srgbClr val="EF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4023360" y="3566160"/>
            <a:ext cx="3108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C4670"/>
                </a:solidFill>
                <a:latin typeface="Aptos"/>
              </a:defRPr>
            </a:pPr>
            <a:r>
              <a:t>74,000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023360" y="418795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>
                <a:solidFill>
                  <a:srgbClr val="2D3741"/>
                </a:solidFill>
                <a:latin typeface="Aptos"/>
              </a:defRPr>
            </a:pPr>
            <a:r>
              <a:t>Small businesses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7680960" y="3383280"/>
            <a:ext cx="3383280" cy="1600200"/>
          </a:xfrm>
          <a:prstGeom prst="roundRect">
            <a:avLst/>
          </a:prstGeom>
          <a:solidFill>
            <a:srgbClr val="EF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7818120" y="3566160"/>
            <a:ext cx="310896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C4670"/>
                </a:solidFill>
                <a:latin typeface="Aptos"/>
              </a:defRPr>
            </a:pPr>
            <a:r>
              <a:t>66%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818120" y="4187952"/>
            <a:ext cx="31089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0">
                <a:solidFill>
                  <a:srgbClr val="2D3741"/>
                </a:solidFill>
                <a:latin typeface="Aptos"/>
              </a:defRPr>
            </a:pPr>
            <a:r>
              <a:t>Small businesses lack access</a:t>
            </a:r>
          </a:p>
        </p:txBody>
      </p:sp>
      <p:sp>
        <p:nvSpPr>
          <p:cNvPr id="60" name="Isosceles Triangle 59"/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Isosceles Triangle 60"/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Isosceles Triangle 61"/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Isosceles Triangle 62"/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Isosceles Triangle 63"/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Isosceles Triangle 64"/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6" name="Isosceles Triangle 65"/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Isosceles Triangle 66"/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Isosceles Triangle 67"/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" name="Picture 1" descr="Utah's new state flag takes another step, but time is short ...">
            <a:extLst>
              <a:ext uri="{FF2B5EF4-FFF2-40B4-BE49-F238E27FC236}">
                <a16:creationId xmlns:a16="http://schemas.microsoft.com/office/drawing/2014/main" id="{2C33C229-02FB-28CE-BCC1-4F2DB246F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3008745"/>
            <a:ext cx="2798506" cy="22947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152B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52B44"/>
                </a:solidFill>
                <a:latin typeface="Aptos"/>
              </a:defRPr>
            </a:pPr>
            <a:r>
              <a:t>Why should a financial planner care?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8368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53312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EMPLOYER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3312" y="2039112"/>
            <a:ext cx="24597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/>
              <a:t>“What is the right retirement solution for my business?”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62272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157216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EMPLOYEE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57216" y="2039112"/>
            <a:ext cx="2459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/>
              <a:t>“How much should I save—and where?”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6176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61120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ADVISOR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0" y="2039112"/>
            <a:ext cx="24597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/>
              <a:t>“How does this fit into the client’s complete financial plan?”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D6738D19-10C2-5B6F-9A68-4F0EB15F4C34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B1CD028C-BB80-DDDF-D041-88BD51F14431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7DEFEADD-DB8A-A7D4-3A56-47CCEC23A54D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6ABD947B-14B1-D3F9-23BC-B6FC94DE6E42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D06CB040-59F1-66FC-B0AE-FEF0A52A59AE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3E8FAB7F-CA2E-90FC-22C6-A9DB9F163386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19D6EBCA-D229-B8CF-80C4-52A63FDEACFA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03BA076A-B0D0-7958-DCB0-02BC9FD33BF0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1E6785C-9E8A-9908-BFE5-FD0208DD2975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t>Utah’s Retirement Plan Exchange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" y="932688"/>
            <a:ext cx="10789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sz="2000" b="1" dirty="0"/>
              <a:t>HB 250 creates a state-supported online exchange for eligible private employers to review, compare and select retirement plans.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2057400"/>
            <a:ext cx="2240280" cy="1965960"/>
          </a:xfrm>
          <a:prstGeom prst="round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40080" y="242316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STATE TREASURER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" y="2926080"/>
            <a:ext cx="187451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Aptos"/>
              </a:defRPr>
            </a:pPr>
            <a:r>
              <a:t>Oversight + exchange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2743200" y="3017520"/>
            <a:ext cx="594360" cy="0"/>
          </a:xfrm>
          <a:prstGeom prst="line">
            <a:avLst/>
          </a:prstGeom>
          <a:ln w="2540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3337560" y="2057400"/>
            <a:ext cx="2240280" cy="1965960"/>
          </a:xfrm>
          <a:prstGeom prst="roundRect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3474720" y="242316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ONLINE PLATFORM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20440" y="2926080"/>
            <a:ext cx="187451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Aptos"/>
              </a:defRPr>
            </a:pPr>
            <a:r>
              <a:t>Compare qualified options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577840" y="3017520"/>
            <a:ext cx="594360" cy="0"/>
          </a:xfrm>
          <a:prstGeom prst="line">
            <a:avLst/>
          </a:prstGeom>
          <a:ln w="2540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6172200" y="2057400"/>
            <a:ext cx="2240280" cy="1965960"/>
          </a:xfrm>
          <a:prstGeom prst="roundRect">
            <a:avLst/>
          </a:prstGeom>
          <a:solidFill>
            <a:srgbClr val="406F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309360" y="242316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PRIVATE EMPLOYER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55080" y="2926080"/>
            <a:ext cx="187451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Aptos"/>
              </a:defRPr>
            </a:pPr>
            <a:r>
              <a:t>Select a solution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8412480" y="3017520"/>
            <a:ext cx="594360" cy="0"/>
          </a:xfrm>
          <a:prstGeom prst="line">
            <a:avLst/>
          </a:prstGeom>
          <a:ln w="25400">
            <a:solidFill>
              <a:srgbClr val="6677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9006840" y="2057400"/>
            <a:ext cx="2240280" cy="1965960"/>
          </a:xfrm>
          <a:prstGeom prst="roundRect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9144000" y="242316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EMPLOYEES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189719" y="2926080"/>
            <a:ext cx="1874519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Aptos"/>
              </a:defRPr>
            </a:pPr>
            <a:r>
              <a:t>Gain workplace access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5800" y="470916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173049"/>
                </a:solidFill>
                <a:latin typeface="Aptos"/>
              </a:defRPr>
            </a:pPr>
            <a:r>
              <a:rPr dirty="0"/>
              <a:t>Advisor opportunity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37560" y="4617720"/>
            <a:ext cx="7589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23303A"/>
                </a:solidFill>
                <a:latin typeface="Aptos"/>
              </a:defRPr>
            </a:pPr>
            <a:r>
              <a:rPr dirty="0"/>
              <a:t>Help employers diagnose needs, compare structures, and connect the workplace plan to individual financial planning.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B7F297B2-22DC-1D9F-6CF0-47A7F3D79FC4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28E70839-6740-B273-B506-CCB2F32691EC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18CA059A-CC5B-464D-DCD1-30B288F97F85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41F45B63-5B5D-DC7D-5935-DF17BFA69FC6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A0D7EE5F-A5F9-B9E9-AF00-BAB2056D9347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A004C80-814F-1429-E3B4-90A0A055065B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A9F27B94-A5C9-6A49-2AA5-3525B6AF2DC1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5380C33E-EF20-BECE-68CB-C74AA84F3B82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18F3F761-4EC7-3421-F9D8-980FEB9B2440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1730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94360" y="384048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73049"/>
                </a:solidFill>
                <a:latin typeface="Aptos"/>
              </a:defRPr>
            </a:pPr>
            <a:r>
              <a:t>How Utah differs from other state approaches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2" y="932688"/>
            <a:ext cx="107899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667785"/>
                </a:solidFill>
                <a:latin typeface="Aptos"/>
              </a:defRPr>
            </a:pPr>
            <a:r>
              <a:rPr sz="1600" b="1" dirty="0"/>
              <a:t>State-facilitated retirement programs share a coverage goal—but use different delivery models.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94360" y="1508760"/>
            <a:ext cx="3474720" cy="502920"/>
          </a:xfrm>
          <a:prstGeom prst="roundRect">
            <a:avLst/>
          </a:prstGeom>
          <a:solidFill>
            <a:srgbClr val="3074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94360" y="1636776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UTAH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2331720"/>
            <a:ext cx="3017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73049"/>
                </a:solidFill>
                <a:latin typeface="Aptos"/>
              </a:defRPr>
            </a:pPr>
            <a:r>
              <a:rPr dirty="0"/>
              <a:t>Voluntary exchange / marketplace orientation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680" y="3246120"/>
            <a:ext cx="29260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303A"/>
                </a:solidFill>
                <a:latin typeface="Aptos"/>
              </a:defRPr>
            </a:pPr>
            <a:r>
              <a:rPr sz="1600" dirty="0"/>
              <a:t>Private plan comparison + auto-IRA component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434840" y="1508760"/>
            <a:ext cx="3474720" cy="502920"/>
          </a:xfrm>
          <a:prstGeom prst="roundRect">
            <a:avLst/>
          </a:prstGeom>
          <a:solidFill>
            <a:srgbClr val="406F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434840" y="1636776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AUTO-IRA STATES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63440" y="2331720"/>
            <a:ext cx="3017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73049"/>
                </a:solidFill>
                <a:latin typeface="Aptos"/>
              </a:defRPr>
            </a:pPr>
            <a:r>
              <a:rPr dirty="0"/>
              <a:t>Employer mandate when no qualified plan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09160" y="3246120"/>
            <a:ext cx="2926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303A"/>
                </a:solidFill>
                <a:latin typeface="Aptos"/>
              </a:defRPr>
            </a:pPr>
            <a:r>
              <a:rPr sz="1600" dirty="0"/>
              <a:t>Payroll-deduction IRA default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275320" y="1508760"/>
            <a:ext cx="3474720" cy="502920"/>
          </a:xfrm>
          <a:prstGeom prst="roundRect">
            <a:avLst/>
          </a:prstGeom>
          <a:solidFill>
            <a:srgbClr val="C59E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275320" y="1636776"/>
            <a:ext cx="3474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MARKETPLACE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03920" y="2331720"/>
            <a:ext cx="30175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73049"/>
                </a:solidFill>
                <a:latin typeface="Aptos"/>
              </a:defRPr>
            </a:pPr>
            <a:r>
              <a:t>Voluntary employer shopping platform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49640" y="3246120"/>
            <a:ext cx="29260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3303A"/>
                </a:solidFill>
                <a:latin typeface="Aptos"/>
              </a:defRPr>
            </a:pPr>
            <a:r>
              <a:rPr sz="1600"/>
              <a:t>Private-market plan options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75510" y="4623293"/>
            <a:ext cx="9240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73049"/>
                </a:solidFill>
                <a:latin typeface="Aptos"/>
              </a:defRPr>
            </a:pPr>
            <a:r>
              <a:rPr dirty="0"/>
              <a:t>Which structure best fits this employer, workforce and long-term planning relationship?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C1718DF3-061D-E66D-EFAD-83B92D20491B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1E011871-2972-C3FE-DA4B-BFB0E5C3C956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744D84B3-E7DC-13C0-5333-F71533B0CBE0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53F46ED-58A0-3CEB-7B4B-D974F0539CB1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F2DAE1AA-B206-8388-AA6E-FD2CB756E06F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36EA3A31-4C13-C829-A94C-B5E951380F13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4DA7A801-8ECB-9333-9FDC-3357479ECAB4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008E38A4-1725-3964-3EE6-116AE244F1E7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A9B6EF9-F08E-4D9F-1AD5-4660F167EC65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4008"/>
          </a:xfrm>
          <a:prstGeom prst="rect">
            <a:avLst/>
          </a:prstGeom>
          <a:solidFill>
            <a:srgbClr val="152B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47472"/>
            <a:ext cx="10972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700" b="1">
                <a:solidFill>
                  <a:srgbClr val="152B44"/>
                </a:solidFill>
                <a:latin typeface="Aptos"/>
              </a:defRPr>
            </a:pPr>
            <a:r>
              <a:t>The question advisors should be asking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58368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53312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COMPETITOR?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3312" y="2039112"/>
            <a:ext cx="24597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/>
              <a:t>Could a state-supported exchange displace some traditional plan opportunities?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62272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157216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OPPORTUNITY?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57216" y="2039112"/>
            <a:ext cx="24597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/>
              <a:t>Could it create new employer, employee and individual-planning conversations?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6176" y="1417320"/>
            <a:ext cx="3429000" cy="3520440"/>
          </a:xfrm>
          <a:prstGeom prst="roundRect">
            <a:avLst/>
          </a:prstGeom>
          <a:solidFill>
            <a:srgbClr val="F0F4F7"/>
          </a:solidFill>
          <a:ln>
            <a:solidFill>
              <a:srgbClr val="D7DF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61120" y="1563624"/>
            <a:ext cx="251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152B44"/>
                </a:solidFill>
                <a:latin typeface="Aptos"/>
              </a:defRPr>
            </a:pPr>
            <a:r>
              <a:rPr sz="2000"/>
              <a:t>BOTH?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0" y="2039112"/>
            <a:ext cx="24597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2B343D"/>
                </a:solidFill>
                <a:latin typeface="Aptos"/>
              </a:defRPr>
            </a:pPr>
            <a:r>
              <a:rPr sz="2000"/>
              <a:t>The answer depends on where the advisor creates value.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28232"/>
            <a:ext cx="10515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647788"/>
                </a:solidFill>
                <a:latin typeface="Aptos"/>
              </a:defRPr>
            </a:pPr>
            <a:r>
              <a:t>FPA Utah Symposium  •  September 18, 2026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D31A410-80CA-D3B2-B3C1-5D3EFBBF78DE}"/>
              </a:ext>
            </a:extLst>
          </p:cNvPr>
          <p:cNvSpPr/>
          <p:nvPr/>
        </p:nvSpPr>
        <p:spPr>
          <a:xfrm>
            <a:off x="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52C2298E-ED7C-7DDD-CADD-EEDD29A31997}"/>
              </a:ext>
            </a:extLst>
          </p:cNvPr>
          <p:cNvSpPr/>
          <p:nvPr/>
        </p:nvSpPr>
        <p:spPr>
          <a:xfrm>
            <a:off x="128016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4A607531-7963-B7BD-287A-7330639870C3}"/>
              </a:ext>
            </a:extLst>
          </p:cNvPr>
          <p:cNvSpPr/>
          <p:nvPr/>
        </p:nvSpPr>
        <p:spPr>
          <a:xfrm>
            <a:off x="2743200" y="5914339"/>
            <a:ext cx="1737360" cy="459028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EF2E95DD-9B52-4F5E-1F7F-8095F1D57E54}"/>
              </a:ext>
            </a:extLst>
          </p:cNvPr>
          <p:cNvSpPr/>
          <p:nvPr/>
        </p:nvSpPr>
        <p:spPr>
          <a:xfrm>
            <a:off x="4023360" y="5779922"/>
            <a:ext cx="1737360" cy="593445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C493536A-00EF-3A98-0A05-7A629E5A66A1}"/>
              </a:ext>
            </a:extLst>
          </p:cNvPr>
          <p:cNvSpPr/>
          <p:nvPr/>
        </p:nvSpPr>
        <p:spPr>
          <a:xfrm>
            <a:off x="5486400" y="5875934"/>
            <a:ext cx="1737360" cy="49743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E677D292-7335-F996-8474-D6FA0E19D958}"/>
              </a:ext>
            </a:extLst>
          </p:cNvPr>
          <p:cNvSpPr/>
          <p:nvPr/>
        </p:nvSpPr>
        <p:spPr>
          <a:xfrm>
            <a:off x="6858000" y="5760720"/>
            <a:ext cx="1737360" cy="612647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77DB8367-128D-D186-08B3-011126A0B6E0}"/>
              </a:ext>
            </a:extLst>
          </p:cNvPr>
          <p:cNvSpPr/>
          <p:nvPr/>
        </p:nvSpPr>
        <p:spPr>
          <a:xfrm>
            <a:off x="8412480" y="5895136"/>
            <a:ext cx="1737360" cy="478231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4C4EF697-9D3A-0997-A91D-71869053C38E}"/>
              </a:ext>
            </a:extLst>
          </p:cNvPr>
          <p:cNvSpPr/>
          <p:nvPr/>
        </p:nvSpPr>
        <p:spPr>
          <a:xfrm>
            <a:off x="9692640" y="5799124"/>
            <a:ext cx="1737360" cy="574243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2B1243A4-4D30-4CFB-E6F5-9F3102B68BAB}"/>
              </a:ext>
            </a:extLst>
          </p:cNvPr>
          <p:cNvSpPr/>
          <p:nvPr/>
        </p:nvSpPr>
        <p:spPr>
          <a:xfrm>
            <a:off x="10972800" y="5933541"/>
            <a:ext cx="1737360" cy="439826"/>
          </a:xfrm>
          <a:prstGeom prst="triangle">
            <a:avLst/>
          </a:prstGeom>
          <a:solidFill>
            <a:srgbClr val="E0E7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3538</TotalTime>
  <Words>1394</Words>
  <Application>Microsoft Office PowerPoint</Application>
  <PresentationFormat>Widescreen</PresentationFormat>
  <Paragraphs>252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 Tax-Deferred Savings Association</dc:title>
  <dc:creator>Ashley Meredith</dc:creator>
  <cp:lastModifiedBy>Nathan Glassey</cp:lastModifiedBy>
  <cp:revision>13</cp:revision>
  <dcterms:created xsi:type="dcterms:W3CDTF">2022-09-22T19:12:13Z</dcterms:created>
  <dcterms:modified xsi:type="dcterms:W3CDTF">2026-09-03T17:56:23Z</dcterms:modified>
</cp:coreProperties>
</file>