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89" r:id="rId3"/>
    <p:sldId id="290" r:id="rId4"/>
    <p:sldId id="291" r:id="rId5"/>
    <p:sldId id="293" r:id="rId6"/>
    <p:sldId id="292" r:id="rId7"/>
    <p:sldId id="294" r:id="rId8"/>
    <p:sldId id="295" r:id="rId9"/>
    <p:sldId id="297" r:id="rId10"/>
    <p:sldId id="296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277" r:id="rId28"/>
    <p:sldId id="26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9F07A9-6BBD-41AB-A4E7-2CBE665CA59A}" v="5" dt="2026-01-19T17:18:07.4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 Stuart" userId="2ed58bfe-6a72-43ee-97db-8cf8a73b1b88" providerId="ADAL" clId="{12D271E1-6695-43E1-94ED-E3E31A89113B}"/>
    <pc:docChg chg="undo custSel modSld">
      <pc:chgData name="Eric Stuart" userId="2ed58bfe-6a72-43ee-97db-8cf8a73b1b88" providerId="ADAL" clId="{12D271E1-6695-43E1-94ED-E3E31A89113B}" dt="2026-01-19T17:18:07.482" v="190"/>
      <pc:docMkLst>
        <pc:docMk/>
      </pc:docMkLst>
      <pc:sldChg chg="modAnim modNotesTx">
        <pc:chgData name="Eric Stuart" userId="2ed58bfe-6a72-43ee-97db-8cf8a73b1b88" providerId="ADAL" clId="{12D271E1-6695-43E1-94ED-E3E31A89113B}" dt="2026-01-19T17:18:07.482" v="190"/>
        <pc:sldMkLst>
          <pc:docMk/>
          <pc:sldMk cId="3976236621" sldId="256"/>
        </pc:sldMkLst>
      </pc:sldChg>
      <pc:sldChg chg="modSp mod">
        <pc:chgData name="Eric Stuart" userId="2ed58bfe-6a72-43ee-97db-8cf8a73b1b88" providerId="ADAL" clId="{12D271E1-6695-43E1-94ED-E3E31A89113B}" dt="2026-01-15T01:50:26.009" v="37" actId="5793"/>
        <pc:sldMkLst>
          <pc:docMk/>
          <pc:sldMk cId="370155029" sldId="300"/>
        </pc:sldMkLst>
        <pc:spChg chg="mod">
          <ac:chgData name="Eric Stuart" userId="2ed58bfe-6a72-43ee-97db-8cf8a73b1b88" providerId="ADAL" clId="{12D271E1-6695-43E1-94ED-E3E31A89113B}" dt="2026-01-15T01:50:26.009" v="37" actId="5793"/>
          <ac:spMkLst>
            <pc:docMk/>
            <pc:sldMk cId="370155029" sldId="300"/>
            <ac:spMk id="3" creationId="{E7AE732F-ACFC-C51D-4907-6D44356C6490}"/>
          </ac:spMkLst>
        </pc:spChg>
      </pc:sldChg>
      <pc:sldChg chg="modSp mod">
        <pc:chgData name="Eric Stuart" userId="2ed58bfe-6a72-43ee-97db-8cf8a73b1b88" providerId="ADAL" clId="{12D271E1-6695-43E1-94ED-E3E31A89113B}" dt="2026-01-15T01:51:15.545" v="64" actId="27636"/>
        <pc:sldMkLst>
          <pc:docMk/>
          <pc:sldMk cId="3557941985" sldId="309"/>
        </pc:sldMkLst>
        <pc:spChg chg="mod">
          <ac:chgData name="Eric Stuart" userId="2ed58bfe-6a72-43ee-97db-8cf8a73b1b88" providerId="ADAL" clId="{12D271E1-6695-43E1-94ED-E3E31A89113B}" dt="2026-01-15T01:51:15.545" v="64" actId="27636"/>
          <ac:spMkLst>
            <pc:docMk/>
            <pc:sldMk cId="3557941985" sldId="309"/>
            <ac:spMk id="5" creationId="{18C26BBC-C617-F6F6-6E89-48DD43F3CD74}"/>
          </ac:spMkLst>
        </pc:spChg>
      </pc:sldChg>
      <pc:sldChg chg="modSp mod">
        <pc:chgData name="Eric Stuart" userId="2ed58bfe-6a72-43ee-97db-8cf8a73b1b88" providerId="ADAL" clId="{12D271E1-6695-43E1-94ED-E3E31A89113B}" dt="2026-01-15T01:52:36.243" v="92" actId="20577"/>
        <pc:sldMkLst>
          <pc:docMk/>
          <pc:sldMk cId="2641389196" sldId="311"/>
        </pc:sldMkLst>
        <pc:spChg chg="mod">
          <ac:chgData name="Eric Stuart" userId="2ed58bfe-6a72-43ee-97db-8cf8a73b1b88" providerId="ADAL" clId="{12D271E1-6695-43E1-94ED-E3E31A89113B}" dt="2026-01-15T01:52:36.243" v="92" actId="20577"/>
          <ac:spMkLst>
            <pc:docMk/>
            <pc:sldMk cId="2641389196" sldId="311"/>
            <ac:spMk id="3" creationId="{740E5530-2583-544A-72CD-25F5560FC74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0E595-F00F-400D-A614-18E7AF941388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33730-1D77-42CC-A671-B4A9FE027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442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Twp types of IUL’s: Protection and Accumulation – we will focus on Accumulation.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33730-1D77-42CC-A671-B4A9FE027A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62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agree with critics here: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fees and costs matter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Poorly priced policies will absolutely weigh down cash value growth.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33730-1D77-42CC-A671-B4A9FE027AF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01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policy failures are design failures, not market failures.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33730-1D77-42CC-A671-B4A9FE027AF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363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a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tool — not a core holding.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33730-1D77-42CC-A671-B4A9FE027AF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718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Sequence risk is math, not opinion.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33730-1D77-42CC-A671-B4A9FE027AF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973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Think “buffer asset,” not “growth engine.”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33730-1D77-42CC-A671-B4A9FE027AF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348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it only works at 7–8% forever, it doesn’t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33730-1D77-42CC-A671-B4A9FE027AF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710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Sell it for what it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not what a spreadsheet says it could be.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33730-1D77-42CC-A671-B4A9FE027AF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629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can’t answer “yes” clearly, don’t do 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33730-1D77-42CC-A671-B4A9FE027AF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772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problem isn’t IUL.</a:t>
            </a:r>
            <a:b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problem is how often it’s sold for what it is not.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33730-1D77-42CC-A671-B4A9FE027AF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75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planners’ negative experiences are justified. The product itself isn’t the core problem —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it’s sold and illustrated 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33730-1D77-42CC-A671-B4A9FE027A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29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market investing. It’s an insurance chassis using options to credit interest.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33730-1D77-42CC-A671-B4A9FE027A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someone is selling it as a Roth IRA alternative or market replacement — that’s already a red flag.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33730-1D77-42CC-A671-B4A9FE027A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3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ugliest outcomes are almost always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self-inflicted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bad sales practices.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33730-1D77-42CC-A671-B4A9FE027A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47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Regardless of the final legal outcome, this case highlights nearly every mistake that can be made selling IUL — especially selling the illustration instead of the product reality.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33730-1D77-42CC-A671-B4A9FE027A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60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Illustrations are marketing tools, not forecasts. Two identical policies can produce very different outcomes over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33730-1D77-42CC-A671-B4A9FE027A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47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 carriers are better actors than others, but the system itself encourages gamesmanship.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33730-1D77-42CC-A671-B4A9FE027AF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66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advisor can’t explain how the option budget works, they shouldn’t be selling IUL.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33730-1D77-42CC-A671-B4A9FE027AF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21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66325-4683-3480-17DC-0739DD8C0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849986-5AC0-96DB-B6A1-EA9AF4DEF1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B91C2-BDC6-6EFA-71BF-191F0F833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FAB9A-E667-414C-B8AC-D19564EA3744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7E2EF-E0EA-DBE9-CDD6-10BD0F2DB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A9C9E-8907-ABBF-C8ED-DB9079A27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C912-A4A2-4DA9-A4EC-4EA0AF70D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0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990B7-BB48-2479-E342-DA35A2541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2F805D-9B67-187C-3D3A-849269D661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8F4B8B-732F-B99D-A14A-A93308DC8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FAB9A-E667-414C-B8AC-D19564EA3744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88797-7CA7-8111-E6F3-BFA7C63A7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093F2-6477-311E-7692-227A99072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C912-A4A2-4DA9-A4EC-4EA0AF70D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96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75C103-145B-344F-DFF7-ED38E27EB1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96FC2D-8893-FC36-01DF-F2FE7A977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7C907-B27E-E6D1-7113-8E9816755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FAB9A-E667-414C-B8AC-D19564EA3744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B23D7-61FE-3B4F-6763-05561EEB9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436EE-437B-D018-E4DC-CA34B1DE3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C912-A4A2-4DA9-A4EC-4EA0AF70D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95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06076-FB95-E1ED-9316-D43D24553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85127-9BEB-377D-0954-E7362450C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44678-CF00-332C-2D32-EC06C61B6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FAB9A-E667-414C-B8AC-D19564EA3744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73866A-312E-2204-68E7-D8E646FA3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638DC9-ADC6-17BE-7879-95D149BF1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C912-A4A2-4DA9-A4EC-4EA0AF70D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99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A796A-DC2E-3380-A2D2-C75ABD541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3FFBB4-ED3F-A5E9-FC8D-E1EBA8CEF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703CCC-FF74-10B1-3ECD-51536A5F1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FAB9A-E667-414C-B8AC-D19564EA3744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0A9EA6-3094-7EE8-FDB2-F2FC13C12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32760-8E67-5328-D931-13997BE23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C912-A4A2-4DA9-A4EC-4EA0AF70D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47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1E8EA-7576-6DF8-B4E7-A278499E5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44928-96DC-E54C-E231-224D8D9E68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AB7618-33E3-D9B9-E4BC-B40A73333F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F05D10-05A6-C855-333D-77D8E5ABF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FAB9A-E667-414C-B8AC-D19564EA3744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B5E730-AE13-7BE8-7732-23BB51B73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A747DC-5BD4-0DF1-A99D-D94290E5D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C912-A4A2-4DA9-A4EC-4EA0AF70D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88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704FD-7F11-BB63-C621-7FFCCED4B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AFB829-3B9F-EED2-BDB0-529A6CE9D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D378B9-CD6D-2919-819F-A595F8130E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A4E5A8-7C7A-E6C1-2183-1681654F6B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58B650-E194-E323-E026-E94CD1374E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EA4328-4447-4AA1-E1E3-5E3BA9958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FAB9A-E667-414C-B8AC-D19564EA3744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C8F311-BD8D-8407-B85B-BF824253A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3D1109-C0D1-53CC-61BD-E8938D17F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C912-A4A2-4DA9-A4EC-4EA0AF70D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1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A2B08-C8F9-0DCF-005A-290EA3A6B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AD3BDE-7694-2A30-6EAD-633FA97D3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FAB9A-E667-414C-B8AC-D19564EA3744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90C825-5FAA-2DA1-78CC-D673E8E90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711529-6DD7-AACC-4182-6837638AB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C912-A4A2-4DA9-A4EC-4EA0AF70D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0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9F1EA6-8BD2-B917-66D5-57218B8C7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FAB9A-E667-414C-B8AC-D19564EA3744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5B3E7B-712C-A3BB-B2D4-D9AAF62A6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CD794F-55D9-80CA-BDD6-393D33A0B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C912-A4A2-4DA9-A4EC-4EA0AF70D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82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C1287-B66B-8039-2C38-22BD3E002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D17FE-25B3-6CA1-A080-D0471882F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3D572E-BD69-C95A-2BD7-239E7BAAC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32DE3F-CBB7-E750-59EC-F77C6D7DE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FAB9A-E667-414C-B8AC-D19564EA3744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FD6C33-6AB4-2580-F0DC-CB32166DA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8CB86B-6D83-DF8E-8D48-DE4451453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C912-A4A2-4DA9-A4EC-4EA0AF70D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77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DE5F3-9B6B-CD27-6C92-764A91C8F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0BBC57-9D57-8D73-CC11-B7EFBB721C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175C5B-28B7-23E8-FD3D-6DDD3E0D7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4673D2-B526-0056-5049-6407DD12B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FAB9A-E667-414C-B8AC-D19564EA3744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646B0B-6005-B3B0-828D-652C4AEFD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4A20D6-4E84-930A-E3CD-16D4DAA54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C912-A4A2-4DA9-A4EC-4EA0AF70D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35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2EDB76-C6B9-51A4-B11C-984DE4967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38C8B5-8ED4-8A18-15AB-41FAFE9B4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71BE3-3FD9-A16D-63D4-BEAB55216F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EFAB9A-E667-414C-B8AC-D19564EA3744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BE92A-3313-361F-4A53-8924B12A00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BA450-AEC2-4546-837A-C3F968831A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00C912-A4A2-4DA9-A4EC-4EA0AF70D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716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hyperlink" Target="https://www.thebluediamondgallery.com/wooden-tile/c/cost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hyperlink" Target="https://www.picpedia.org/legal-01/c/case-file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hC07VBGpBs4&amp;t=4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hyperlink" Target="https://digitokio.com/news/prepare-for-tomorrows-market-volatility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41761303@N08/35407351122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hyperlink" Target="https://fundinginsidernewyork.com/blog/getting-your-wellness-project-approved-on-kickstarter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67093/StopSign-nofont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hyperlink" Target="https://pixabay.com/nl/boord-school-uni-leren-het-werk-361516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hyperlink" Target="https://pixabay.com/vectors/checkbox-checked-check-tick-okay-155884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hyperlink" Target="https://www.wallpaperflare.com/black-red-and-white-pirate-flag-skull-jolly-roger-clothing-wallpaper-qrpia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hyperlink" Target="https://pixabay.com/en/attention-exclamation-mark-sign-30703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5383D-7B03-BC9D-202B-ADA7DB172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09234"/>
            <a:ext cx="9144000" cy="1655762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0070C0"/>
                </a:solidFill>
              </a:rPr>
              <a:t>The Good, the Bad and the Ugly of Index Universal Life (IUL)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747724-5B54-5CDE-B6BB-072004662D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41567"/>
            <a:ext cx="9144000" cy="1655762"/>
          </a:xfrm>
        </p:spPr>
        <p:txBody>
          <a:bodyPr>
            <a:normAutofit fontScale="70000" lnSpcReduction="20000"/>
          </a:bodyPr>
          <a:lstStyle/>
          <a:p>
            <a:r>
              <a:rPr lang="en-US" sz="3400" b="1" dirty="0"/>
              <a:t>ERIC STUART</a:t>
            </a:r>
            <a:endParaRPr lang="en-US" b="1" dirty="0"/>
          </a:p>
          <a:p>
            <a:r>
              <a:rPr lang="en-US" dirty="0"/>
              <a:t>VP Life Distribution</a:t>
            </a:r>
          </a:p>
          <a:p>
            <a:r>
              <a:rPr lang="en-US" dirty="0"/>
              <a:t>Simplicity Allegis</a:t>
            </a:r>
          </a:p>
          <a:p>
            <a:r>
              <a:rPr lang="en-US" dirty="0"/>
              <a:t>801-826-3929</a:t>
            </a:r>
          </a:p>
          <a:p>
            <a:r>
              <a:rPr lang="en-US" dirty="0"/>
              <a:t>Eric.Stuart@simplicitygroup.com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22DC570-6FB3-C4EC-DA3F-BAA42EC3B5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41" t="35685" r="51563" b="28056"/>
          <a:stretch>
            <a:fillRect/>
          </a:stretch>
        </p:blipFill>
        <p:spPr>
          <a:xfrm>
            <a:off x="3243262" y="918833"/>
            <a:ext cx="5705475" cy="124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36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6152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607945-81A6-3442-5E11-19F287CA7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454" y="1360481"/>
            <a:ext cx="460534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The Bad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78F0C5-E7F4-746A-DBDE-748F85F55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8454" y="3840156"/>
            <a:ext cx="4605340" cy="1655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When Index UL is misunderstood</a:t>
            </a:r>
          </a:p>
        </p:txBody>
      </p:sp>
      <p:pic>
        <p:nvPicPr>
          <p:cNvPr id="6148" name="Picture 4" descr="The quietly brewing storm - Research World">
            <a:extLst>
              <a:ext uri="{FF2B5EF4-FFF2-40B4-BE49-F238E27FC236}">
                <a16:creationId xmlns:a16="http://schemas.microsoft.com/office/drawing/2014/main" id="{CE160228-57C2-2540-2C6A-FA9CF7AB6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84" b="-2"/>
          <a:stretch>
            <a:fillRect/>
          </a:stretch>
        </p:blipFill>
        <p:spPr bwMode="auto">
          <a:xfrm>
            <a:off x="5800735" y="1360481"/>
            <a:ext cx="5640152" cy="413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5" name="Rectangle 6154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977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98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FBEFC-FB07-4E5A-ADDC-DA8FC4C2E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Uneducated or Undertrained Advisors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0D0C2-39A6-7EFB-F45B-63777C4E640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dirty="0"/>
              <a:t>Don’t understand:</a:t>
            </a:r>
          </a:p>
          <a:p>
            <a:pPr lvl="1"/>
            <a:r>
              <a:rPr lang="en-US" sz="2800" dirty="0"/>
              <a:t>Option mechanics</a:t>
            </a:r>
          </a:p>
          <a:p>
            <a:pPr lvl="1"/>
            <a:r>
              <a:rPr lang="en-US" sz="2800" dirty="0"/>
              <a:t>Cost of insurance dynamics</a:t>
            </a:r>
          </a:p>
          <a:p>
            <a:pPr lvl="1"/>
            <a:r>
              <a:rPr lang="en-US" sz="2800" dirty="0"/>
              <a:t>Sequence risk inside the policy</a:t>
            </a:r>
          </a:p>
          <a:p>
            <a:pPr lvl="0"/>
            <a:r>
              <a:rPr lang="en-US" dirty="0"/>
              <a:t>Don’t explain:</a:t>
            </a:r>
          </a:p>
          <a:p>
            <a:pPr lvl="1"/>
            <a:r>
              <a:rPr lang="en-US" sz="2800" dirty="0"/>
              <a:t>Caps changing</a:t>
            </a:r>
          </a:p>
          <a:p>
            <a:pPr lvl="1"/>
            <a:r>
              <a:rPr lang="en-US" sz="2800" dirty="0"/>
              <a:t>Policy performance drifts over time</a:t>
            </a:r>
          </a:p>
          <a:p>
            <a:endParaRPr lang="en-US" dirty="0"/>
          </a:p>
        </p:txBody>
      </p:sp>
      <p:pic>
        <p:nvPicPr>
          <p:cNvPr id="8196" name="Picture 4" descr="Homer Simpson's brain seen with MRI/X ray. Image reproduced on many... |  Download Scientific Diagram">
            <a:extLst>
              <a:ext uri="{FF2B5EF4-FFF2-40B4-BE49-F238E27FC236}">
                <a16:creationId xmlns:a16="http://schemas.microsoft.com/office/drawing/2014/main" id="{A241922F-49EC-5E6B-7938-ECEBA2E88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31933" y="1892729"/>
            <a:ext cx="3417042" cy="40837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1C18CA-E932-F418-394A-9EA66C556D8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41" t="35685" r="51563" b="28056"/>
          <a:stretch>
            <a:fillRect/>
          </a:stretch>
        </p:blipFill>
        <p:spPr>
          <a:xfrm>
            <a:off x="10411563" y="6413039"/>
            <a:ext cx="1638300" cy="35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713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C235-D11F-84DD-AA5C-D873263F2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Costs and Fees Matter (A Lot)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15191-5D9E-6EA1-2AAB-B0CD272DCD9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sz="3200" dirty="0"/>
              <a:t>Cost of Insurance (COI)</a:t>
            </a:r>
          </a:p>
          <a:p>
            <a:pPr lvl="0"/>
            <a:endParaRPr lang="en-US" sz="3200" dirty="0"/>
          </a:p>
          <a:p>
            <a:pPr lvl="0"/>
            <a:r>
              <a:rPr lang="en-US" sz="3200" dirty="0"/>
              <a:t>Policy expenses</a:t>
            </a:r>
          </a:p>
          <a:p>
            <a:pPr lvl="0"/>
            <a:endParaRPr lang="en-US" sz="3200" dirty="0"/>
          </a:p>
          <a:p>
            <a:pPr lvl="0"/>
            <a:r>
              <a:rPr lang="en-US" sz="3200" dirty="0"/>
              <a:t>Rider charges</a:t>
            </a:r>
          </a:p>
          <a:p>
            <a:pPr lvl="0"/>
            <a:endParaRPr lang="en-US" sz="3200" dirty="0"/>
          </a:p>
          <a:p>
            <a:pPr lvl="0"/>
            <a:r>
              <a:rPr lang="en-US" sz="3200" dirty="0"/>
              <a:t>Asset drag over time</a:t>
            </a: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F5374F5-34A3-637F-EF70-839044E8FD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172200" y="2274094"/>
            <a:ext cx="5181600" cy="345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D42F70-CBD7-B093-233A-98306A0B9E5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641" t="35685" r="51563" b="28056"/>
          <a:stretch>
            <a:fillRect/>
          </a:stretch>
        </p:blipFill>
        <p:spPr>
          <a:xfrm>
            <a:off x="10411563" y="6413039"/>
            <a:ext cx="1638300" cy="35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001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5A341-15F6-BF6C-0505-72F3665F8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Policies Fail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E732F-ACFC-C51D-4907-6D44356C6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03854"/>
            <a:ext cx="5181600" cy="4351338"/>
          </a:xfrm>
        </p:spPr>
        <p:txBody>
          <a:bodyPr/>
          <a:lstStyle/>
          <a:p>
            <a:pPr lvl="0"/>
            <a:r>
              <a:rPr lang="en-US" sz="3200" dirty="0"/>
              <a:t>Underfunded</a:t>
            </a:r>
          </a:p>
          <a:p>
            <a:pPr lvl="0"/>
            <a:r>
              <a:rPr lang="en-US" sz="3200" dirty="0"/>
              <a:t>Over-illustrated</a:t>
            </a:r>
          </a:p>
          <a:p>
            <a:pPr lvl="0"/>
            <a:r>
              <a:rPr lang="en-US" sz="3200" dirty="0"/>
              <a:t>Sold too late in life</a:t>
            </a:r>
          </a:p>
          <a:p>
            <a:pPr lvl="0"/>
            <a:r>
              <a:rPr lang="en-US" sz="3200" dirty="0"/>
              <a:t>Rising COIs in later years</a:t>
            </a:r>
          </a:p>
          <a:p>
            <a:pPr lvl="0"/>
            <a:r>
              <a:rPr lang="en-US" sz="3200" dirty="0"/>
              <a:t>No ongoing management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 descr="The Relationship Between Success &amp; Failure">
            <a:extLst>
              <a:ext uri="{FF2B5EF4-FFF2-40B4-BE49-F238E27FC236}">
                <a16:creationId xmlns:a16="http://schemas.microsoft.com/office/drawing/2014/main" id="{27693E15-8EB7-F300-CDBE-7C0252F04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2" y="2219325"/>
            <a:ext cx="5355806" cy="35639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E07C3E-E78F-047E-B42F-171512D6B9D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41" t="35685" r="51563" b="28056"/>
          <a:stretch>
            <a:fillRect/>
          </a:stretch>
        </p:blipFill>
        <p:spPr>
          <a:xfrm>
            <a:off x="10411563" y="6413039"/>
            <a:ext cx="1638300" cy="35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5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10246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BED1C0-4B82-894D-E720-41DBB1D0A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454" y="1360481"/>
            <a:ext cx="460534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The Good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26017A-6F47-3D05-61E9-40B2162F8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8454" y="3840156"/>
            <a:ext cx="4605340" cy="1655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Where Index UL Succeed</a:t>
            </a:r>
          </a:p>
        </p:txBody>
      </p:sp>
      <p:pic>
        <p:nvPicPr>
          <p:cNvPr id="10242" name="Picture 2" descr="Rocky-1976 From the steps of the Philadelphia Museum of Art">
            <a:extLst>
              <a:ext uri="{FF2B5EF4-FFF2-40B4-BE49-F238E27FC236}">
                <a16:creationId xmlns:a16="http://schemas.microsoft.com/office/drawing/2014/main" id="{5D4B7202-F142-487D-A94C-AFE784046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2" r="4480"/>
          <a:stretch>
            <a:fillRect/>
          </a:stretch>
        </p:blipFill>
        <p:spPr bwMode="auto">
          <a:xfrm>
            <a:off x="7115177" y="115193"/>
            <a:ext cx="4950618" cy="662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249" name="Straight Connector 10248">
            <a:extLst>
              <a:ext uri="{FF2B5EF4-FFF2-40B4-BE49-F238E27FC236}">
                <a16:creationId xmlns:a16="http://schemas.microsoft.com/office/drawing/2014/main" id="{AC65C03C-3F17-45DC-A1B9-35ACA4339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15176" y="115193"/>
            <a:ext cx="0" cy="662761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1" name="Rectangle 10250">
            <a:extLst>
              <a:ext uri="{FF2B5EF4-FFF2-40B4-BE49-F238E27FC236}">
                <a16:creationId xmlns:a16="http://schemas.microsoft.com/office/drawing/2014/main" id="{A4A161CC-6DC5-4863-B213-94529D6E0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991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3A270-80FC-B004-4D2C-7981C0FB5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Good: A Narrow, but Real Use Case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E49271-E394-97E3-3172-42459EE2041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sz="3200" dirty="0"/>
              <a:t>NOT for 90%+ of people</a:t>
            </a:r>
          </a:p>
          <a:p>
            <a:pPr lvl="0"/>
            <a:endParaRPr lang="en-US" sz="3200" dirty="0"/>
          </a:p>
          <a:p>
            <a:pPr lvl="0"/>
            <a:r>
              <a:rPr lang="en-US" sz="3200" dirty="0"/>
              <a:t>NOT for early accumulation</a:t>
            </a:r>
          </a:p>
          <a:p>
            <a:pPr lvl="0"/>
            <a:endParaRPr lang="en-US" sz="3200" dirty="0"/>
          </a:p>
          <a:p>
            <a:pPr lvl="0"/>
            <a:r>
              <a:rPr lang="en-US" sz="3200" dirty="0"/>
              <a:t>MAY work for:</a:t>
            </a:r>
          </a:p>
          <a:p>
            <a:pPr lvl="1"/>
            <a:r>
              <a:rPr lang="en-US" sz="3200" dirty="0"/>
              <a:t>High-income</a:t>
            </a:r>
          </a:p>
          <a:p>
            <a:pPr lvl="1"/>
            <a:r>
              <a:rPr lang="en-US" sz="3200" dirty="0"/>
              <a:t>High-net-worth</a:t>
            </a:r>
          </a:p>
          <a:p>
            <a:pPr lvl="1"/>
            <a:r>
              <a:rPr lang="en-US" sz="3200" dirty="0"/>
              <a:t>Already maxing qualified plans</a:t>
            </a: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06E674B-AF3B-C706-83B5-BF6874C06B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172200" y="2274094"/>
            <a:ext cx="5181600" cy="345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1CF5FF-5609-336D-5E6B-6CD7B7E1C38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641" t="35685" r="51563" b="28056"/>
          <a:stretch>
            <a:fillRect/>
          </a:stretch>
        </p:blipFill>
        <p:spPr>
          <a:xfrm>
            <a:off x="10411563" y="6413039"/>
            <a:ext cx="1638300" cy="35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81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440B8-8978-FB03-E9E1-EAA255945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Risk Management: The Real Value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6D3C7-7298-9CE8-69FB-C9318C6E64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sz="3200" dirty="0"/>
              <a:t>Not return maximization</a:t>
            </a:r>
          </a:p>
          <a:p>
            <a:pPr lvl="0"/>
            <a:r>
              <a:rPr lang="en-US" sz="3200" dirty="0"/>
              <a:t>But volatility management</a:t>
            </a:r>
          </a:p>
          <a:p>
            <a:pPr lvl="0"/>
            <a:r>
              <a:rPr lang="en-US" sz="3200" dirty="0"/>
              <a:t>Non-correlated cash bucket</a:t>
            </a:r>
          </a:p>
          <a:p>
            <a:pPr lvl="0"/>
            <a:r>
              <a:rPr lang="en-US" sz="3200" dirty="0"/>
              <a:t>Behavioral and sequencing benefits</a:t>
            </a:r>
          </a:p>
          <a:p>
            <a:endParaRPr lang="en-US" dirty="0"/>
          </a:p>
        </p:txBody>
      </p:sp>
      <p:pic>
        <p:nvPicPr>
          <p:cNvPr id="11266" name="Picture 2" descr="7 NIST Risk Management Framework (RMF) Steps Explained">
            <a:extLst>
              <a:ext uri="{FF2B5EF4-FFF2-40B4-BE49-F238E27FC236}">
                <a16:creationId xmlns:a16="http://schemas.microsoft.com/office/drawing/2014/main" id="{A344A33E-80A1-26A6-21E8-B658E2A05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967" y="2609850"/>
            <a:ext cx="4946066" cy="2782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0741C5-076B-E122-576F-140C9FE4756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41" t="35685" r="51563" b="28056"/>
          <a:stretch>
            <a:fillRect/>
          </a:stretch>
        </p:blipFill>
        <p:spPr>
          <a:xfrm>
            <a:off x="10411563" y="6413039"/>
            <a:ext cx="1638300" cy="35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871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E0774-3DF8-96E7-0D68-5DB09A47A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of Returns Risk (Why This Matters)</a:t>
            </a:r>
          </a:p>
        </p:txBody>
      </p:sp>
      <p:pic>
        <p:nvPicPr>
          <p:cNvPr id="7" name="Content Placeholder 6">
            <a:hlinkClick r:id="rId2"/>
            <a:extLst>
              <a:ext uri="{FF2B5EF4-FFF2-40B4-BE49-F238E27FC236}">
                <a16:creationId xmlns:a16="http://schemas.microsoft.com/office/drawing/2014/main" id="{E45066C4-5BAC-FE53-661A-1CADE1F7F3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50000"/>
          <a:stretch>
            <a:fillRect/>
          </a:stretch>
        </p:blipFill>
        <p:spPr>
          <a:xfrm>
            <a:off x="2233788" y="1914525"/>
            <a:ext cx="7724424" cy="4344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2872D8-FD55-2534-5187-629A8B65B60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41" t="35685" r="51563" b="28056"/>
          <a:stretch>
            <a:fillRect/>
          </a:stretch>
        </p:blipFill>
        <p:spPr>
          <a:xfrm>
            <a:off x="10411563" y="6413039"/>
            <a:ext cx="1638300" cy="35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227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CEF04-0664-9D3B-6AB5-0A73F6C0A2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sz="3200" dirty="0"/>
              <a:t>Early negative returns can permanently damage portfolios</a:t>
            </a:r>
          </a:p>
          <a:p>
            <a:pPr lvl="0"/>
            <a:r>
              <a:rPr lang="en-US" sz="3200" dirty="0"/>
              <a:t>Especially in:</a:t>
            </a:r>
          </a:p>
          <a:p>
            <a:pPr lvl="1"/>
            <a:r>
              <a:rPr lang="en-US" sz="3200" dirty="0"/>
              <a:t>Early retirement</a:t>
            </a:r>
          </a:p>
          <a:p>
            <a:pPr lvl="1"/>
            <a:r>
              <a:rPr lang="en-US" sz="3200" dirty="0"/>
              <a:t>Distribution phase</a:t>
            </a:r>
          </a:p>
          <a:p>
            <a:pPr lvl="0"/>
            <a:r>
              <a:rPr lang="en-US" sz="3200" dirty="0"/>
              <a:t>Selling equities after downturns locks in losses</a:t>
            </a:r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8B3BFBD-AF30-C73C-AAE5-4D483DE20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Sequence of Returns Risk (Why This Matters)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C1898C-1979-769D-738E-8EDD9F369C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313"/>
          <a:stretch>
            <a:fillRect/>
          </a:stretch>
        </p:blipFill>
        <p:spPr>
          <a:xfrm>
            <a:off x="6172200" y="2381968"/>
            <a:ext cx="5181600" cy="2932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4347EF-4CDD-5A95-4034-AF05E58194D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41" t="35685" r="51563" b="28056"/>
          <a:stretch>
            <a:fillRect/>
          </a:stretch>
        </p:blipFill>
        <p:spPr>
          <a:xfrm>
            <a:off x="10411563" y="6413039"/>
            <a:ext cx="1638300" cy="35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038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C7618-7E95-5C59-2755-DF42CB6E3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 UL as a Volatility Buffer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45CF6B-9178-80F3-EB22-348215D7F99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sz="3200" dirty="0"/>
              <a:t>Provides:</a:t>
            </a:r>
          </a:p>
          <a:p>
            <a:pPr lvl="1"/>
            <a:r>
              <a:rPr lang="en-US" sz="3200" dirty="0"/>
              <a:t>Liquidity after down markets</a:t>
            </a:r>
          </a:p>
          <a:p>
            <a:pPr lvl="1"/>
            <a:r>
              <a:rPr lang="en-US" sz="3200" dirty="0"/>
              <a:t>Non-market-correlated capital</a:t>
            </a:r>
          </a:p>
          <a:p>
            <a:pPr lvl="0"/>
            <a:endParaRPr lang="en-US" sz="3200" dirty="0"/>
          </a:p>
          <a:p>
            <a:pPr lvl="0"/>
            <a:r>
              <a:rPr lang="en-US" sz="3200" dirty="0"/>
              <a:t>Allows:</a:t>
            </a:r>
          </a:p>
          <a:p>
            <a:pPr lvl="1"/>
            <a:r>
              <a:rPr lang="en-US" sz="3200" dirty="0"/>
              <a:t>Equities time to recover</a:t>
            </a:r>
          </a:p>
          <a:p>
            <a:pPr lvl="1"/>
            <a:r>
              <a:rPr lang="en-US" sz="3200" dirty="0"/>
              <a:t>Smarter withdrawal sequencing</a:t>
            </a: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434D2EC-CF9E-43A4-A743-B3FE453C8B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CCDE09-0243-C3C3-F65A-B184F435263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641" t="35685" r="51563" b="28056"/>
          <a:stretch>
            <a:fillRect/>
          </a:stretch>
        </p:blipFill>
        <p:spPr>
          <a:xfrm>
            <a:off x="10411563" y="6413039"/>
            <a:ext cx="1638300" cy="35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54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34F7E-DCC0-80DD-86F0-4571A5271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Index UL is Polarizing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9CF3C3-582C-05AB-BEB2-BAC51569DF6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sz="3200" dirty="0"/>
              <a:t>Loved by some agents</a:t>
            </a:r>
          </a:p>
          <a:p>
            <a:pPr lvl="0"/>
            <a:r>
              <a:rPr lang="en-US" sz="3200" dirty="0"/>
              <a:t>Hated by many </a:t>
            </a:r>
          </a:p>
          <a:p>
            <a:pPr lvl="0"/>
            <a:r>
              <a:rPr lang="en-US" sz="3200" dirty="0"/>
              <a:t>Often misunderstood by both</a:t>
            </a:r>
          </a:p>
          <a:p>
            <a:pPr lvl="0"/>
            <a:r>
              <a:rPr lang="en-US" sz="3200" dirty="0"/>
              <a:t>Bad implementations have overshadowed legitimate use cases</a:t>
            </a:r>
          </a:p>
          <a:p>
            <a:endParaRPr lang="en-US" dirty="0"/>
          </a:p>
        </p:txBody>
      </p:sp>
      <p:pic>
        <p:nvPicPr>
          <p:cNvPr id="1026" name="Picture 2" descr="Cool Polar Bear in Sunglasses Stock ...">
            <a:extLst>
              <a:ext uri="{FF2B5EF4-FFF2-40B4-BE49-F238E27FC236}">
                <a16:creationId xmlns:a16="http://schemas.microsoft.com/office/drawing/2014/main" id="{F18CEF84-6A2C-BF1B-B6A8-22516611F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287" y="2619375"/>
            <a:ext cx="4935426" cy="27638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A49F58-0CCE-4224-438F-9A17287D547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41" t="35685" r="51563" b="28056"/>
          <a:stretch>
            <a:fillRect/>
          </a:stretch>
        </p:blipFill>
        <p:spPr>
          <a:xfrm>
            <a:off x="10411563" y="6413039"/>
            <a:ext cx="1638300" cy="35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45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097B09-A39F-747A-5367-A3C0E4491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IUL’s Proper Role in a Portfolio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A042337-AFE5-B330-3C5F-98A747CEC30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sz="3200" dirty="0"/>
              <a:t>Small percentage allocation</a:t>
            </a:r>
          </a:p>
          <a:p>
            <a:pPr lvl="0"/>
            <a:endParaRPr lang="en-US" sz="3200" dirty="0"/>
          </a:p>
          <a:p>
            <a:pPr lvl="0"/>
            <a:r>
              <a:rPr lang="en-US" sz="3200" dirty="0"/>
              <a:t>Complements:</a:t>
            </a:r>
          </a:p>
          <a:p>
            <a:pPr lvl="1"/>
            <a:r>
              <a:rPr lang="en-US" sz="3200" dirty="0"/>
              <a:t>Equities</a:t>
            </a:r>
          </a:p>
          <a:p>
            <a:pPr lvl="1"/>
            <a:r>
              <a:rPr lang="en-US" sz="3200" dirty="0"/>
              <a:t>Bonds</a:t>
            </a:r>
          </a:p>
          <a:p>
            <a:pPr lvl="1"/>
            <a:r>
              <a:rPr lang="en-US" sz="3200" dirty="0"/>
              <a:t>Cash</a:t>
            </a:r>
          </a:p>
          <a:p>
            <a:pPr lvl="0"/>
            <a:endParaRPr lang="en-US" sz="3200" dirty="0"/>
          </a:p>
          <a:p>
            <a:pPr lvl="0"/>
            <a:r>
              <a:rPr lang="en-US" sz="3200" dirty="0"/>
              <a:t>Used tactically, not emotionally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D969DE-C680-3D9E-6CDB-E44F7E807E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72200" y="2270721"/>
            <a:ext cx="5181600" cy="3461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C2B392-18FA-9954-840C-7506481539F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41" t="35685" r="51563" b="28056"/>
          <a:stretch>
            <a:fillRect/>
          </a:stretch>
        </p:blipFill>
        <p:spPr>
          <a:xfrm>
            <a:off x="10411563" y="6413039"/>
            <a:ext cx="1638300" cy="35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780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07F04-99C8-C44A-9318-2159E1101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“Good” Index UL’s Look Like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FC1C45-C0C4-87FC-3B31-6BD4470E8FC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sz="3200" dirty="0"/>
              <a:t>Conservatively illustrated</a:t>
            </a:r>
          </a:p>
          <a:p>
            <a:pPr lvl="0"/>
            <a:r>
              <a:rPr lang="en-US" sz="3200" dirty="0"/>
              <a:t>Lower-cost carrier</a:t>
            </a:r>
          </a:p>
          <a:p>
            <a:pPr lvl="0"/>
            <a:r>
              <a:rPr lang="en-US" sz="3200" dirty="0"/>
              <a:t>Max-funded early</a:t>
            </a:r>
          </a:p>
          <a:p>
            <a:pPr lvl="0"/>
            <a:r>
              <a:rPr lang="en-US" sz="3200" dirty="0"/>
              <a:t>Stress-tested assumptions</a:t>
            </a:r>
          </a:p>
          <a:p>
            <a:pPr lvl="0"/>
            <a:r>
              <a:rPr lang="en-US" sz="3200" dirty="0"/>
              <a:t>Ongoing policy management</a:t>
            </a:r>
          </a:p>
          <a:p>
            <a:endParaRPr lang="en-US" dirty="0"/>
          </a:p>
        </p:txBody>
      </p:sp>
      <p:pic>
        <p:nvPicPr>
          <p:cNvPr id="12290" name="Picture 2" descr="1+ Thousand Minion Eyes Royalty-Free Images, Stock Photos &amp; Pictures |  Shutterstock">
            <a:extLst>
              <a:ext uri="{FF2B5EF4-FFF2-40B4-BE49-F238E27FC236}">
                <a16:creationId xmlns:a16="http://schemas.microsoft.com/office/drawing/2014/main" id="{FC13C322-8A69-9A50-0917-757A151B4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29" b="6428"/>
          <a:stretch>
            <a:fillRect/>
          </a:stretch>
        </p:blipFill>
        <p:spPr bwMode="auto">
          <a:xfrm>
            <a:off x="6529891" y="2085975"/>
            <a:ext cx="4466218" cy="38306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654004-3AC0-5DD9-FEE6-8587E162D21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41" t="35685" r="51563" b="28056"/>
          <a:stretch>
            <a:fillRect/>
          </a:stretch>
        </p:blipFill>
        <p:spPr>
          <a:xfrm>
            <a:off x="10411563" y="6413039"/>
            <a:ext cx="1638300" cy="35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933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EE624-06B9-63F4-FC00-B69C6EFB4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Index UL SHOULD Be Sold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C26BBC-C617-F6F6-6E89-48DD43F3CD7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sz="3200" dirty="0"/>
              <a:t>Based on:</a:t>
            </a:r>
          </a:p>
          <a:p>
            <a:pPr lvl="1"/>
            <a:r>
              <a:rPr lang="en-US" sz="3200" dirty="0"/>
              <a:t>Fees and Costs</a:t>
            </a:r>
          </a:p>
          <a:p>
            <a:pPr lvl="1"/>
            <a:r>
              <a:rPr lang="en-US" sz="3200" dirty="0"/>
              <a:t>Reputation of Carrier on “New Money – Old Money”</a:t>
            </a:r>
          </a:p>
          <a:p>
            <a:pPr lvl="1"/>
            <a:r>
              <a:rPr lang="en-US" sz="3200" dirty="0"/>
              <a:t>Risk tradeoffs</a:t>
            </a:r>
          </a:p>
          <a:p>
            <a:pPr lvl="0"/>
            <a:endParaRPr lang="en-US" sz="3200" dirty="0"/>
          </a:p>
          <a:p>
            <a:pPr lvl="0"/>
            <a:r>
              <a:rPr lang="en-US" sz="3200" dirty="0"/>
              <a:t>NOT based on:</a:t>
            </a:r>
          </a:p>
          <a:p>
            <a:pPr lvl="1"/>
            <a:r>
              <a:rPr lang="en-US" sz="3200" dirty="0"/>
              <a:t>Best-case illustrations</a:t>
            </a:r>
          </a:p>
          <a:p>
            <a:pPr lvl="1"/>
            <a:r>
              <a:rPr lang="en-US" sz="3200" dirty="0"/>
              <a:t>Back-tested hype</a:t>
            </a:r>
          </a:p>
          <a:p>
            <a:pPr lvl="1"/>
            <a:r>
              <a:rPr lang="en-US" sz="3200" dirty="0"/>
              <a:t>“Tax-free retirement” slogans</a:t>
            </a:r>
          </a:p>
          <a:p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FC11948-5300-FC56-3480-9E5F64FB7D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172200" y="2272805"/>
            <a:ext cx="5181600" cy="3456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FE84D4-00CC-F7A0-79FE-5CDC96BBA0A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641" t="35685" r="51563" b="28056"/>
          <a:stretch>
            <a:fillRect/>
          </a:stretch>
        </p:blipFill>
        <p:spPr>
          <a:xfrm>
            <a:off x="10411563" y="6413039"/>
            <a:ext cx="1638300" cy="35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9419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7DBA8-9C7B-930C-AF51-7445CD16D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Objections (and Fair Responses)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08853-9028-DBEA-3A40-6497BE3D63A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b="1" dirty="0"/>
              <a:t>“Returns are too low”</a:t>
            </a:r>
            <a:br>
              <a:rPr lang="en-US" sz="3200" dirty="0"/>
            </a:br>
            <a:r>
              <a:rPr lang="en-US" sz="3200" dirty="0"/>
              <a:t>→ Agreed. That’s not the goal.</a:t>
            </a:r>
          </a:p>
          <a:p>
            <a:r>
              <a:rPr lang="en-US" sz="3200" b="1" dirty="0"/>
              <a:t>“Fees are too high”</a:t>
            </a:r>
            <a:br>
              <a:rPr lang="en-US" sz="3200" dirty="0"/>
            </a:br>
            <a:r>
              <a:rPr lang="en-US" sz="3200" dirty="0"/>
              <a:t>→ True for many policies. Carrier selection matters.</a:t>
            </a:r>
          </a:p>
          <a:p>
            <a:r>
              <a:rPr lang="en-US" sz="3200" b="1" dirty="0"/>
              <a:t>“It’s overly complex”</a:t>
            </a:r>
            <a:br>
              <a:rPr lang="en-US" sz="3200" dirty="0"/>
            </a:br>
            <a:r>
              <a:rPr lang="en-US" sz="3200" dirty="0"/>
              <a:t>→ Also true. Complexity must earn its place.</a:t>
            </a:r>
          </a:p>
          <a:p>
            <a:endParaRPr lang="en-US" dirty="0"/>
          </a:p>
        </p:txBody>
      </p:sp>
      <p:pic>
        <p:nvPicPr>
          <p:cNvPr id="13314" name="Picture 2" descr="Three Research-Driven Tactics For Overcoming Sales Objections">
            <a:extLst>
              <a:ext uri="{FF2B5EF4-FFF2-40B4-BE49-F238E27FC236}">
                <a16:creationId xmlns:a16="http://schemas.microsoft.com/office/drawing/2014/main" id="{63E84E69-DCC0-B9CC-D57B-DEE416CC0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634" y="2305050"/>
            <a:ext cx="5088732" cy="3392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216680-3611-6AB3-55EA-A896025E29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41" t="35685" r="51563" b="28056"/>
          <a:stretch>
            <a:fillRect/>
          </a:stretch>
        </p:blipFill>
        <p:spPr>
          <a:xfrm>
            <a:off x="10411563" y="6413039"/>
            <a:ext cx="1638300" cy="35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29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E4060-3017-73DB-9402-9C8E7B67D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Should Never Own an IUL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E5530-2583-544A-72CD-25F5560FC74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3200"/>
              <a:t>Young accumulators </a:t>
            </a:r>
            <a:endParaRPr lang="en-US" sz="3200" dirty="0"/>
          </a:p>
          <a:p>
            <a:pPr lvl="0"/>
            <a:endParaRPr lang="en-US" sz="3200" dirty="0"/>
          </a:p>
          <a:p>
            <a:pPr lvl="0"/>
            <a:r>
              <a:rPr lang="en-US" sz="3200" dirty="0"/>
              <a:t>Underfunded households</a:t>
            </a:r>
          </a:p>
          <a:p>
            <a:pPr lvl="0"/>
            <a:endParaRPr lang="en-US" sz="3200" dirty="0"/>
          </a:p>
          <a:p>
            <a:pPr lvl="0"/>
            <a:r>
              <a:rPr lang="en-US" sz="3200" dirty="0"/>
              <a:t>Clients chasing returns</a:t>
            </a:r>
          </a:p>
          <a:p>
            <a:pPr lvl="0"/>
            <a:endParaRPr lang="en-US" sz="3200" dirty="0"/>
          </a:p>
          <a:p>
            <a:pPr lvl="0"/>
            <a:r>
              <a:rPr lang="en-US" sz="3200" dirty="0"/>
              <a:t>Anyone who doesn’t understand the tradeoffs</a:t>
            </a: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B58D8C3-E500-2388-759D-ECE2A4D1C6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34174" y="1972469"/>
            <a:ext cx="4057652" cy="405765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9B6AEE-165E-ED68-8012-B84F77474DD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41" t="35685" r="51563" b="28056"/>
          <a:stretch>
            <a:fillRect/>
          </a:stretch>
        </p:blipFill>
        <p:spPr>
          <a:xfrm>
            <a:off x="10411563" y="6413039"/>
            <a:ext cx="1638300" cy="35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389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E9F05-7129-2636-54AC-7F7CD8EE2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Fiduciary Test for Index UL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CECEF-D7B5-E0EB-29D5-F4FB955401A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/>
              <a:t>Ask yourself:</a:t>
            </a:r>
          </a:p>
          <a:p>
            <a:pPr lvl="0"/>
            <a:endParaRPr lang="en-US" sz="3200" dirty="0"/>
          </a:p>
          <a:p>
            <a:pPr lvl="0"/>
            <a:r>
              <a:rPr lang="en-US" sz="3200" dirty="0"/>
              <a:t>Would this still make sense with no commission?</a:t>
            </a:r>
          </a:p>
          <a:p>
            <a:pPr lvl="0"/>
            <a:endParaRPr lang="en-US" sz="3200" dirty="0"/>
          </a:p>
          <a:p>
            <a:pPr lvl="0"/>
            <a:r>
              <a:rPr lang="en-US" sz="3200" dirty="0"/>
              <a:t>Does this solve a specific risk?</a:t>
            </a:r>
          </a:p>
          <a:p>
            <a:pPr lvl="0"/>
            <a:endParaRPr lang="en-US" sz="3200" dirty="0"/>
          </a:p>
          <a:p>
            <a:pPr lvl="0"/>
            <a:r>
              <a:rPr lang="en-US" sz="3200" dirty="0"/>
              <a:t>Is this replacing something better?</a:t>
            </a: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467AF4B-2DBE-3AED-22AC-04D6535FA8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172200" y="2037740"/>
            <a:ext cx="5181600" cy="3927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914F8A-0823-EC19-15EE-8C7D8B39AA1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641" t="35685" r="51563" b="28056"/>
          <a:stretch>
            <a:fillRect/>
          </a:stretch>
        </p:blipFill>
        <p:spPr>
          <a:xfrm>
            <a:off x="10411563" y="6413039"/>
            <a:ext cx="1638300" cy="35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730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37D7F-06F4-3955-62C2-63467AA2F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D77AF-2AD1-807D-6FC3-323E540B07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sz="3200" dirty="0"/>
              <a:t>IUL is:</a:t>
            </a:r>
          </a:p>
          <a:p>
            <a:pPr marL="457200" lvl="1" indent="0">
              <a:buNone/>
            </a:pPr>
            <a:r>
              <a:rPr lang="en-US" sz="3200" dirty="0"/>
              <a:t>❌ Not evil</a:t>
            </a:r>
          </a:p>
          <a:p>
            <a:pPr marL="457200" lvl="1" indent="0">
              <a:buNone/>
            </a:pPr>
            <a:r>
              <a:rPr lang="en-US" sz="3200" dirty="0"/>
              <a:t>❌ Not magical</a:t>
            </a:r>
          </a:p>
          <a:p>
            <a:pPr marL="457200" lvl="1" indent="0">
              <a:buNone/>
            </a:pPr>
            <a:r>
              <a:rPr lang="en-US" sz="3200" dirty="0"/>
              <a:t>✅ Often misused</a:t>
            </a:r>
          </a:p>
          <a:p>
            <a:pPr lvl="0"/>
            <a:endParaRPr lang="en-US" sz="3200" dirty="0"/>
          </a:p>
          <a:p>
            <a:pPr lvl="0"/>
            <a:r>
              <a:rPr lang="en-US" sz="3200" dirty="0"/>
              <a:t>When used correctly:</a:t>
            </a:r>
          </a:p>
          <a:p>
            <a:pPr lvl="1"/>
            <a:r>
              <a:rPr lang="en-US" sz="3200" dirty="0"/>
              <a:t>Small role</a:t>
            </a:r>
          </a:p>
          <a:p>
            <a:pPr lvl="1"/>
            <a:r>
              <a:rPr lang="en-US" sz="3200" dirty="0"/>
              <a:t>Specific purpose</a:t>
            </a:r>
          </a:p>
          <a:p>
            <a:pPr lvl="1"/>
            <a:r>
              <a:rPr lang="en-US" sz="3200" dirty="0"/>
              <a:t>Conservative expectations</a:t>
            </a: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496B5D-16C7-09D7-835D-5C9C1CBE61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061471" y="2200275"/>
            <a:ext cx="5403058" cy="3602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4396AB-AF34-E387-5651-28514340AC5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641" t="35685" r="51563" b="28056"/>
          <a:stretch>
            <a:fillRect/>
          </a:stretch>
        </p:blipFill>
        <p:spPr>
          <a:xfrm>
            <a:off x="10411563" y="6413039"/>
            <a:ext cx="1638300" cy="35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3088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AC227-98FE-98D2-3ECF-59ACE6706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2251"/>
            <a:ext cx="10515600" cy="2852737"/>
          </a:xfrm>
        </p:spPr>
        <p:txBody>
          <a:bodyPr/>
          <a:lstStyle/>
          <a:p>
            <a:pPr algn="ctr"/>
            <a:r>
              <a:rPr lang="en-US" sz="6000" dirty="0">
                <a:solidFill>
                  <a:srgbClr val="0070C0"/>
                </a:solidFill>
                <a:latin typeface="Arial Black" panose="020B0A04020102020204" pitchFamily="34" charset="0"/>
              </a:rPr>
              <a:t>Q &amp; 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FB900F-697D-89A0-0D1B-6DF9F9A87F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F465F0-0393-250C-83F6-D1EC7C109C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41" t="35685" r="51563" b="28056"/>
          <a:stretch>
            <a:fillRect/>
          </a:stretch>
        </p:blipFill>
        <p:spPr>
          <a:xfrm>
            <a:off x="3243262" y="918833"/>
            <a:ext cx="5705475" cy="124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439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1876E030-0A28-ACDD-392B-74BF6EDC43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390525"/>
            <a:ext cx="10909640" cy="1510301"/>
          </a:xfrm>
        </p:spPr>
        <p:txBody>
          <a:bodyPr anchor="ctr">
            <a:normAutofit/>
          </a:bodyPr>
          <a:lstStyle/>
          <a:p>
            <a:r>
              <a:rPr lang="en-US" sz="6600">
                <a:solidFill>
                  <a:srgbClr val="FFFFFF"/>
                </a:solidFill>
                <a:latin typeface="Arial Black" panose="020B0A04020102020204" pitchFamily="34" charset="0"/>
              </a:rPr>
              <a:t>Thank you!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0E758861-D221-8CDA-CE64-381A743DCE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8701" y="2550397"/>
            <a:ext cx="6349999" cy="2859544"/>
          </a:xfrm>
        </p:spPr>
        <p:txBody>
          <a:bodyPr anchor="ctr">
            <a:normAutofit/>
          </a:bodyPr>
          <a:lstStyle/>
          <a:p>
            <a:r>
              <a:rPr lang="en-US" sz="2800" b="1" dirty="0"/>
              <a:t>ERIC STUART</a:t>
            </a:r>
          </a:p>
          <a:p>
            <a:r>
              <a:rPr lang="en-US" sz="2800" dirty="0"/>
              <a:t>VP </a:t>
            </a:r>
            <a:r>
              <a:rPr lang="en-US" sz="2800"/>
              <a:t>Life Distribution</a:t>
            </a:r>
            <a:endParaRPr lang="en-US" sz="2800" dirty="0"/>
          </a:p>
          <a:p>
            <a:r>
              <a:rPr lang="en-US" sz="2800" dirty="0"/>
              <a:t>801-826-3929</a:t>
            </a:r>
          </a:p>
          <a:p>
            <a:r>
              <a:rPr lang="en-US" sz="2800" dirty="0"/>
              <a:t>Eric.Stuart@simplicitygroup.com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563791 w 4243589"/>
              <a:gd name="csY1" fmla="*/ 0 h 18288"/>
              <a:gd name="csX2" fmla="*/ 1042710 w 4243589"/>
              <a:gd name="csY2" fmla="*/ 0 h 18288"/>
              <a:gd name="csX3" fmla="*/ 1564066 w 4243589"/>
              <a:gd name="csY3" fmla="*/ 0 h 18288"/>
              <a:gd name="csX4" fmla="*/ 2212729 w 4243589"/>
              <a:gd name="csY4" fmla="*/ 0 h 18288"/>
              <a:gd name="csX5" fmla="*/ 2776520 w 4243589"/>
              <a:gd name="csY5" fmla="*/ 0 h 18288"/>
              <a:gd name="csX6" fmla="*/ 3297875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637362 w 4243589"/>
              <a:gd name="csY9" fmla="*/ 18288 h 18288"/>
              <a:gd name="csX10" fmla="*/ 3116007 w 4243589"/>
              <a:gd name="csY10" fmla="*/ 18288 h 18288"/>
              <a:gd name="csX11" fmla="*/ 2424908 w 4243589"/>
              <a:gd name="csY11" fmla="*/ 18288 h 18288"/>
              <a:gd name="csX12" fmla="*/ 1861117 w 4243589"/>
              <a:gd name="csY12" fmla="*/ 18288 h 18288"/>
              <a:gd name="csX13" fmla="*/ 1382198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6DE66D-0389-66BC-AE25-A83D468FEB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41" t="35685" r="51563" b="28056"/>
          <a:stretch>
            <a:fillRect/>
          </a:stretch>
        </p:blipFill>
        <p:spPr>
          <a:xfrm>
            <a:off x="3755123" y="5393761"/>
            <a:ext cx="4677154" cy="10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825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0C622-6997-946D-67C8-18ED38DD3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 UL a 30,000-Foot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0813E-0E4B-1B86-FCFF-3EBF5319FF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6657"/>
            <a:ext cx="5181600" cy="435133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Permanent life insurance with:</a:t>
            </a:r>
          </a:p>
          <a:p>
            <a:pPr lvl="1"/>
            <a:r>
              <a:rPr lang="en-US" sz="2800" dirty="0"/>
              <a:t>Death benefit</a:t>
            </a:r>
          </a:p>
          <a:p>
            <a:pPr lvl="1"/>
            <a:r>
              <a:rPr lang="en-US" sz="2800" dirty="0"/>
              <a:t>Cash value component</a:t>
            </a:r>
          </a:p>
          <a:p>
            <a:pPr lvl="0"/>
            <a:r>
              <a:rPr lang="en-US" dirty="0"/>
              <a:t>Cash value linked to an index (e.g., S&amp;P 500)</a:t>
            </a:r>
          </a:p>
          <a:p>
            <a:pPr lvl="0"/>
            <a:r>
              <a:rPr lang="en-US" dirty="0"/>
              <a:t>No direct market participation</a:t>
            </a:r>
          </a:p>
          <a:p>
            <a:pPr lvl="0"/>
            <a:r>
              <a:rPr lang="en-US" dirty="0"/>
              <a:t>Upside capped, downside floored (usually 0%)</a:t>
            </a:r>
          </a:p>
          <a:p>
            <a:endParaRPr lang="en-US" dirty="0"/>
          </a:p>
        </p:txBody>
      </p:sp>
      <p:pic>
        <p:nvPicPr>
          <p:cNvPr id="2050" name="Picture 2" descr="Free Snow-capped Mountain Peak Image - Mountain, Snow, Peak | Download at  StockCake">
            <a:extLst>
              <a:ext uri="{FF2B5EF4-FFF2-40B4-BE49-F238E27FC236}">
                <a16:creationId xmlns:a16="http://schemas.microsoft.com/office/drawing/2014/main" id="{21CBB449-6820-2065-8C80-9D7313C45BE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554" y="1825625"/>
            <a:ext cx="4351342" cy="4351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1E482F-830B-BA2E-A004-D03065A428C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41" t="35685" r="51563" b="28056"/>
          <a:stretch>
            <a:fillRect/>
          </a:stretch>
        </p:blipFill>
        <p:spPr>
          <a:xfrm>
            <a:off x="10411563" y="6413039"/>
            <a:ext cx="1638300" cy="35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51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D3174-2603-7085-AC7E-A854C464A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Index UL is Not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6E45A4-862A-2D39-25DA-B949732D437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sz="2400" dirty="0"/>
              <a:t>❌ Not a replacement for equities</a:t>
            </a:r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r>
              <a:rPr lang="en-US" sz="2400" dirty="0"/>
              <a:t>❌ Not a primary accumulation vehicle</a:t>
            </a:r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r>
              <a:rPr lang="en-US" sz="2400" dirty="0"/>
              <a:t>❌ Not a “tax-free retirement plan”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❌ Not a “be your own banker”</a:t>
            </a:r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r>
              <a:rPr lang="en-US" sz="2400" dirty="0"/>
              <a:t>❌ Not suitable for most people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8F2639A-4355-360D-D122-F818D50289F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172200" y="1903072"/>
            <a:ext cx="5181600" cy="323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DA8268-DB2A-57B6-9CFD-D640CF4F812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641" t="35685" r="51563" b="28056"/>
          <a:stretch>
            <a:fillRect/>
          </a:stretch>
        </p:blipFill>
        <p:spPr>
          <a:xfrm>
            <a:off x="10411563" y="6413039"/>
            <a:ext cx="1638300" cy="35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17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3085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4927F9F-CC6A-73FF-07BA-19C872CA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454" y="1360481"/>
            <a:ext cx="460534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The Ugly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12749D-332F-996F-21E0-D68B8CFFC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8454" y="3840156"/>
            <a:ext cx="4605340" cy="1655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When Index UL Goes Wrong</a:t>
            </a:r>
          </a:p>
        </p:txBody>
      </p:sp>
      <p:pic>
        <p:nvPicPr>
          <p:cNvPr id="3076" name="Picture 4" descr="Ned Ryerson Would Be Proud – PRINT Magazine">
            <a:extLst>
              <a:ext uri="{FF2B5EF4-FFF2-40B4-BE49-F238E27FC236}">
                <a16:creationId xmlns:a16="http://schemas.microsoft.com/office/drawing/2014/main" id="{9EC33193-1225-63C0-7719-5F158D687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r="15132" b="-1"/>
          <a:stretch>
            <a:fillRect/>
          </a:stretch>
        </p:blipFill>
        <p:spPr bwMode="auto">
          <a:xfrm>
            <a:off x="7115177" y="115193"/>
            <a:ext cx="4950618" cy="662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87" name="Straight Connector 3086">
            <a:extLst>
              <a:ext uri="{FF2B5EF4-FFF2-40B4-BE49-F238E27FC236}">
                <a16:creationId xmlns:a16="http://schemas.microsoft.com/office/drawing/2014/main" id="{AC65C03C-3F17-45DC-A1B9-35ACA4339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15176" y="115193"/>
            <a:ext cx="0" cy="662761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A4A161CC-6DC5-4863-B213-94529D6E0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73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C35B6F-8C5E-A9E8-E402-24E5832E8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Ugly: When Index UL Goes Wrong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341966-B49D-E39B-2EB4-8D56BF6B2E0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sz="3200" dirty="0"/>
              <a:t>Aggressive illustrations</a:t>
            </a:r>
          </a:p>
          <a:p>
            <a:pPr lvl="0"/>
            <a:r>
              <a:rPr lang="en-US" sz="3200" dirty="0"/>
              <a:t>Unrealistic return assumptions</a:t>
            </a:r>
          </a:p>
          <a:p>
            <a:pPr lvl="0"/>
            <a:r>
              <a:rPr lang="en-US" sz="3200" dirty="0"/>
              <a:t>Poor funding design</a:t>
            </a:r>
          </a:p>
          <a:p>
            <a:pPr lvl="0"/>
            <a:r>
              <a:rPr lang="en-US" sz="3200" dirty="0"/>
              <a:t>High internal costs</a:t>
            </a:r>
          </a:p>
          <a:p>
            <a:pPr lvl="0"/>
            <a:r>
              <a:rPr lang="en-US" sz="3200" dirty="0"/>
              <a:t>Misaligned incentives</a:t>
            </a:r>
          </a:p>
          <a:p>
            <a:endParaRPr lang="en-US" dirty="0"/>
          </a:p>
        </p:txBody>
      </p:sp>
      <p:pic>
        <p:nvPicPr>
          <p:cNvPr id="4098" name="Picture 2" descr="Ned Ryerson Would Be Proud – PRINT Magazine">
            <a:extLst>
              <a:ext uri="{FF2B5EF4-FFF2-40B4-BE49-F238E27FC236}">
                <a16:creationId xmlns:a16="http://schemas.microsoft.com/office/drawing/2014/main" id="{6A9BAED2-AA64-73D2-AD7A-57E7E5A74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1920027"/>
            <a:ext cx="4514850" cy="41625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9DEBC5-6E2B-2E83-6650-1E699A52E3F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41" t="35685" r="51563" b="28056"/>
          <a:stretch>
            <a:fillRect/>
          </a:stretch>
        </p:blipFill>
        <p:spPr>
          <a:xfrm>
            <a:off x="10411563" y="6413039"/>
            <a:ext cx="1638300" cy="35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45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ED7DB-A8AF-E972-CFC5-D14B1FD91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Kyle Busch / Pacific Life Lawsuit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5656C-2006-02D6-AB91-700F298BE8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sz="3000" dirty="0"/>
              <a:t>High-profile athlete</a:t>
            </a:r>
          </a:p>
          <a:p>
            <a:pPr lvl="0"/>
            <a:r>
              <a:rPr lang="en-US" sz="3000" dirty="0"/>
              <a:t>Large premium IUL</a:t>
            </a:r>
          </a:p>
          <a:p>
            <a:pPr lvl="0"/>
            <a:r>
              <a:rPr lang="en-US" sz="3000" dirty="0"/>
              <a:t>Allegations include:</a:t>
            </a:r>
          </a:p>
          <a:p>
            <a:pPr lvl="1"/>
            <a:r>
              <a:rPr lang="en-US" sz="3000" dirty="0"/>
              <a:t>Misrepresentation of policy performance</a:t>
            </a:r>
          </a:p>
          <a:p>
            <a:pPr lvl="1"/>
            <a:r>
              <a:rPr lang="en-US" sz="3000" dirty="0"/>
              <a:t>Over-reliance on illustrated returns</a:t>
            </a:r>
          </a:p>
          <a:p>
            <a:pPr lvl="1"/>
            <a:r>
              <a:rPr lang="en-US" sz="3000" dirty="0"/>
              <a:t>Policy underperformance vs expectations</a:t>
            </a:r>
          </a:p>
          <a:p>
            <a:pPr lvl="1"/>
            <a:r>
              <a:rPr lang="en-US" sz="3000" dirty="0"/>
              <a:t>Commission Grab</a:t>
            </a:r>
          </a:p>
          <a:p>
            <a:pPr lvl="1"/>
            <a:r>
              <a:rPr lang="en-US" sz="3000" dirty="0"/>
              <a:t>Planned Premium not paid</a:t>
            </a:r>
          </a:p>
          <a:p>
            <a:pPr lvl="0"/>
            <a:r>
              <a:rPr lang="en-US" sz="3000" dirty="0"/>
              <a:t>Litigation highlights systemic issues in IUL sales</a:t>
            </a:r>
          </a:p>
          <a:p>
            <a:endParaRPr lang="en-US" dirty="0"/>
          </a:p>
        </p:txBody>
      </p:sp>
      <p:pic>
        <p:nvPicPr>
          <p:cNvPr id="5122" name="Picture 2" descr="KYLE BUSCH #8 2025 ZONE 1:24 HO DIECAST">
            <a:extLst>
              <a:ext uri="{FF2B5EF4-FFF2-40B4-BE49-F238E27FC236}">
                <a16:creationId xmlns:a16="http://schemas.microsoft.com/office/drawing/2014/main" id="{6BF6F4BB-06D7-D643-5AE6-25B7EB4D6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2179638"/>
            <a:ext cx="4857750" cy="3643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C40EE3-FD83-03F9-DC12-AB942AD9934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41" t="35685" r="51563" b="28056"/>
          <a:stretch>
            <a:fillRect/>
          </a:stretch>
        </p:blipFill>
        <p:spPr>
          <a:xfrm>
            <a:off x="10411563" y="6413039"/>
            <a:ext cx="1638300" cy="35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359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2F8C4-2431-200C-7A4C-FD4338C0D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Illustrations are Dangerous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C9602-8FEF-5F39-2FD4-459B76D8B97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Based on:</a:t>
            </a:r>
          </a:p>
          <a:p>
            <a:pPr lvl="1"/>
            <a:r>
              <a:rPr lang="en-US" sz="2800" dirty="0"/>
              <a:t>Non-guaranteed caps</a:t>
            </a:r>
          </a:p>
          <a:p>
            <a:pPr lvl="1"/>
            <a:r>
              <a:rPr lang="en-US" sz="2800" dirty="0"/>
              <a:t>Non-guaranteed participation rates</a:t>
            </a:r>
          </a:p>
          <a:p>
            <a:pPr lvl="1"/>
            <a:r>
              <a:rPr lang="en-US" sz="2800" dirty="0"/>
              <a:t>Assumed option budgets</a:t>
            </a:r>
          </a:p>
          <a:p>
            <a:pPr lvl="0"/>
            <a:r>
              <a:rPr lang="en-US" dirty="0"/>
              <a:t>Carriers can:</a:t>
            </a:r>
          </a:p>
          <a:p>
            <a:pPr lvl="1"/>
            <a:r>
              <a:rPr lang="en-US" sz="2800" dirty="0"/>
              <a:t>Adjust caps</a:t>
            </a:r>
          </a:p>
          <a:p>
            <a:pPr lvl="1"/>
            <a:r>
              <a:rPr lang="en-US" sz="2800" dirty="0"/>
              <a:t>Change spreads</a:t>
            </a:r>
          </a:p>
          <a:p>
            <a:pPr lvl="1"/>
            <a:r>
              <a:rPr lang="en-US" sz="2800" dirty="0"/>
              <a:t>Modify crediting methodologies</a:t>
            </a: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5435C12-04EB-9282-29D8-19DE761F01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880641" y="2305050"/>
            <a:ext cx="3764718" cy="339248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DE18A6-E69B-BCA4-CF38-72303AB568D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641" t="35685" r="51563" b="28056"/>
          <a:stretch>
            <a:fillRect/>
          </a:stretch>
        </p:blipFill>
        <p:spPr>
          <a:xfrm>
            <a:off x="10411563" y="6413039"/>
            <a:ext cx="1638300" cy="35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599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B779-5BF7-3EC6-845D-589FF4404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 Games in the Industry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CA8C4-E1F4-88FD-9AED-E4A7E7042E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sz="3200" dirty="0"/>
              <a:t>Back-tested index performance</a:t>
            </a:r>
          </a:p>
          <a:p>
            <a:pPr lvl="0"/>
            <a:r>
              <a:rPr lang="en-US" sz="3200" dirty="0"/>
              <a:t>Hypothetical lookbacks</a:t>
            </a:r>
          </a:p>
          <a:p>
            <a:pPr lvl="0"/>
            <a:r>
              <a:rPr lang="en-US" sz="3200" dirty="0"/>
              <a:t>Non-repeatable crediting assumptions</a:t>
            </a:r>
          </a:p>
          <a:p>
            <a:pPr lvl="0"/>
            <a:r>
              <a:rPr lang="en-US" sz="3200" dirty="0"/>
              <a:t>Competitive “illustration arbitrage” between carriers</a:t>
            </a:r>
          </a:p>
          <a:p>
            <a:endParaRPr lang="en-US" dirty="0"/>
          </a:p>
        </p:txBody>
      </p:sp>
      <p:pic>
        <p:nvPicPr>
          <p:cNvPr id="7170" name="Picture 2" descr="Poker Is Not Gambling, Says Federal Judge">
            <a:extLst>
              <a:ext uri="{FF2B5EF4-FFF2-40B4-BE49-F238E27FC236}">
                <a16:creationId xmlns:a16="http://schemas.microsoft.com/office/drawing/2014/main" id="{F816797A-3D8B-3B5A-B544-AC8119BFE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2" y="2486819"/>
            <a:ext cx="5384800" cy="3028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56D53E-D856-58E0-1374-EE38B9D4C0D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41" t="35685" r="51563" b="28056"/>
          <a:stretch>
            <a:fillRect/>
          </a:stretch>
        </p:blipFill>
        <p:spPr>
          <a:xfrm>
            <a:off x="10411563" y="6413039"/>
            <a:ext cx="1638300" cy="35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310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3330</TotalTime>
  <Words>973</Words>
  <Application>Microsoft Office PowerPoint</Application>
  <PresentationFormat>Widescreen</PresentationFormat>
  <Paragraphs>212</Paragraphs>
  <Slides>28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Aptos</vt:lpstr>
      <vt:lpstr>Aptos Display</vt:lpstr>
      <vt:lpstr>Arial</vt:lpstr>
      <vt:lpstr>Arial Black</vt:lpstr>
      <vt:lpstr>Office Theme</vt:lpstr>
      <vt:lpstr>The Good, the Bad and the Ugly of Index Universal Life (IUL)</vt:lpstr>
      <vt:lpstr>Why Index UL is Polarizing</vt:lpstr>
      <vt:lpstr>Index UL a 30,000-Foot View</vt:lpstr>
      <vt:lpstr>What Index UL is Not</vt:lpstr>
      <vt:lpstr>The Ugly</vt:lpstr>
      <vt:lpstr>The Ugly: When Index UL Goes Wrong</vt:lpstr>
      <vt:lpstr>The Kyle Busch / Pacific Life Lawsuit</vt:lpstr>
      <vt:lpstr>Why Illustrations are Dangerous</vt:lpstr>
      <vt:lpstr>Illustration Games in the Industry</vt:lpstr>
      <vt:lpstr>The Bad</vt:lpstr>
      <vt:lpstr>Uneducated or Undertrained Advisors</vt:lpstr>
      <vt:lpstr>Costs and Fees Matter (A Lot)</vt:lpstr>
      <vt:lpstr>Why Policies Fail</vt:lpstr>
      <vt:lpstr>The Good</vt:lpstr>
      <vt:lpstr>The Good: A Narrow, but Real Use Case</vt:lpstr>
      <vt:lpstr>Risk Management: The Real Value</vt:lpstr>
      <vt:lpstr>Sequence of Returns Risk (Why This Matters)</vt:lpstr>
      <vt:lpstr>Sequence of Returns Risk (Why This Matters)</vt:lpstr>
      <vt:lpstr>Index UL as a Volatility Buffer</vt:lpstr>
      <vt:lpstr>IUL’s Proper Role in a Portfolio</vt:lpstr>
      <vt:lpstr>What “Good” Index UL’s Look Like</vt:lpstr>
      <vt:lpstr>How Index UL SHOULD Be Sold</vt:lpstr>
      <vt:lpstr>Common Objections (and Fair Responses)</vt:lpstr>
      <vt:lpstr>Who Should Never Own an IUL</vt:lpstr>
      <vt:lpstr>Fiduciary Test for Index UL</vt:lpstr>
      <vt:lpstr>Final Takeaways</vt:lpstr>
      <vt:lpstr>Q &amp; A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Buttle</dc:creator>
  <cp:lastModifiedBy>Eric Stuart</cp:lastModifiedBy>
  <cp:revision>38</cp:revision>
  <dcterms:created xsi:type="dcterms:W3CDTF">2024-05-22T15:08:36Z</dcterms:created>
  <dcterms:modified xsi:type="dcterms:W3CDTF">2026-01-19T17:18:17Z</dcterms:modified>
</cp:coreProperties>
</file>